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charts/chart8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7"/>
  </p:notesMasterIdLst>
  <p:sldIdLst>
    <p:sldId id="256" r:id="rId2"/>
    <p:sldId id="322" r:id="rId3"/>
    <p:sldId id="257" r:id="rId4"/>
    <p:sldId id="271" r:id="rId5"/>
    <p:sldId id="258" r:id="rId6"/>
    <p:sldId id="259" r:id="rId7"/>
    <p:sldId id="260" r:id="rId8"/>
    <p:sldId id="324" r:id="rId9"/>
    <p:sldId id="317" r:id="rId10"/>
    <p:sldId id="329" r:id="rId11"/>
    <p:sldId id="330" r:id="rId12"/>
    <p:sldId id="270" r:id="rId13"/>
    <p:sldId id="325" r:id="rId14"/>
    <p:sldId id="283" r:id="rId15"/>
    <p:sldId id="261" r:id="rId16"/>
    <p:sldId id="319" r:id="rId17"/>
    <p:sldId id="292" r:id="rId18"/>
    <p:sldId id="287" r:id="rId19"/>
    <p:sldId id="288" r:id="rId20"/>
    <p:sldId id="291" r:id="rId21"/>
    <p:sldId id="286" r:id="rId22"/>
    <p:sldId id="290" r:id="rId23"/>
    <p:sldId id="326" r:id="rId24"/>
    <p:sldId id="304" r:id="rId25"/>
    <p:sldId id="294" r:id="rId26"/>
    <p:sldId id="295" r:id="rId27"/>
    <p:sldId id="296" r:id="rId28"/>
    <p:sldId id="316" r:id="rId29"/>
    <p:sldId id="298" r:id="rId30"/>
    <p:sldId id="315" r:id="rId31"/>
    <p:sldId id="306" r:id="rId32"/>
    <p:sldId id="301" r:id="rId33"/>
    <p:sldId id="312" r:id="rId34"/>
    <p:sldId id="327" r:id="rId35"/>
    <p:sldId id="303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</c:v>
                </c:pt>
                <c:pt idx="1">
                  <c:v>Прогноз 2017</c:v>
                </c:pt>
                <c:pt idx="2">
                  <c:v>Прогноз 2018</c:v>
                </c:pt>
                <c:pt idx="3">
                  <c:v>Прогноз 2019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0.16600000000000009</c:v>
                </c:pt>
                <c:pt idx="1">
                  <c:v>0.17500000000000004</c:v>
                </c:pt>
                <c:pt idx="2">
                  <c:v>0.17200000000000001</c:v>
                </c:pt>
                <c:pt idx="3">
                  <c:v>0.16400000000000009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</c:v>
                </c:pt>
                <c:pt idx="1">
                  <c:v>Прогноз 2017</c:v>
                </c:pt>
                <c:pt idx="2">
                  <c:v>Прогноз 2018</c:v>
                </c:pt>
                <c:pt idx="3">
                  <c:v>Прогноз 2019</c:v>
                </c:pt>
              </c:strCache>
            </c:strRef>
          </c:cat>
          <c:val>
            <c:numRef>
              <c:f>Лист1!$C$2:$C$5</c:f>
              <c:numCache>
                <c:formatCode>0.0%</c:formatCode>
                <c:ptCount val="4"/>
                <c:pt idx="0">
                  <c:v>0.83300000000000041</c:v>
                </c:pt>
                <c:pt idx="1">
                  <c:v>0.8250000000000004</c:v>
                </c:pt>
                <c:pt idx="2">
                  <c:v>0.8280000000000004</c:v>
                </c:pt>
                <c:pt idx="3">
                  <c:v>0.83600000000000041</c:v>
                </c:pt>
              </c:numCache>
            </c:numRef>
          </c:val>
        </c:ser>
        <c:shape val="cylinder"/>
        <c:axId val="201649152"/>
        <c:axId val="201796992"/>
        <c:axId val="201975552"/>
      </c:bar3DChart>
      <c:catAx>
        <c:axId val="201649152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201796992"/>
        <c:crosses val="autoZero"/>
        <c:auto val="1"/>
        <c:lblAlgn val="ctr"/>
        <c:lblOffset val="100"/>
      </c:catAx>
      <c:valAx>
        <c:axId val="201796992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1649152"/>
        <c:crosses val="autoZero"/>
        <c:crossBetween val="between"/>
      </c:valAx>
      <c:serAx>
        <c:axId val="201975552"/>
        <c:scaling>
          <c:orientation val="minMax"/>
        </c:scaling>
        <c:delete val="1"/>
        <c:axPos val="b"/>
        <c:tickLblPos val="none"/>
        <c:crossAx val="201796992"/>
        <c:crosses val="autoZero"/>
      </c:serAx>
    </c:plotArea>
    <c:legend>
      <c:legendPos val="r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17"/>
          <c:h val="0.8537211560354816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 г.</c:v>
                </c:pt>
                <c:pt idx="1">
                  <c:v>Прогноз 2017 г.</c:v>
                </c:pt>
                <c:pt idx="2">
                  <c:v>Прогноз 2018</c:v>
                </c:pt>
                <c:pt idx="3">
                  <c:v>Прогноз 2019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15934</c:v>
                </c:pt>
                <c:pt idx="1">
                  <c:v>16755.599999999977</c:v>
                </c:pt>
                <c:pt idx="2" formatCode="General">
                  <c:v>16675.400000000001</c:v>
                </c:pt>
                <c:pt idx="3" formatCode="General">
                  <c:v>17321.2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7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2.4691358024691395E-2"/>
                  <c:y val="-5.3691280572272147E-2"/>
                </c:manualLayout>
              </c:layout>
              <c:showVal val="1"/>
            </c:dLbl>
            <c:dLbl>
              <c:idx val="3"/>
              <c:layout>
                <c:manualLayout>
                  <c:x val="4.6296296296296363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Факт 2016 г.</c:v>
                </c:pt>
                <c:pt idx="1">
                  <c:v>Прогноз 2017 г.</c:v>
                </c:pt>
                <c:pt idx="2">
                  <c:v>Прогноз 2018</c:v>
                </c:pt>
                <c:pt idx="3">
                  <c:v>Прогноз 2019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2222.8000000000002</c:v>
                </c:pt>
                <c:pt idx="1">
                  <c:v>2228.8000000000002</c:v>
                </c:pt>
                <c:pt idx="2" formatCode="0.0">
                  <c:v>2309</c:v>
                </c:pt>
                <c:pt idx="3">
                  <c:v>2380.6</c:v>
                </c:pt>
              </c:numCache>
            </c:numRef>
          </c:val>
        </c:ser>
        <c:shape val="cylinder"/>
        <c:axId val="202905856"/>
        <c:axId val="202928128"/>
        <c:axId val="201799872"/>
      </c:bar3DChart>
      <c:catAx>
        <c:axId val="202905856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2928128"/>
        <c:crosses val="autoZero"/>
        <c:auto val="1"/>
        <c:lblAlgn val="ctr"/>
        <c:lblOffset val="100"/>
      </c:catAx>
      <c:valAx>
        <c:axId val="20292812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2905856"/>
        <c:crosses val="autoZero"/>
        <c:crossBetween val="between"/>
      </c:valAx>
      <c:serAx>
        <c:axId val="201799872"/>
        <c:scaling>
          <c:orientation val="minMax"/>
        </c:scaling>
        <c:delete val="1"/>
        <c:axPos val="b"/>
        <c:tickLblPos val="none"/>
        <c:crossAx val="20292812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29"/>
          <c:h val="0.31312545459926194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36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7.4655511811023935E-3"/>
                  <c:y val="-0.14523403715859368"/>
                </c:manualLayout>
              </c:layout>
              <c:showVal val="1"/>
            </c:dLbl>
            <c:dLbl>
              <c:idx val="3"/>
              <c:layout>
                <c:manualLayout>
                  <c:x val="3.2608875279479144E-2"/>
                  <c:y val="-8.8169068311900009E-2"/>
                </c:manualLayout>
              </c:layout>
              <c:showVal val="1"/>
            </c:dLbl>
            <c:dLbl>
              <c:idx val="4"/>
              <c:layout>
                <c:manualLayout>
                  <c:x val="0.11421569699620902"/>
                  <c:y val="-8.6795036130323036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0.65500000000000091</c:v>
                </c:pt>
                <c:pt idx="1">
                  <c:v>9.5000000000000043E-2</c:v>
                </c:pt>
                <c:pt idx="2">
                  <c:v>0.12400000000000008</c:v>
                </c:pt>
                <c:pt idx="3">
                  <c:v>4.2000000000000023E-2</c:v>
                </c:pt>
                <c:pt idx="4">
                  <c:v>3.0000000000000027E-3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6.985294117647059E-2"/>
          <c:w val="0.56569116360455185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-3.0863164673860292E-2"/>
                  <c:y val="0.14683823529411771"/>
                </c:manualLayout>
              </c:layout>
              <c:showVal val="1"/>
            </c:dLbl>
            <c:dLbl>
              <c:idx val="3"/>
              <c:layout>
                <c:manualLayout>
                  <c:x val="4.6296296296296346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4.1261665208515604E-2"/>
                  <c:y val="0.1970628763316350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3">
                  <c:v>Прочие 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1.2999999999999998E-2</c:v>
                </c:pt>
                <c:pt idx="1">
                  <c:v>6.0000000000000062E-3</c:v>
                </c:pt>
                <c:pt idx="2">
                  <c:v>9.0000000000000028E-3</c:v>
                </c:pt>
                <c:pt idx="3">
                  <c:v>3.0000000000000002E-2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2017</c:v>
                </c:pt>
                <c:pt idx="1">
                  <c:v>Прогноз 2018</c:v>
                </c:pt>
                <c:pt idx="2">
                  <c:v>Прогноз 2019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21029.7</c:v>
                </c:pt>
                <c:pt idx="1">
                  <c:v>19703.900000000001</c:v>
                </c:pt>
                <c:pt idx="2">
                  <c:v>20742.599999999977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2017</c:v>
                </c:pt>
                <c:pt idx="1">
                  <c:v>Прогноз 2018</c:v>
                </c:pt>
                <c:pt idx="2">
                  <c:v>Прогноз 2019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11803.6</c:v>
                </c:pt>
                <c:pt idx="1">
                  <c:v>13229.6</c:v>
                </c:pt>
                <c:pt idx="2">
                  <c:v>13100.6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Прогноз 2017</c:v>
                </c:pt>
                <c:pt idx="1">
                  <c:v>Прогноз 2018</c:v>
                </c:pt>
                <c:pt idx="2">
                  <c:v>Прогноз 2019</c:v>
                </c:pt>
              </c:strCache>
            </c:str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51213.1</c:v>
                </c:pt>
                <c:pt idx="1">
                  <c:v>58338.3</c:v>
                </c:pt>
                <c:pt idx="2">
                  <c:v>66616.899999999994</c:v>
                </c:pt>
              </c:numCache>
            </c:numRef>
          </c:val>
        </c:ser>
        <c:axId val="45056384"/>
        <c:axId val="45057920"/>
      </c:barChart>
      <c:catAx>
        <c:axId val="45056384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45057920"/>
        <c:crosses val="autoZero"/>
        <c:auto val="1"/>
        <c:lblAlgn val="ctr"/>
        <c:lblOffset val="100"/>
      </c:catAx>
      <c:valAx>
        <c:axId val="45057920"/>
        <c:scaling>
          <c:orientation val="minMax"/>
        </c:scaling>
        <c:axPos val="l"/>
        <c:majorGridlines/>
        <c:numFmt formatCode="General" sourceLinked="1"/>
        <c:tickLblPos val="nextTo"/>
        <c:crossAx val="4505638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634"/>
          <c:y val="0.36008712521520941"/>
          <c:w val="0.20153166618061633"/>
          <c:h val="0.36300135450932525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8"/>
          <c:dLbls>
            <c:dLbl>
              <c:idx val="0"/>
              <c:layout>
                <c:manualLayout>
                  <c:x val="1.0881270049577162E-2"/>
                  <c:y val="-4.3051990494452887E-2"/>
                </c:manualLayout>
              </c:layout>
              <c:showVal val="1"/>
            </c:dLbl>
            <c:dLbl>
              <c:idx val="3"/>
              <c:layout>
                <c:manualLayout>
                  <c:x val="-1.3239039564498879E-2"/>
                  <c:y val="4.9727789691479798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Лист1!$A$2:$A$9</c:f>
              <c:strCache>
                <c:ptCount val="8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Социальная политика</c:v>
                </c:pt>
                <c:pt idx="6">
                  <c:v>Физкультура и спорт</c:v>
                </c:pt>
                <c:pt idx="7">
                  <c:v>Обслуживание муниципального долга</c:v>
                </c:pt>
              </c:strCache>
            </c:strRef>
          </c:cat>
          <c:val>
            <c:numRef>
              <c:f>Лист1!$B$2:$B$9</c:f>
              <c:numCache>
                <c:formatCode>0.0%</c:formatCode>
                <c:ptCount val="8"/>
                <c:pt idx="0">
                  <c:v>0.22800000000000001</c:v>
                </c:pt>
                <c:pt idx="1">
                  <c:v>1.4999999999999998E-2</c:v>
                </c:pt>
                <c:pt idx="2">
                  <c:v>2.8000000000000001E-2</c:v>
                </c:pt>
                <c:pt idx="3">
                  <c:v>0.61300000000000066</c:v>
                </c:pt>
                <c:pt idx="4">
                  <c:v>5.3999999999999999E-2</c:v>
                </c:pt>
                <c:pt idx="5">
                  <c:v>6.1000000000000013E-2</c:v>
                </c:pt>
                <c:pt idx="6" formatCode="0.00%">
                  <c:v>5.0000000000000034E-4</c:v>
                </c:pt>
                <c:pt idx="7" formatCode="0.00%">
                  <c:v>3.0000000000000041E-4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2017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44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1.3888888888888892E-2"/>
                  <c:y val="-3.1111024011131291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10708.6</c:v>
                </c:pt>
                <c:pt idx="1">
                  <c:v>42390.3</c:v>
                </c:pt>
                <c:pt idx="2">
                  <c:v>9256.2999999999975</c:v>
                </c:pt>
                <c:pt idx="3">
                  <c:v>23.4</c:v>
                </c:pt>
                <c:pt idx="4">
                  <c:v>794.8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2018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5.6944444444444485E-2"/>
                  <c:y val="-0.10222193603657453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796E-3"/>
                  <c:y val="-4.4444320015901977E-2"/>
                </c:manualLayout>
              </c:layout>
              <c:showVal val="1"/>
            </c:dLbl>
            <c:dLbl>
              <c:idx val="4"/>
              <c:layout>
                <c:manualLayout>
                  <c:x val="2.7777777777777922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11143.6</c:v>
                </c:pt>
                <c:pt idx="1">
                  <c:v>48279.3</c:v>
                </c:pt>
                <c:pt idx="2">
                  <c:v>9647.7999999999975</c:v>
                </c:pt>
                <c:pt idx="3">
                  <c:v>24.7</c:v>
                </c:pt>
                <c:pt idx="4">
                  <c:v>795.9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2019</c:v>
                </c:pt>
              </c:strCache>
            </c:strRef>
          </c:tx>
          <c:dLbls>
            <c:dLbl>
              <c:idx val="1"/>
              <c:layout>
                <c:manualLayout>
                  <c:x val="-7.9166666666666677E-2"/>
                  <c:y val="5.7777616020672572E-2"/>
                </c:manualLayout>
              </c:layout>
              <c:showVal val="1"/>
            </c:dLbl>
            <c:dLbl>
              <c:idx val="2"/>
              <c:layout>
                <c:manualLayout>
                  <c:x val="4.5833333333333344E-2"/>
                  <c:y val="-3.7777672013516679E-2"/>
                </c:manualLayout>
              </c:layout>
              <c:showVal val="1"/>
            </c:dLbl>
            <c:dLbl>
              <c:idx val="3"/>
              <c:layout>
                <c:manualLayout>
                  <c:x val="-1.0185067526416003E-16"/>
                  <c:y val="-2.8888808010336282E-2"/>
                </c:manualLayout>
              </c:layout>
              <c:showVal val="1"/>
            </c:dLbl>
            <c:dLbl>
              <c:idx val="4"/>
              <c:layout>
                <c:manualLayout>
                  <c:x val="3.750000000000011E-2"/>
                  <c:y val="-1.9999944007155889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.0">
                  <c:v>12575</c:v>
                </c:pt>
                <c:pt idx="1">
                  <c:v>54864.800000000003</c:v>
                </c:pt>
                <c:pt idx="2">
                  <c:v>10278.6</c:v>
                </c:pt>
                <c:pt idx="3">
                  <c:v>25.9</c:v>
                </c:pt>
                <c:pt idx="4">
                  <c:v>798.7</c:v>
                </c:pt>
              </c:numCache>
            </c:numRef>
          </c:val>
        </c:ser>
        <c:dLbls>
          <c:showVal val="1"/>
        </c:dLbls>
        <c:gapWidth val="75"/>
        <c:shape val="cylinder"/>
        <c:axId val="192151936"/>
        <c:axId val="192153472"/>
        <c:axId val="0"/>
      </c:bar3DChart>
      <c:catAx>
        <c:axId val="19215193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92153472"/>
        <c:crosses val="autoZero"/>
        <c:auto val="1"/>
        <c:lblAlgn val="ctr"/>
        <c:lblOffset val="100"/>
      </c:catAx>
      <c:valAx>
        <c:axId val="192153472"/>
        <c:scaling>
          <c:orientation val="minMax"/>
        </c:scaling>
        <c:axPos val="l"/>
        <c:numFmt formatCode="General" sourceLinked="1"/>
        <c:majorTickMark val="none"/>
        <c:tickLblPos val="nextTo"/>
        <c:crossAx val="192151936"/>
        <c:crosses val="autoZero"/>
        <c:crossBetween val="between"/>
      </c:valAx>
    </c:plotArea>
    <c:legend>
      <c:legendPos val="b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0"/>
              <c:layout>
                <c:manualLayout>
                  <c:x val="1.0565360286472822E-2"/>
                  <c:y val="-0.25455883222829084"/>
                </c:manualLayout>
              </c:layout>
              <c:showVal val="1"/>
            </c:dLbl>
            <c:dLbl>
              <c:idx val="1"/>
              <c:layout>
                <c:manualLayout>
                  <c:x val="1.5313835139342039E-2"/>
                  <c:y val="-0.32115735258864297"/>
                </c:manualLayout>
              </c:layout>
              <c:showVal val="1"/>
            </c:dLbl>
            <c:dLbl>
              <c:idx val="2"/>
              <c:layout>
                <c:manualLayout>
                  <c:x val="1.7093971077539329E-2"/>
                  <c:y val="-0.4191101614444803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5542.4</c:v>
                </c:pt>
                <c:pt idx="1">
                  <c:v>5749.3</c:v>
                </c:pt>
                <c:pt idx="2">
                  <c:v>6202.4</c:v>
                </c:pt>
              </c:numCache>
            </c:numRef>
          </c:val>
        </c:ser>
        <c:shape val="cylinder"/>
        <c:axId val="192191488"/>
        <c:axId val="192205568"/>
        <c:axId val="0"/>
      </c:bar3DChart>
      <c:catAx>
        <c:axId val="19219148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2205568"/>
        <c:crosses val="autoZero"/>
        <c:auto val="1"/>
        <c:lblAlgn val="ctr"/>
        <c:lblOffset val="100"/>
      </c:catAx>
      <c:valAx>
        <c:axId val="1922055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21914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C000"/>
            </a:solidFill>
          </c:spPr>
          <c:dLbls>
            <c:dLbl>
              <c:idx val="0"/>
              <c:layout>
                <c:manualLayout>
                  <c:x val="1.5954304288244209E-2"/>
                  <c:y val="-0.24062500000000006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1"/>
              <c:layout>
                <c:manualLayout>
                  <c:x val="6.8375589806760903E-3"/>
                  <c:y val="-0.3468750000000001"/>
                </c:manualLayout>
              </c:layout>
              <c:spPr/>
              <c:txPr>
                <a:bodyPr/>
                <a:lstStyle/>
                <a:p>
                  <a:pPr>
                    <a:defRPr b="1">
                      <a:latin typeface="Times New Roman" pitchFamily="18" charset="0"/>
                      <a:cs typeface="Times New Roman" pitchFamily="18" charset="0"/>
                    </a:defRPr>
                  </a:pPr>
                  <a:endParaRPr lang="ru-RU"/>
                </a:p>
              </c:txPr>
              <c:showVal val="1"/>
            </c:dLbl>
            <c:dLbl>
              <c:idx val="2"/>
              <c:layout>
                <c:manualLayout>
                  <c:x val="1.1395931634460151E-2"/>
                  <c:y val="-0.41875000000000001"/>
                </c:manualLayout>
              </c:layout>
              <c:showVal val="1"/>
            </c:dLbl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53.8</c:v>
                </c:pt>
                <c:pt idx="1">
                  <c:v>56.7</c:v>
                </c:pt>
                <c:pt idx="2">
                  <c:v>59.6</c:v>
                </c:pt>
              </c:numCache>
            </c:numRef>
          </c:val>
        </c:ser>
        <c:shape val="cylinder"/>
        <c:axId val="193784448"/>
        <c:axId val="193786240"/>
        <c:axId val="0"/>
      </c:bar3DChart>
      <c:catAx>
        <c:axId val="1937844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93786240"/>
        <c:crosses val="autoZero"/>
        <c:auto val="1"/>
        <c:lblAlgn val="ctr"/>
        <c:lblOffset val="100"/>
      </c:catAx>
      <c:valAx>
        <c:axId val="1937862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/>
            </a:pPr>
            <a:endParaRPr lang="ru-RU"/>
          </a:p>
        </c:txPr>
        <c:crossAx val="19378444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259469-94D3-442D-9064-912967D7F517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451D06-6509-4F19-8213-0E69AFF85957}">
      <dgm:prSet phldrT="[Текст]"/>
      <dgm:spPr/>
      <dgm:t>
        <a:bodyPr/>
        <a:lstStyle/>
        <a:p>
          <a:r>
            <a:rPr lang="ru-RU" dirty="0" smtClean="0"/>
            <a:t>Консолидированный бюджет </a:t>
          </a:r>
          <a:r>
            <a:rPr lang="ru-RU" dirty="0" err="1" smtClean="0"/>
            <a:t>Кадошкинского</a:t>
          </a:r>
          <a:r>
            <a:rPr lang="ru-RU" dirty="0" smtClean="0"/>
            <a:t> муниципального района</a:t>
          </a:r>
          <a:endParaRPr lang="ru-RU" dirty="0"/>
        </a:p>
      </dgm:t>
    </dgm:pt>
    <dgm:pt modelId="{BAADBB68-BBE8-4308-B0F7-632EF7F01350}" type="parTrans" cxnId="{DED084B2-1C09-4DC4-9BA3-C163D699A5D2}">
      <dgm:prSet/>
      <dgm:spPr/>
      <dgm:t>
        <a:bodyPr/>
        <a:lstStyle/>
        <a:p>
          <a:endParaRPr lang="ru-RU"/>
        </a:p>
      </dgm:t>
    </dgm:pt>
    <dgm:pt modelId="{69EEFF07-36E9-4685-A565-F84AAC44A115}" type="sibTrans" cxnId="{DED084B2-1C09-4DC4-9BA3-C163D699A5D2}">
      <dgm:prSet/>
      <dgm:spPr/>
      <dgm:t>
        <a:bodyPr/>
        <a:lstStyle/>
        <a:p>
          <a:endParaRPr lang="ru-RU"/>
        </a:p>
      </dgm:t>
    </dgm:pt>
    <dgm:pt modelId="{DA5EBB99-34BA-4623-A115-C8D422293412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муниципального района</a:t>
          </a:r>
          <a:endParaRPr lang="ru-RU" sz="2000" dirty="0"/>
        </a:p>
      </dgm:t>
    </dgm:pt>
    <dgm:pt modelId="{F7A912A2-3069-468D-A551-B7ECD467974C}" type="parTrans" cxnId="{2BC60EC3-8988-4451-8383-0254AB26C581}">
      <dgm:prSet/>
      <dgm:spPr/>
      <dgm:t>
        <a:bodyPr/>
        <a:lstStyle/>
        <a:p>
          <a:endParaRPr lang="ru-RU"/>
        </a:p>
      </dgm:t>
    </dgm:pt>
    <dgm:pt modelId="{72FBE85E-C13E-4470-A6C4-928B41583743}" type="sibTrans" cxnId="{2BC60EC3-8988-4451-8383-0254AB26C581}">
      <dgm:prSet/>
      <dgm:spPr/>
      <dgm:t>
        <a:bodyPr/>
        <a:lstStyle/>
        <a:p>
          <a:endParaRPr lang="ru-RU"/>
        </a:p>
      </dgm:t>
    </dgm:pt>
    <dgm:pt modelId="{BB7375DC-11A8-4F88-A1B0-E683359F6821}">
      <dgm:prSet phldrT="[Текст]" custT="1"/>
      <dgm:spPr/>
      <dgm:t>
        <a:bodyPr/>
        <a:lstStyle/>
        <a:p>
          <a:r>
            <a:rPr lang="ru-RU" sz="2000" dirty="0" smtClean="0"/>
            <a:t>Бюджет </a:t>
          </a:r>
          <a:r>
            <a:rPr lang="ru-RU" sz="2000" dirty="0" err="1" smtClean="0"/>
            <a:t>Кадошкинского</a:t>
          </a:r>
          <a:r>
            <a:rPr lang="ru-RU" sz="2000" dirty="0" smtClean="0"/>
            <a:t> городского поселения</a:t>
          </a:r>
          <a:endParaRPr lang="ru-RU" sz="2000" dirty="0"/>
        </a:p>
      </dgm:t>
    </dgm:pt>
    <dgm:pt modelId="{0D0FA56D-50C1-4349-BB98-1C7DBF9A8707}" type="parTrans" cxnId="{4B3AD332-7C02-4699-976B-1326E5197D9C}">
      <dgm:prSet/>
      <dgm:spPr/>
      <dgm:t>
        <a:bodyPr/>
        <a:lstStyle/>
        <a:p>
          <a:endParaRPr lang="ru-RU"/>
        </a:p>
      </dgm:t>
    </dgm:pt>
    <dgm:pt modelId="{66EF5B23-9CFB-4477-A9BF-59773D8B5E38}" type="sibTrans" cxnId="{4B3AD332-7C02-4699-976B-1326E5197D9C}">
      <dgm:prSet/>
      <dgm:spPr/>
      <dgm:t>
        <a:bodyPr/>
        <a:lstStyle/>
        <a:p>
          <a:endParaRPr lang="ru-RU"/>
        </a:p>
      </dgm:t>
    </dgm:pt>
    <dgm:pt modelId="{7C0E46B5-1F1C-43E1-87D8-D64E1329117D}">
      <dgm:prSet phldrT="[Текст]"/>
      <dgm:spPr/>
      <dgm:t>
        <a:bodyPr/>
        <a:lstStyle/>
        <a:p>
          <a:r>
            <a:rPr lang="ru-RU" dirty="0" smtClean="0"/>
            <a:t>Бюджеты 6 сельских поселений:</a:t>
          </a:r>
        </a:p>
        <a:p>
          <a:r>
            <a:rPr lang="ru-RU" dirty="0" err="1" smtClean="0"/>
            <a:t>Адашевского</a:t>
          </a:r>
          <a:r>
            <a:rPr lang="ru-RU" dirty="0" smtClean="0"/>
            <a:t>,</a:t>
          </a:r>
        </a:p>
        <a:p>
          <a:r>
            <a:rPr lang="ru-RU" dirty="0" err="1" smtClean="0"/>
            <a:t>Глушковского</a:t>
          </a:r>
          <a:r>
            <a:rPr lang="ru-RU" dirty="0" smtClean="0"/>
            <a:t>,</a:t>
          </a:r>
        </a:p>
        <a:p>
          <a:r>
            <a:rPr lang="ru-RU" dirty="0" smtClean="0"/>
            <a:t>Б.Полянского,</a:t>
          </a:r>
        </a:p>
        <a:p>
          <a:r>
            <a:rPr lang="ru-RU" dirty="0" err="1" smtClean="0"/>
            <a:t>Латышовского</a:t>
          </a:r>
          <a:r>
            <a:rPr lang="ru-RU" dirty="0" smtClean="0"/>
            <a:t>,</a:t>
          </a:r>
        </a:p>
        <a:p>
          <a:r>
            <a:rPr lang="ru-RU" dirty="0" err="1" smtClean="0"/>
            <a:t>Паевского</a:t>
          </a:r>
          <a:r>
            <a:rPr lang="ru-RU" dirty="0" smtClean="0"/>
            <a:t>,</a:t>
          </a:r>
        </a:p>
        <a:p>
          <a:r>
            <a:rPr lang="ru-RU" dirty="0" smtClean="0"/>
            <a:t>Пушкинского</a:t>
          </a:r>
        </a:p>
        <a:p>
          <a:endParaRPr lang="ru-RU" dirty="0"/>
        </a:p>
      </dgm:t>
    </dgm:pt>
    <dgm:pt modelId="{16E0107A-603C-48D7-85E8-D686FCECF347}" type="parTrans" cxnId="{B718D101-B0A8-447B-AE07-D2F513101F58}">
      <dgm:prSet/>
      <dgm:spPr/>
      <dgm:t>
        <a:bodyPr/>
        <a:lstStyle/>
        <a:p>
          <a:endParaRPr lang="ru-RU"/>
        </a:p>
      </dgm:t>
    </dgm:pt>
    <dgm:pt modelId="{27DB11B9-5962-4D14-8BE1-F450D76F9C14}" type="sibTrans" cxnId="{B718D101-B0A8-447B-AE07-D2F513101F58}">
      <dgm:prSet/>
      <dgm:spPr/>
      <dgm:t>
        <a:bodyPr/>
        <a:lstStyle/>
        <a:p>
          <a:endParaRPr lang="ru-RU"/>
        </a:p>
      </dgm:t>
    </dgm:pt>
    <dgm:pt modelId="{2C9D5CB7-7705-47BE-8252-6C84690FC8E3}" type="pres">
      <dgm:prSet presAssocID="{4D259469-94D3-442D-9064-912967D7F51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ACB112-B9FB-4F1B-9280-12AF6D4F75CC}" type="pres">
      <dgm:prSet presAssocID="{33451D06-6509-4F19-8213-0E69AFF85957}" presName="roof" presStyleLbl="dkBgShp" presStyleIdx="0" presStyleCnt="2"/>
      <dgm:spPr/>
      <dgm:t>
        <a:bodyPr/>
        <a:lstStyle/>
        <a:p>
          <a:endParaRPr lang="ru-RU"/>
        </a:p>
      </dgm:t>
    </dgm:pt>
    <dgm:pt modelId="{77FC2EFD-ABE8-43F6-B9E4-400DCE59D93D}" type="pres">
      <dgm:prSet presAssocID="{33451D06-6509-4F19-8213-0E69AFF85957}" presName="pillars" presStyleCnt="0"/>
      <dgm:spPr/>
    </dgm:pt>
    <dgm:pt modelId="{BFC61639-1ACB-4FCE-B57A-5CD0D960D619}" type="pres">
      <dgm:prSet presAssocID="{33451D06-6509-4F19-8213-0E69AFF85957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11024A-A4BA-4E5E-9FE8-ABD25FE486EF}" type="pres">
      <dgm:prSet presAssocID="{BB7375DC-11A8-4F88-A1B0-E683359F6821}" presName="pillarX" presStyleLbl="node1" presStyleIdx="1" presStyleCnt="3" custLinFactNeighborX="472" custLinFactNeighborY="12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90CAD9-9F1F-4316-BB25-9D22F9F80389}" type="pres">
      <dgm:prSet presAssocID="{7C0E46B5-1F1C-43E1-87D8-D64E1329117D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AAF1BA-10B1-4BA4-A4B8-BC58F3575CD1}" type="pres">
      <dgm:prSet presAssocID="{33451D06-6509-4F19-8213-0E69AFF85957}" presName="base" presStyleLbl="dkBgShp" presStyleIdx="1" presStyleCnt="2"/>
      <dgm:spPr/>
    </dgm:pt>
  </dgm:ptLst>
  <dgm:cxnLst>
    <dgm:cxn modelId="{2BC60EC3-8988-4451-8383-0254AB26C581}" srcId="{33451D06-6509-4F19-8213-0E69AFF85957}" destId="{DA5EBB99-34BA-4623-A115-C8D422293412}" srcOrd="0" destOrd="0" parTransId="{F7A912A2-3069-468D-A551-B7ECD467974C}" sibTransId="{72FBE85E-C13E-4470-A6C4-928B41583743}"/>
    <dgm:cxn modelId="{4B3AD332-7C02-4699-976B-1326E5197D9C}" srcId="{33451D06-6509-4F19-8213-0E69AFF85957}" destId="{BB7375DC-11A8-4F88-A1B0-E683359F6821}" srcOrd="1" destOrd="0" parTransId="{0D0FA56D-50C1-4349-BB98-1C7DBF9A8707}" sibTransId="{66EF5B23-9CFB-4477-A9BF-59773D8B5E38}"/>
    <dgm:cxn modelId="{3EB0943A-4210-40B1-AEDE-11BD04A46676}" type="presOf" srcId="{DA5EBB99-34BA-4623-A115-C8D422293412}" destId="{BFC61639-1ACB-4FCE-B57A-5CD0D960D619}" srcOrd="0" destOrd="0" presId="urn:microsoft.com/office/officeart/2005/8/layout/hList3"/>
    <dgm:cxn modelId="{98A4967A-4977-4076-A2D0-B0CA23227E90}" type="presOf" srcId="{7C0E46B5-1F1C-43E1-87D8-D64E1329117D}" destId="{D990CAD9-9F1F-4316-BB25-9D22F9F80389}" srcOrd="0" destOrd="0" presId="urn:microsoft.com/office/officeart/2005/8/layout/hList3"/>
    <dgm:cxn modelId="{B718D101-B0A8-447B-AE07-D2F513101F58}" srcId="{33451D06-6509-4F19-8213-0E69AFF85957}" destId="{7C0E46B5-1F1C-43E1-87D8-D64E1329117D}" srcOrd="2" destOrd="0" parTransId="{16E0107A-603C-48D7-85E8-D686FCECF347}" sibTransId="{27DB11B9-5962-4D14-8BE1-F450D76F9C14}"/>
    <dgm:cxn modelId="{E071C035-4BCC-4601-9F73-3131F6E363CE}" type="presOf" srcId="{BB7375DC-11A8-4F88-A1B0-E683359F6821}" destId="{1311024A-A4BA-4E5E-9FE8-ABD25FE486EF}" srcOrd="0" destOrd="0" presId="urn:microsoft.com/office/officeart/2005/8/layout/hList3"/>
    <dgm:cxn modelId="{9A1C9101-8A3D-4C4E-B9AF-1D59355AE6EE}" type="presOf" srcId="{4D259469-94D3-442D-9064-912967D7F517}" destId="{2C9D5CB7-7705-47BE-8252-6C84690FC8E3}" srcOrd="0" destOrd="0" presId="urn:microsoft.com/office/officeart/2005/8/layout/hList3"/>
    <dgm:cxn modelId="{961A19EC-CC97-4FE4-992F-D8EBD5DC144E}" type="presOf" srcId="{33451D06-6509-4F19-8213-0E69AFF85957}" destId="{A3ACB112-B9FB-4F1B-9280-12AF6D4F75CC}" srcOrd="0" destOrd="0" presId="urn:microsoft.com/office/officeart/2005/8/layout/hList3"/>
    <dgm:cxn modelId="{DED084B2-1C09-4DC4-9BA3-C163D699A5D2}" srcId="{4D259469-94D3-442D-9064-912967D7F517}" destId="{33451D06-6509-4F19-8213-0E69AFF85957}" srcOrd="0" destOrd="0" parTransId="{BAADBB68-BBE8-4308-B0F7-632EF7F01350}" sibTransId="{69EEFF07-36E9-4685-A565-F84AAC44A115}"/>
    <dgm:cxn modelId="{99AC63AB-FD35-44E4-AE06-1C411393DED7}" type="presParOf" srcId="{2C9D5CB7-7705-47BE-8252-6C84690FC8E3}" destId="{A3ACB112-B9FB-4F1B-9280-12AF6D4F75CC}" srcOrd="0" destOrd="0" presId="urn:microsoft.com/office/officeart/2005/8/layout/hList3"/>
    <dgm:cxn modelId="{A9D168F5-EE95-4DE8-A712-215CAB148E54}" type="presParOf" srcId="{2C9D5CB7-7705-47BE-8252-6C84690FC8E3}" destId="{77FC2EFD-ABE8-43F6-B9E4-400DCE59D93D}" srcOrd="1" destOrd="0" presId="urn:microsoft.com/office/officeart/2005/8/layout/hList3"/>
    <dgm:cxn modelId="{98CA5C33-0401-48AB-98F5-C8123F4C44F8}" type="presParOf" srcId="{77FC2EFD-ABE8-43F6-B9E4-400DCE59D93D}" destId="{BFC61639-1ACB-4FCE-B57A-5CD0D960D619}" srcOrd="0" destOrd="0" presId="urn:microsoft.com/office/officeart/2005/8/layout/hList3"/>
    <dgm:cxn modelId="{798DFDBE-CA01-4E20-8AB5-1CCD6C14AD7D}" type="presParOf" srcId="{77FC2EFD-ABE8-43F6-B9E4-400DCE59D93D}" destId="{1311024A-A4BA-4E5E-9FE8-ABD25FE486EF}" srcOrd="1" destOrd="0" presId="urn:microsoft.com/office/officeart/2005/8/layout/hList3"/>
    <dgm:cxn modelId="{675C3E62-5FF9-433B-BA60-BE3630533B1C}" type="presParOf" srcId="{77FC2EFD-ABE8-43F6-B9E4-400DCE59D93D}" destId="{D990CAD9-9F1F-4316-BB25-9D22F9F80389}" srcOrd="2" destOrd="0" presId="urn:microsoft.com/office/officeart/2005/8/layout/hList3"/>
    <dgm:cxn modelId="{E9460105-DA0B-4CDE-9BE6-C871E34FE518}" type="presParOf" srcId="{2C9D5CB7-7705-47BE-8252-6C84690FC8E3}" destId="{91AAF1BA-10B1-4BA4-A4B8-BC58F3575CD1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3ACB112-B9FB-4F1B-9280-12AF6D4F75CC}">
      <dsp:nvSpPr>
        <dsp:cNvPr id="0" name=""/>
        <dsp:cNvSpPr/>
      </dsp:nvSpPr>
      <dsp:spPr>
        <a:xfrm>
          <a:off x="0" y="0"/>
          <a:ext cx="8229599" cy="142589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Консолидированный бюджет </a:t>
          </a:r>
          <a:r>
            <a:rPr lang="ru-RU" sz="3300" kern="1200" dirty="0" err="1" smtClean="0"/>
            <a:t>Кадошкинского</a:t>
          </a:r>
          <a:r>
            <a:rPr lang="ru-RU" sz="3300" kern="1200" dirty="0" smtClean="0"/>
            <a:t> муниципального района</a:t>
          </a:r>
          <a:endParaRPr lang="ru-RU" sz="3300" kern="1200" dirty="0"/>
        </a:p>
      </dsp:txBody>
      <dsp:txXfrm>
        <a:off x="0" y="0"/>
        <a:ext cx="8229599" cy="1425896"/>
      </dsp:txXfrm>
    </dsp:sp>
    <dsp:sp modelId="{BFC61639-1ACB-4FCE-B57A-5CD0D960D619}">
      <dsp:nvSpPr>
        <dsp:cNvPr id="0" name=""/>
        <dsp:cNvSpPr/>
      </dsp:nvSpPr>
      <dsp:spPr>
        <a:xfrm>
          <a:off x="4018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муниципального района</a:t>
          </a:r>
          <a:endParaRPr lang="ru-RU" sz="2000" kern="1200" dirty="0"/>
        </a:p>
      </dsp:txBody>
      <dsp:txXfrm>
        <a:off x="4018" y="1425896"/>
        <a:ext cx="2740521" cy="2994382"/>
      </dsp:txXfrm>
    </dsp:sp>
    <dsp:sp modelId="{1311024A-A4BA-4E5E-9FE8-ABD25FE486EF}">
      <dsp:nvSpPr>
        <dsp:cNvPr id="0" name=""/>
        <dsp:cNvSpPr/>
      </dsp:nvSpPr>
      <dsp:spPr>
        <a:xfrm>
          <a:off x="2757474" y="1462847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Бюджет </a:t>
          </a:r>
          <a:r>
            <a:rPr lang="ru-RU" sz="2000" kern="1200" dirty="0" err="1" smtClean="0"/>
            <a:t>Кадошкинского</a:t>
          </a:r>
          <a:r>
            <a:rPr lang="ru-RU" sz="2000" kern="1200" dirty="0" smtClean="0"/>
            <a:t> городского поселения</a:t>
          </a:r>
          <a:endParaRPr lang="ru-RU" sz="2000" kern="1200" dirty="0"/>
        </a:p>
      </dsp:txBody>
      <dsp:txXfrm>
        <a:off x="2757474" y="1462847"/>
        <a:ext cx="2740521" cy="2994382"/>
      </dsp:txXfrm>
    </dsp:sp>
    <dsp:sp modelId="{D990CAD9-9F1F-4316-BB25-9D22F9F80389}">
      <dsp:nvSpPr>
        <dsp:cNvPr id="0" name=""/>
        <dsp:cNvSpPr/>
      </dsp:nvSpPr>
      <dsp:spPr>
        <a:xfrm>
          <a:off x="5485060" y="1425896"/>
          <a:ext cx="2740521" cy="29943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Бюджеты 6 сельских поселений: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Адашевского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Глушковского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Б.Полянского,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Латышовского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Паевского</a:t>
          </a:r>
          <a:r>
            <a:rPr lang="ru-RU" sz="1700" kern="1200" dirty="0" smtClean="0"/>
            <a:t>,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Пушкинского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485060" y="1425896"/>
        <a:ext cx="2740521" cy="2994382"/>
      </dsp:txXfrm>
    </dsp:sp>
    <dsp:sp modelId="{91AAF1BA-10B1-4BA4-A4B8-BC58F3575CD1}">
      <dsp:nvSpPr>
        <dsp:cNvPr id="0" name=""/>
        <dsp:cNvSpPr/>
      </dsp:nvSpPr>
      <dsp:spPr>
        <a:xfrm>
          <a:off x="0" y="4420278"/>
          <a:ext cx="8229599" cy="33270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31.03.2017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 проекта решения 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 бюджете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на 2017 год и плановый период 2018 и 2019 годы»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51059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                                            </a:t>
            </a:r>
            <a:r>
              <a:rPr lang="ru-RU" sz="3200" b="1" dirty="0" err="1" smtClean="0"/>
              <a:t>Кадошкинский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муниципальный</a:t>
            </a:r>
            <a:br>
              <a:rPr lang="ru-RU" sz="3200" b="1" dirty="0" smtClean="0"/>
            </a:br>
            <a:r>
              <a:rPr lang="ru-RU" sz="3200" b="1" dirty="0" smtClean="0"/>
              <a:t>                                           район в 2017 году</a:t>
            </a:r>
            <a:br>
              <a:rPr lang="ru-RU" sz="3200" b="1" dirty="0" smtClean="0"/>
            </a:br>
            <a:r>
              <a:rPr lang="ru-RU" sz="3200" b="1" dirty="0" err="1" smtClean="0"/>
              <a:t>чи</a:t>
            </a:r>
            <a:r>
              <a:rPr lang="ru-RU" sz="3200" b="1" dirty="0" smtClean="0"/>
              <a:t>                                     </a:t>
            </a:r>
            <a:r>
              <a:rPr lang="ru-RU" sz="1600" b="1" dirty="0" smtClean="0"/>
              <a:t>численность населения 6958</a:t>
            </a:r>
            <a:br>
              <a:rPr lang="ru-RU" sz="1600" b="1" dirty="0" smtClean="0"/>
            </a:br>
            <a:r>
              <a:rPr lang="ru-RU" sz="1600" b="1" dirty="0" smtClean="0"/>
              <a:t>                                                                                  площадь территории 618 м2</a:t>
            </a:r>
            <a:endParaRPr lang="ru-RU" sz="1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78880"/>
            <a:ext cx="8229600" cy="45719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/>
          </a:p>
        </p:txBody>
      </p:sp>
      <p:pic>
        <p:nvPicPr>
          <p:cNvPr id="49154" name="Picture 2" descr="https://2.bp.blogspot.com/-EfO04vT_2WI/VADKBj-KASI/AAAAAAAAR6s/pSmJUctV_F0/s1600/k_10_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857232"/>
            <a:ext cx="4214842" cy="550544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571480"/>
            <a:ext cx="7329510" cy="857256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Что такое бюджет для граждан</a:t>
            </a:r>
            <a:endParaRPr lang="ru-RU" sz="36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– информационный сборник, который познакомит население района с основными положениями главного финансового документа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– районного бюджета, а именно бюджета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 на 2017 год. В сборнике в доступной форме представлено описание доходов, расходов и их структуры, приоритетные направления расходования бюджетных средств, объемы бюджетных ассигнований, направляемых на финансирование социально-значимых мероприятий в области образования, культуры, социальной политики, сельского хозяйства и в других сферах.</a:t>
            </a:r>
          </a:p>
          <a:p>
            <a:pPr algn="just"/>
            <a:endParaRPr lang="ru-RU" dirty="0" smtClean="0">
              <a:cs typeface="Aharoni" pitchFamily="2" charset="-79"/>
            </a:endParaRPr>
          </a:p>
          <a:p>
            <a:pPr algn="just"/>
            <a:r>
              <a:rPr lang="ru-RU" dirty="0" smtClean="0">
                <a:cs typeface="Aharoni" pitchFamily="2" charset="-79"/>
              </a:rPr>
              <a:t>«Бюджет для граждан» направлен на широкий круг пользователей – всех граждан </a:t>
            </a:r>
            <a:r>
              <a:rPr lang="ru-RU" dirty="0" err="1" smtClean="0">
                <a:cs typeface="Aharoni" pitchFamily="2" charset="-79"/>
              </a:rPr>
              <a:t>Кадошкинского</a:t>
            </a:r>
            <a:r>
              <a:rPr lang="ru-RU" dirty="0" smtClean="0">
                <a:cs typeface="Aharoni" pitchFamily="2" charset="-79"/>
              </a:rPr>
              <a:t> муниципального района, интересы которых в той или иной мере затронуты местным бюджетом.</a:t>
            </a:r>
            <a:endParaRPr lang="ru-RU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ВЕСЫ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Из чего состоит бюджетная система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71613"/>
          <a:ext cx="8229600" cy="47529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Как происходит составление бюджета </a:t>
            </a:r>
            <a:r>
              <a:rPr lang="ru-RU" sz="3600" b="1" dirty="0" err="1" smtClean="0"/>
              <a:t>Кадошкинского</a:t>
            </a:r>
            <a:r>
              <a:rPr lang="ru-RU" sz="3600" b="1" dirty="0" smtClean="0"/>
              <a:t> муниципального района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Определение основных направлений бюджетной и налоговой политики</a:t>
            </a:r>
          </a:p>
          <a:p>
            <a:pPr algn="just"/>
            <a:r>
              <a:rPr lang="ru-RU" dirty="0" smtClean="0"/>
              <a:t>Разработка основных показателей прогноза социально-экономического развития района</a:t>
            </a:r>
          </a:p>
          <a:p>
            <a:r>
              <a:rPr lang="ru-RU" dirty="0" smtClean="0"/>
              <a:t>Определение основных параметров бюджета</a:t>
            </a:r>
          </a:p>
          <a:p>
            <a:pPr algn="just"/>
            <a:r>
              <a:rPr lang="ru-RU" dirty="0" smtClean="0"/>
              <a:t>Формирование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</a:t>
            </a:r>
          </a:p>
          <a:p>
            <a:pPr algn="just"/>
            <a:r>
              <a:rPr lang="ru-RU" dirty="0" smtClean="0"/>
              <a:t>Рассмотрение проекта бюджета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муниципального района </a:t>
            </a:r>
          </a:p>
          <a:p>
            <a:r>
              <a:rPr lang="ru-RU" dirty="0" smtClean="0"/>
              <a:t>Внесение проекта бюджета на публичное слушание</a:t>
            </a:r>
          </a:p>
          <a:p>
            <a:pPr algn="just"/>
            <a:r>
              <a:rPr lang="ru-RU" dirty="0" smtClean="0"/>
              <a:t>Принятие проекта бюджета Советом депутатов </a:t>
            </a:r>
            <a:r>
              <a:rPr lang="ru-RU" dirty="0" err="1" smtClean="0"/>
              <a:t>Кадошкинского</a:t>
            </a:r>
            <a:r>
              <a:rPr lang="ru-RU" dirty="0" smtClean="0"/>
              <a:t>  муниципального района </a:t>
            </a:r>
          </a:p>
          <a:p>
            <a:pPr>
              <a:buNone/>
            </a:pP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На чем основывается 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</a:t>
            </a:r>
            <a:endParaRPr lang="ru-RU" sz="3200" b="1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35162"/>
          <a:ext cx="8229600" cy="4422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3032"/>
                <a:gridCol w="1857388"/>
                <a:gridCol w="1643074"/>
                <a:gridCol w="1643074"/>
                <a:gridCol w="1543032"/>
              </a:tblGrid>
              <a:tr h="986179">
                <a:tc gridSpan="5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Проект бюджета </a:t>
                      </a:r>
                      <a:r>
                        <a:rPr lang="ru-RU" dirty="0" err="1" smtClean="0"/>
                        <a:t>Кадошкинского</a:t>
                      </a:r>
                      <a:r>
                        <a:rPr lang="ru-RU" dirty="0" smtClean="0"/>
                        <a:t> муниципального района составляется и утверждается на очередной финансовый год и основывается на: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43661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Бюджетном послании Главы</a:t>
                      </a:r>
                      <a:r>
                        <a:rPr lang="ru-RU" baseline="0" dirty="0" smtClean="0"/>
                        <a:t> Республики Мордовия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Прогнозе социально-экономического развития </a:t>
                      </a:r>
                      <a:r>
                        <a:rPr lang="ru-RU" sz="1600" dirty="0" err="1" smtClean="0"/>
                        <a:t>Кадошкинского</a:t>
                      </a:r>
                      <a:r>
                        <a:rPr lang="ru-RU" sz="1600" dirty="0" smtClean="0"/>
                        <a:t> муниципального района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налоговой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Основных направлениях бюджетной политики </a:t>
                      </a:r>
                      <a:r>
                        <a:rPr lang="ru-RU" sz="1400" dirty="0" err="1" smtClean="0"/>
                        <a:t>Кадошкинского</a:t>
                      </a:r>
                      <a:r>
                        <a:rPr lang="ru-RU" sz="1400" dirty="0" smtClean="0"/>
                        <a:t> </a:t>
                      </a:r>
                      <a:r>
                        <a:rPr lang="ru-RU" sz="1600" dirty="0" smtClean="0"/>
                        <a:t>муниципального района на 2016 год и на плановый период 2017 и2018 годов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Муниципальных программах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57200" y="357166"/>
            <a:ext cx="8229600" cy="642942"/>
          </a:xfrm>
        </p:spPr>
        <p:txBody>
          <a:bodyPr anchor="b"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 ПОЛИТИКИ 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КАДОШКИНСКОГО </a:t>
            </a:r>
            <a:r>
              <a:rPr 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МУНИЦИПАЛЬНОГО РАЙОНА РЕСПУБЛИКИ МОРДОВИЯ НА 2017  ГОД И НА ПЛАНОВЫЙ ПЕРИОД 2018 И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2019 годов</a:t>
            </a:r>
          </a:p>
        </p:txBody>
      </p:sp>
      <p:graphicFrame>
        <p:nvGraphicFramePr>
          <p:cNvPr id="24704" name="Group 128"/>
          <p:cNvGraphicFramePr>
            <a:graphicFrameLocks noGrp="1"/>
          </p:cNvGraphicFramePr>
          <p:nvPr>
            <p:ph sz="quarter" idx="4294967295"/>
          </p:nvPr>
        </p:nvGraphicFramePr>
        <p:xfrm>
          <a:off x="250825" y="1071545"/>
          <a:ext cx="8642350" cy="5572165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4230688"/>
                <a:gridCol w="4411662"/>
              </a:tblGrid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1.обеспечение долгосрочной сбалансированности и финансовой устойчивости республиканского бюджета в условиях ограниченности его доходных источников;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7. повышение доступности и качества оказания (выполнения) государственных услуг (работ);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4527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2.обеспечение стабильности налоговых поступлений в республиканский бюджет и роста собственных доходов;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8. повышение государственными учреждениями Республики Мордовия эффективности их деятельности за счет всех источников доходов государственного учреждения, в том числе за счет доходов, полученных ими от приносящей доход деятельности, направляемых на достижение целей деятельности государственных учреждений, определенных уставами;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779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3. совершенствование программно-целевого принципа планирования республиканского бюджета;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9. повышение эффективности и качества осуществления государственного финансового контроля и финансового аудита;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4. формирование бюджетных параметров,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10. совершенствование и развитие межбюджетных отношений;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1065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5.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11. обеспечение прозрачности и открытости государственных финансов, повышения доступности и понятности информации о республиканском бюджете.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6329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6. соблюдение ограничений допустимого уровня дефицита республиканского бюджета и предельного объема государственного долга Республики Мордовия, установленных Бюджетным кодексом Российской Федерации;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Стадии бюджетного процесса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643602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buNone/>
            </a:pPr>
            <a:endParaRPr lang="ru-RU" dirty="0"/>
          </a:p>
        </p:txBody>
      </p:sp>
      <p:pic>
        <p:nvPicPr>
          <p:cNvPr id="46082" name="Picture 2" descr="http://solreg.ru/userdata/d89f58d7b1d2b42afe10dbe1605dd21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928670"/>
            <a:ext cx="1214446" cy="1000132"/>
          </a:xfrm>
          <a:prstGeom prst="rect">
            <a:avLst/>
          </a:prstGeom>
          <a:noFill/>
        </p:spPr>
      </p:pic>
      <p:pic>
        <p:nvPicPr>
          <p:cNvPr id="46084" name="Picture 4" descr="http://gazeta19.ru/files/news/28/40/c3718e7f5ffa5f292f30dce3a5ccb75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000240"/>
            <a:ext cx="1143008" cy="107157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714480" y="928670"/>
            <a:ext cx="6929486" cy="107157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 проекта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6086" name="Picture 6" descr="http://in-schelkovo.ru/upload/resizeproxy/720_/260abe733e259bedf3a2acdcc9354630.jpg?148201947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214686"/>
            <a:ext cx="1143008" cy="1000132"/>
          </a:xfrm>
          <a:prstGeom prst="rect">
            <a:avLst/>
          </a:prstGeom>
          <a:noFill/>
        </p:spPr>
      </p:pic>
      <p:pic>
        <p:nvPicPr>
          <p:cNvPr id="46088" name="Picture 8" descr="http://freerb.ru/images/2013/12/11/113923/sostavlenie-bukhgalterskoj-otchetnosti_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34" y="4143380"/>
            <a:ext cx="1214446" cy="1071570"/>
          </a:xfrm>
          <a:prstGeom prst="rect">
            <a:avLst/>
          </a:prstGeom>
          <a:noFill/>
        </p:spPr>
      </p:pic>
      <p:pic>
        <p:nvPicPr>
          <p:cNvPr id="46090" name="Picture 10" descr="http://www.book-find.ru/image/3063/3664323_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5214950"/>
            <a:ext cx="1214446" cy="1143008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714480" y="214311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Рассмотрение и утверждение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14480" y="3214686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Исполнение бюджета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714480" y="528638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Муниципальный финансовый контроль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14480" y="4214818"/>
            <a:ext cx="6929486" cy="9144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75000"/>
                  </a:schemeClr>
                </a:solidFill>
              </a:rPr>
              <a:t>Составление, внешняя проверка, рассмотрение и утверждение бюджетной отчетности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Основные показатели социально-экономического развития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5" y="856974"/>
          <a:ext cx="8786872" cy="58278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40885"/>
                <a:gridCol w="991581"/>
                <a:gridCol w="1144132"/>
                <a:gridCol w="1296682"/>
                <a:gridCol w="1113592"/>
              </a:tblGrid>
              <a:tr h="31475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Прогнозные показатели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/>
                        <a:t>Ед.изм</a:t>
                      </a:r>
                      <a:r>
                        <a:rPr lang="ru-RU" sz="1200" dirty="0" smtClean="0"/>
                        <a:t>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2017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2018 г.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2019 г.</a:t>
                      </a:r>
                      <a:endParaRPr lang="ru-RU" sz="1200" dirty="0"/>
                    </a:p>
                  </a:txBody>
                  <a:tcPr/>
                </a:tc>
              </a:tr>
              <a:tr h="744185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1.Объем отгруженных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товаров собственного производства, выполненных работ и услуг собственными силами по видам деятельности «Обрабатывающие производства» и «производство и распределение электроэнергии, газа и воды»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1426609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1556524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1699326</a:t>
                      </a:r>
                    </a:p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2. Объем закупок скота и птицы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159,6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3. Объем закупок молока от сельскохозяйственных организаций и крестьянских (фермерских) хозяйств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тонн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2080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119,8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4. Общая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площадь введенного в эксплуатацию жилья с учетом индивидуального жилищного строительства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кв.м.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2550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102,0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5. Фонд оплаты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труда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407423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437920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473255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в действующих ценах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104,5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108,1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75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6. Прибыль(убыток) – сальдо (всего)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75997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85006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92903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6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3436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10371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15390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0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285727"/>
          <a:ext cx="8715436" cy="6359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5096"/>
                <a:gridCol w="1134830"/>
                <a:gridCol w="1134830"/>
                <a:gridCol w="1210486"/>
                <a:gridCol w="1180194"/>
              </a:tblGrid>
              <a:tr h="370731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Прогнозные показатели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ед.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изм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 Прибыль прибыльных предприятий (всего)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75997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85006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92903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97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111,9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57065">
                <a:tc>
                  <a:txBody>
                    <a:bodyPr/>
                    <a:lstStyle/>
                    <a:p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по виду деятельности «Сельское хозяйство, охота и лесное хозяйство»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5347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10371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15390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91,6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1,9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1,5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8. Объем оборота розничной торговли во всех каналах реализации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561999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622913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682305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107,8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9. Объем реализации водки и ЛВИ производства Республики Мордовия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дкл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4122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3955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73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97,5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10. Объем реализации пива местного производства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дкл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3827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473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 р.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Объем инвестиции в основной капитал (за исключением бюджетных средств)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тыс.руб.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047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12.Темп роста среднемесячной номинальной начисленной заработной платы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800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% к предыдущему году </a:t>
                      </a:r>
                    </a:p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/>
              <a:t>Доходы и расходы бюджета</a:t>
            </a:r>
            <a:endParaRPr lang="ru-RU" sz="4400" b="1" dirty="0"/>
          </a:p>
        </p:txBody>
      </p:sp>
      <p:pic>
        <p:nvPicPr>
          <p:cNvPr id="4" name="Содержимое 3" descr="about_budget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1428736"/>
            <a:ext cx="8643998" cy="4929222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Проект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8229600" cy="37934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102 264,2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110256,2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120161,8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18217,8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18984,4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19701,8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84046,4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91271,8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100460,0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103174,2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111105,2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121046,8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910,0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849,0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885,0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14697,3 </a:t>
            </a:r>
            <a:r>
              <a:rPr lang="ru-RU" b="1" dirty="0" smtClean="0">
                <a:solidFill>
                  <a:schemeClr val="tx1"/>
                </a:solidFill>
              </a:rPr>
              <a:t>рубля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14828,1 </a:t>
            </a:r>
            <a:r>
              <a:rPr lang="ru-RU" b="1" dirty="0" smtClean="0">
                <a:solidFill>
                  <a:srgbClr val="002060"/>
                </a:solidFill>
              </a:rPr>
              <a:t>рубль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102264,2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103174,2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16755,6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2228,8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ятиугольник 12"/>
          <p:cNvSpPr/>
          <p:nvPr/>
        </p:nvSpPr>
        <p:spPr>
          <a:xfrm flipH="1" flipV="1">
            <a:off x="6929454" y="2688899"/>
            <a:ext cx="1857388" cy="45719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84046,4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00037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63201,0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3714752"/>
            <a:ext cx="2428892" cy="55607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5542,4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23533,0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1571,3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285992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2910,8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357694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6305,9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000636"/>
            <a:ext cx="2428892" cy="64294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53,8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Пятиугольник 21"/>
          <p:cNvSpPr/>
          <p:nvPr/>
        </p:nvSpPr>
        <p:spPr>
          <a:xfrm flipH="1">
            <a:off x="7000892" y="6072206"/>
            <a:ext cx="1928826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5786454"/>
            <a:ext cx="2428892" cy="714380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36,0 тыс.руб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бюджета района на 2017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  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2017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2017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1600" b="1" dirty="0" smtClean="0">
                <a:latin typeface="Tahoma" pitchFamily="34" charset="0"/>
              </a:rPr>
              <a:t>Проект бюджета района на 2017 год является социально ориентированным.</a:t>
            </a:r>
          </a:p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на образование, культуру,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социальную политику, физическую </a:t>
            </a:r>
          </a:p>
          <a:p>
            <a:r>
              <a:rPr lang="ru-RU" altLang="ru-RU" sz="1600" b="1" dirty="0" smtClean="0">
                <a:latin typeface="Tahoma" pitchFamily="34" charset="0"/>
              </a:rPr>
              <a:t>культуру и спорт составят 75139,1 тыс. руб. или 72,8 %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/>
              <a:t>	</a:t>
            </a:r>
            <a:r>
              <a:rPr lang="ru-RU" sz="2200" b="1" dirty="0" smtClean="0"/>
              <a:t>В целях повышения эффективности и результативности бюджетных расходов бюджет района формируется через реализацию 15 муниципальных программ</a:t>
            </a:r>
            <a:endParaRPr lang="ru-RU" sz="2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967302"/>
          </a:xfrm>
        </p:spPr>
        <p:txBody>
          <a:bodyPr/>
          <a:lstStyle/>
          <a:p>
            <a:pPr algn="ctr">
              <a:buNone/>
            </a:pPr>
            <a:r>
              <a:rPr lang="ru-RU" sz="2000" b="1" dirty="0" smtClean="0"/>
              <a:t>                      Зачем формировать и исполнять бюджет по программам?</a:t>
            </a:r>
          </a:p>
          <a:p>
            <a:pPr algn="ctr">
              <a:buNone/>
            </a:pPr>
            <a:r>
              <a:rPr lang="ru-RU" sz="2000" b="1" dirty="0" smtClean="0"/>
              <a:t>               </a:t>
            </a:r>
          </a:p>
          <a:p>
            <a:pPr algn="just">
              <a:buNone/>
            </a:pPr>
            <a:r>
              <a:rPr lang="ru-RU" sz="2000" b="1" dirty="0" smtClean="0"/>
              <a:t>           Преимуществом программного бюджета является распределение расходов не по ведомственному принципу, а по программам.</a:t>
            </a:r>
          </a:p>
          <a:p>
            <a:pPr algn="just">
              <a:buNone/>
            </a:pPr>
            <a:r>
              <a:rPr lang="ru-RU" sz="2000" b="1" dirty="0" smtClean="0"/>
              <a:t>           Муниципальная программа имеет цель, задачи и показатели эффективности, которые отражают степень их достижения (решения), то есть действия и бюджетные средства направлены на достижение заданного результата.</a:t>
            </a:r>
          </a:p>
          <a:p>
            <a:pPr algn="just">
              <a:buNone/>
            </a:pPr>
            <a:r>
              <a:rPr lang="ru-RU" sz="2000" b="1" dirty="0" smtClean="0"/>
              <a:t>	        При этом значение показателей является индикатором по данному направлению деятельности и сигнализирует о плохом или хорошем результате, необходимости принятия новых решений.</a:t>
            </a:r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2017 год </a:t>
            </a:r>
            <a:br>
              <a:rPr lang="ru-RU" sz="3600" b="1" dirty="0" smtClean="0"/>
            </a:br>
            <a:r>
              <a:rPr lang="ru-RU" sz="3600" b="1" dirty="0" smtClean="0"/>
              <a:t>103 174,2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785925"/>
          <a:ext cx="8186765" cy="4643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383"/>
                <a:gridCol w="1364461"/>
                <a:gridCol w="1364460"/>
                <a:gridCol w="1364461"/>
              </a:tblGrid>
              <a:tr h="415408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103174,2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111105,2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121046,8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23553,0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23645,2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23720,7</a:t>
                      </a:r>
                    </a:p>
                  </a:txBody>
                  <a:tcPr/>
                </a:tc>
              </a:tr>
              <a:tr h="660101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1571,3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1591,4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1633,5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2910,8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3608,2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4134,1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63201,0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69920,5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78573,6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5542,4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5749,3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6202,4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6305,9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6497,9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6686,9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5408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53,8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56,7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59,6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6010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36,0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r>
              <a:rPr lang="ru-RU" sz="3200" b="1" dirty="0" smtClean="0"/>
              <a:t/>
            </a:r>
            <a:br>
              <a:rPr lang="ru-RU" sz="3200" b="1" dirty="0" smtClean="0"/>
            </a:b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8229600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2017 г.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2018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1072,8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12121,5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12040,1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12136,6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Резервный фонд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1874,9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8433,8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8607,5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8586,5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2017 г. 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763,1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г. 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781,1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г. -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821,1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</a:p>
          <a:p>
            <a:pPr>
              <a:buNone/>
            </a:pPr>
            <a:r>
              <a:rPr lang="ru-RU" sz="2800" b="1" dirty="0" smtClean="0"/>
              <a:t>   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2017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801,2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2018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803,3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тыс.руб.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2019 г. –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805,4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29600" cy="571504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sz="23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Субвенция на осуществление отдельных областных государственных полномочий в сфере обращения с безнадзорными животными: </a:t>
            </a:r>
          </a:p>
          <a:p>
            <a:pPr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– 2019 года – 24,0 тыс. руб.</a:t>
            </a:r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год – 101,7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222,3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2019год -  342,8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год – 612,0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-  852,3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-  1022,4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2017 год – 434,0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2018 год –  770,5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2019 год -  1010,8 тыс.руб.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857232"/>
            <a:ext cx="621509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endParaRPr lang="ru-RU" dirty="0" smtClean="0">
              <a:latin typeface="Calibri" pitchFamily="34" charset="0"/>
              <a:cs typeface="Times New Roman" pitchFamily="18" charset="0"/>
            </a:endParaRP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2017 – 2019  года – 1734,1 тыс.руб.</a:t>
            </a:r>
          </a:p>
        </p:txBody>
      </p:sp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7686" y="3857628"/>
            <a:ext cx="4286280" cy="264320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/>
              <a:t>Раздел «Культура», тыс.руб.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00174"/>
          <a:ext cx="6686568" cy="4818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92906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214290"/>
            <a:ext cx="635798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ВСЕГО РАСХОДОВ: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2017 год – 6305,9 тыс.руб.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2018 год – 6497,9 тыс.руб.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2019 год – 6686,9 тыс.руб.</a:t>
            </a:r>
          </a:p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/>
              <a:t>2017 – 2019 года – 471,9 тыс. руб.</a:t>
            </a:r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/>
              <a:t>2017 год – 314,6 тыс. руб. </a:t>
            </a:r>
          </a:p>
          <a:p>
            <a:r>
              <a:rPr lang="ru-RU" sz="2400" dirty="0" smtClean="0"/>
              <a:t>2018 год – 353,6 тыс.руб.</a:t>
            </a:r>
          </a:p>
          <a:p>
            <a:r>
              <a:rPr lang="ru-RU" sz="2400" dirty="0" smtClean="0"/>
              <a:t>2019 год – 389,6 тыс.руб.</a:t>
            </a:r>
          </a:p>
          <a:p>
            <a:r>
              <a:rPr lang="ru-RU" sz="2400" b="1" dirty="0" smtClean="0"/>
              <a:t> Охрана семьи и детства: </a:t>
            </a:r>
          </a:p>
          <a:p>
            <a:r>
              <a:rPr lang="ru-RU" sz="2400" dirty="0" smtClean="0"/>
              <a:t>2017 год – 5519,4 тыс. руб. </a:t>
            </a:r>
          </a:p>
          <a:p>
            <a:r>
              <a:rPr lang="ru-RU" sz="2400" dirty="0" smtClean="0"/>
              <a:t>2018 год – 5672,4 тыс.руб.</a:t>
            </a:r>
          </a:p>
          <a:p>
            <a:r>
              <a:rPr lang="ru-RU" sz="2400" dirty="0" smtClean="0"/>
              <a:t>2019 год – 5825,4 тыс.руб.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700" b="1" dirty="0" smtClean="0"/>
              <a:t>тыс.руб.</a:t>
            </a:r>
            <a:endParaRPr lang="ru-RU" sz="2700" b="1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3500438"/>
            <a:ext cx="2572147" cy="257176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714348" y="1397000"/>
          <a:ext cx="5572164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4100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500438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2017 – 2019  года в сумме 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36,0 тыс.руб.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Межбюджетные трансферты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714356"/>
            <a:ext cx="8286807" cy="564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bigslide.ru/images/51/50626/831/img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642918"/>
            <a:ext cx="8286808" cy="57197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fu11@mfrm.moris.ru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2216</TotalTime>
  <Words>1949</Words>
  <Application>Microsoft Office PowerPoint</Application>
  <PresentationFormat>Экран (4:3)</PresentationFormat>
  <Paragraphs>452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Поток</vt:lpstr>
      <vt:lpstr>    Бюджет Кадошкинского муниципльного  района на 2016 год</vt:lpstr>
      <vt:lpstr>                                            Кадошкинский                                            муниципальный                                            район в 2017 году чи                                     численность населения 6958                                                                                   площадь территории 618 м2</vt:lpstr>
      <vt:lpstr>Что такое бюджет для граждан</vt:lpstr>
      <vt:lpstr>Слайд 4</vt:lpstr>
      <vt:lpstr>Из чего состоит бюджетная система Кадошкинского муниципального района</vt:lpstr>
      <vt:lpstr>Как происходит составление бюджета Кадошкинского муниципального района</vt:lpstr>
      <vt:lpstr>На чем основывается проект бюджета Кадошкинского муниципального района</vt:lpstr>
      <vt:lpstr> ОСНОВНЫЕ НАПРАВЛЕНИЯ БЮДЖЕТНОЙ  ПОЛИТИКИ КАДОШКИНСКОГО МУНИЦИПАЛЬНОГО РАЙОНА РЕСПУБЛИКИ МОРДОВИЯ НА 2017  ГОД И НА ПЛАНОВЫЙ ПЕРИОД 2018 И   2019 годов</vt:lpstr>
      <vt:lpstr>Стадии бюджетного процесса</vt:lpstr>
      <vt:lpstr>Основные показатели социально-экономического развития Кадошкинского муниципального района</vt:lpstr>
      <vt:lpstr>Слайд 11</vt:lpstr>
      <vt:lpstr>Доходы и расходы бюджета</vt:lpstr>
      <vt:lpstr>     Проект бюджета Кадошкинского муниципального района, тыс.руб.</vt:lpstr>
      <vt:lpstr>Слайд 14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2017 году</vt:lpstr>
      <vt:lpstr>Структура неналоговых доходов бюджета Кадошкинского муниципального района в 2017 году</vt:lpstr>
      <vt:lpstr>Безвозмездные поступления, тыс.рублей</vt:lpstr>
      <vt:lpstr>   Расходы бюджета района </vt:lpstr>
      <vt:lpstr> В целях повышения эффективности и результативности бюджетных расходов бюджет района формируется через реализацию 15 муниципальных программ</vt:lpstr>
      <vt:lpstr>Структура  расходов на 2017 год  103 174,2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28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Слайд 34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218</cp:revision>
  <dcterms:created xsi:type="dcterms:W3CDTF">2017-03-17T06:26:14Z</dcterms:created>
  <dcterms:modified xsi:type="dcterms:W3CDTF">2017-03-31T06:13:49Z</dcterms:modified>
</cp:coreProperties>
</file>