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8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30" r:id="rId11"/>
    <p:sldId id="331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308" r:id="rId30"/>
    <p:sldId id="298" r:id="rId31"/>
    <p:sldId id="327" r:id="rId32"/>
    <p:sldId id="306" r:id="rId33"/>
    <p:sldId id="328" r:id="rId34"/>
    <p:sldId id="312" r:id="rId35"/>
    <p:sldId id="329" r:id="rId36"/>
    <p:sldId id="30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0.16600000000000006</c:v>
                </c:pt>
                <c:pt idx="1">
                  <c:v>0.17500000000000004</c:v>
                </c:pt>
                <c:pt idx="2">
                  <c:v>0.16800000000000007</c:v>
                </c:pt>
                <c:pt idx="3">
                  <c:v>0.16100000000000006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</c:strCache>
            </c:strRef>
          </c:cat>
          <c:val>
            <c:numRef>
              <c:f>Лист1!$C$2:$C$5</c:f>
              <c:numCache>
                <c:formatCode>0.0%</c:formatCode>
                <c:ptCount val="4"/>
                <c:pt idx="0">
                  <c:v>0.83300000000000018</c:v>
                </c:pt>
                <c:pt idx="1">
                  <c:v>0.82500000000000018</c:v>
                </c:pt>
                <c:pt idx="2">
                  <c:v>0.83100000000000018</c:v>
                </c:pt>
                <c:pt idx="3">
                  <c:v>0.83800000000000019</c:v>
                </c:pt>
              </c:numCache>
            </c:numRef>
          </c:val>
        </c:ser>
        <c:shape val="cylinder"/>
        <c:axId val="114226304"/>
        <c:axId val="96491392"/>
        <c:axId val="96567296"/>
      </c:bar3DChart>
      <c:catAx>
        <c:axId val="11422630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6491392"/>
        <c:crosses val="autoZero"/>
        <c:auto val="1"/>
        <c:lblAlgn val="ctr"/>
        <c:lblOffset val="100"/>
      </c:catAx>
      <c:valAx>
        <c:axId val="96491392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4226304"/>
        <c:crosses val="autoZero"/>
        <c:crossBetween val="between"/>
      </c:valAx>
      <c:serAx>
        <c:axId val="96567296"/>
        <c:scaling>
          <c:orientation val="minMax"/>
        </c:scaling>
        <c:delete val="1"/>
        <c:axPos val="b"/>
        <c:tickLblPos val="none"/>
        <c:crossAx val="96491392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092"/>
          <c:h val="0.8537211560354808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 г.</c:v>
                </c:pt>
                <c:pt idx="1">
                  <c:v>Прогноз 2017 г.</c:v>
                </c:pt>
                <c:pt idx="2">
                  <c:v>Прогноз 2018 г.</c:v>
                </c:pt>
                <c:pt idx="3">
                  <c:v>Прогноз 2019 г.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15934</c:v>
                </c:pt>
                <c:pt idx="1">
                  <c:v>15662.4</c:v>
                </c:pt>
                <c:pt idx="2" formatCode="General">
                  <c:v>16339.4</c:v>
                </c:pt>
                <c:pt idx="3" formatCode="General">
                  <c:v>17159.900000000001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59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381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28E-2"/>
                  <c:y val="1.789709352409070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 г.</c:v>
                </c:pt>
                <c:pt idx="1">
                  <c:v>Прогноз 2017 г.</c:v>
                </c:pt>
                <c:pt idx="2">
                  <c:v>Прогноз 2018 г.</c:v>
                </c:pt>
                <c:pt idx="3">
                  <c:v>Прогноз 2019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2222.8000000000002</c:v>
                </c:pt>
                <c:pt idx="1">
                  <c:v>2240.9</c:v>
                </c:pt>
                <c:pt idx="2" formatCode="0.0">
                  <c:v>2309</c:v>
                </c:pt>
                <c:pt idx="3">
                  <c:v>2380.6</c:v>
                </c:pt>
              </c:numCache>
            </c:numRef>
          </c:val>
        </c:ser>
        <c:shape val="cylinder"/>
        <c:axId val="117834112"/>
        <c:axId val="117835648"/>
        <c:axId val="99601920"/>
      </c:bar3DChart>
      <c:catAx>
        <c:axId val="11783411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835648"/>
        <c:crosses val="autoZero"/>
        <c:auto val="1"/>
        <c:lblAlgn val="ctr"/>
        <c:lblOffset val="100"/>
      </c:catAx>
      <c:valAx>
        <c:axId val="11783564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834112"/>
        <c:crosses val="autoZero"/>
        <c:crossBetween val="between"/>
      </c:valAx>
      <c:serAx>
        <c:axId val="99601920"/>
        <c:scaling>
          <c:orientation val="minMax"/>
        </c:scaling>
        <c:delete val="1"/>
        <c:axPos val="b"/>
        <c:tickLblPos val="none"/>
        <c:crossAx val="11783564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18"/>
          <c:h val="0.31312545459926178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28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883E-3"/>
                  <c:y val="-0.14523403715859354"/>
                </c:manualLayout>
              </c:layout>
              <c:showVal val="1"/>
            </c:dLbl>
            <c:dLbl>
              <c:idx val="3"/>
              <c:layout>
                <c:manualLayout>
                  <c:x val="3.2608875279479102E-2"/>
                  <c:y val="-8.816906831189987E-2"/>
                </c:manualLayout>
              </c:layout>
              <c:showVal val="1"/>
            </c:dLbl>
            <c:dLbl>
              <c:idx val="4"/>
              <c:layout>
                <c:manualLayout>
                  <c:x val="0.11421569699620897"/>
                  <c:y val="-8.6795036130322953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0.66600000000000026</c:v>
                </c:pt>
                <c:pt idx="1">
                  <c:v>7.9000000000000029E-2</c:v>
                </c:pt>
                <c:pt idx="2">
                  <c:v>0.126</c:v>
                </c:pt>
                <c:pt idx="3">
                  <c:v>4.2000000000000016E-2</c:v>
                </c:pt>
                <c:pt idx="4">
                  <c:v>3.0000000000000009E-3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41"/>
          <c:h val="0.821078431372550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86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2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1.2999999999999998E-2</c:v>
                </c:pt>
                <c:pt idx="1">
                  <c:v>6.0000000000000019E-3</c:v>
                </c:pt>
                <c:pt idx="2">
                  <c:v>9.0000000000000028E-3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21064.1</c:v>
                </c:pt>
                <c:pt idx="1">
                  <c:v>19682.2</c:v>
                </c:pt>
                <c:pt idx="2">
                  <c:v>20745.5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11360.8</c:v>
                </c:pt>
                <c:pt idx="1">
                  <c:v>13238.6</c:v>
                </c:pt>
                <c:pt idx="2">
                  <c:v>13084.3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52208.9</c:v>
                </c:pt>
                <c:pt idx="1">
                  <c:v>59334.1</c:v>
                </c:pt>
                <c:pt idx="2">
                  <c:v>67612.7</c:v>
                </c:pt>
              </c:numCache>
            </c:numRef>
          </c:val>
        </c:ser>
        <c:axId val="132278528"/>
        <c:axId val="132288512"/>
      </c:barChart>
      <c:catAx>
        <c:axId val="132278528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2288512"/>
        <c:crosses val="autoZero"/>
        <c:auto val="1"/>
        <c:lblAlgn val="ctr"/>
        <c:lblOffset val="100"/>
      </c:catAx>
      <c:valAx>
        <c:axId val="132288512"/>
        <c:scaling>
          <c:orientation val="minMax"/>
        </c:scaling>
        <c:axPos val="l"/>
        <c:majorGridlines/>
        <c:numFmt formatCode="General" sourceLinked="1"/>
        <c:tickLblPos val="nextTo"/>
        <c:crossAx val="132278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01"/>
          <c:y val="0.36008712521520914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48E-2"/>
                  <c:y val="-4.3051990494452907E-2"/>
                </c:manualLayout>
              </c:layout>
              <c:showVal val="1"/>
            </c:dLbl>
            <c:dLbl>
              <c:idx val="2"/>
              <c:layout>
                <c:manualLayout>
                  <c:x val="-3.842349567415184E-2"/>
                  <c:y val="0.17881040324761471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0.21200000000000005</c:v>
                </c:pt>
                <c:pt idx="1">
                  <c:v>1.7000000000000001E-2</c:v>
                </c:pt>
                <c:pt idx="2">
                  <c:v>2.5000000000000001E-2</c:v>
                </c:pt>
                <c:pt idx="3">
                  <c:v>0.61800000000000022</c:v>
                </c:pt>
                <c:pt idx="4">
                  <c:v>5.1999999999999998E-2</c:v>
                </c:pt>
                <c:pt idx="5">
                  <c:v>7.1999999999999995E-2</c:v>
                </c:pt>
                <c:pt idx="6" formatCode="0.00%">
                  <c:v>1.0000000000000005E-3</c:v>
                </c:pt>
                <c:pt idx="7" formatCode="0.00%">
                  <c:v>3.0000000000000014E-4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48"/>
          <c:y val="3.5527634568302172E-2"/>
          <c:w val="0.87886001749781295"/>
          <c:h val="0.7426094695097971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31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10708.6</c:v>
                </c:pt>
                <c:pt idx="1">
                  <c:v>42390.3</c:v>
                </c:pt>
                <c:pt idx="2">
                  <c:v>9456.2999999999956</c:v>
                </c:pt>
                <c:pt idx="3">
                  <c:v>23.4</c:v>
                </c:pt>
                <c:pt idx="4">
                  <c:v>1341.8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0000000000000058E-2"/>
                  <c:y val="-0.10222193603657453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09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89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11143.6</c:v>
                </c:pt>
                <c:pt idx="1">
                  <c:v>48279.3</c:v>
                </c:pt>
                <c:pt idx="2">
                  <c:v>9647.7999999999956</c:v>
                </c:pt>
                <c:pt idx="3">
                  <c:v>24.7</c:v>
                </c:pt>
                <c:pt idx="4">
                  <c:v>795.9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1"/>
              <c:layout>
                <c:manualLayout>
                  <c:x val="-7.2222222222222229E-2"/>
                  <c:y val="4.4444320015901977E-2"/>
                </c:manualLayout>
              </c:layout>
              <c:showVal val="1"/>
            </c:dLbl>
            <c:dLbl>
              <c:idx val="2"/>
              <c:layout>
                <c:manualLayout>
                  <c:x val="5.2777777777777785E-2"/>
                  <c:y val="-2.4444376008746084E-2"/>
                </c:manualLayout>
              </c:layout>
              <c:showVal val="1"/>
            </c:dLbl>
            <c:dLbl>
              <c:idx val="3"/>
              <c:layout>
                <c:manualLayout>
                  <c:x val="-1.018506752641601E-16"/>
                  <c:y val="-1.7777728006360793E-2"/>
                </c:manualLayout>
              </c:layout>
              <c:showVal val="1"/>
            </c:dLbl>
            <c:dLbl>
              <c:idx val="4"/>
              <c:layout>
                <c:manualLayout>
                  <c:x val="3.7500000000000117E-2"/>
                  <c:y val="-3.333324001192648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12575</c:v>
                </c:pt>
                <c:pt idx="1">
                  <c:v>54864.800000000003</c:v>
                </c:pt>
                <c:pt idx="2">
                  <c:v>10278.6</c:v>
                </c:pt>
                <c:pt idx="3">
                  <c:v>25.9</c:v>
                </c:pt>
                <c:pt idx="4">
                  <c:v>798.7</c:v>
                </c:pt>
              </c:numCache>
            </c:numRef>
          </c:val>
        </c:ser>
        <c:dLbls>
          <c:showVal val="1"/>
        </c:dLbls>
        <c:gapWidth val="75"/>
        <c:shape val="cylinder"/>
        <c:axId val="153934848"/>
        <c:axId val="153821952"/>
        <c:axId val="0"/>
      </c:bar3DChart>
      <c:catAx>
        <c:axId val="1539348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53821952"/>
        <c:crosses val="autoZero"/>
        <c:auto val="1"/>
        <c:lblAlgn val="ctr"/>
        <c:lblOffset val="100"/>
      </c:catAx>
      <c:valAx>
        <c:axId val="153821952"/>
        <c:scaling>
          <c:orientation val="minMax"/>
        </c:scaling>
        <c:axPos val="l"/>
        <c:numFmt formatCode="General" sourceLinked="1"/>
        <c:majorTickMark val="none"/>
        <c:tickLblPos val="nextTo"/>
        <c:crossAx val="153934848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73"/>
          <c:y val="4.029610665396504E-2"/>
          <c:w val="0.66585532711188877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587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098E-2"/>
                  <c:y val="-3.5286704473850031E-2"/>
                </c:manualLayout>
              </c:layout>
              <c:showVal val="1"/>
            </c:dLbl>
            <c:dLbl>
              <c:idx val="2"/>
              <c:layout>
                <c:manualLayout>
                  <c:x val="1.8518518518518517E-2"/>
                  <c:y val="-2.772526780088216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5361.6</c:v>
                </c:pt>
                <c:pt idx="1">
                  <c:v>5732.3</c:v>
                </c:pt>
                <c:pt idx="2">
                  <c:v>6194.4</c:v>
                </c:pt>
              </c:numCache>
            </c:numRef>
          </c:val>
        </c:ser>
        <c:shape val="cylinder"/>
        <c:axId val="49879296"/>
        <c:axId val="47977216"/>
        <c:axId val="48019648"/>
      </c:bar3DChart>
      <c:catAx>
        <c:axId val="49879296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7977216"/>
        <c:crosses val="autoZero"/>
        <c:auto val="1"/>
        <c:lblAlgn val="ctr"/>
        <c:lblOffset val="100"/>
      </c:catAx>
      <c:valAx>
        <c:axId val="479772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879296"/>
        <c:crosses val="autoZero"/>
        <c:crossBetween val="between"/>
      </c:valAx>
      <c:serAx>
        <c:axId val="48019648"/>
        <c:scaling>
          <c:orientation val="minMax"/>
        </c:scaling>
        <c:delete val="1"/>
        <c:axPos val="b"/>
        <c:tickLblPos val="none"/>
        <c:crossAx val="4797721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3E-2"/>
                  <c:y val="-2.3346303501945526E-2"/>
                </c:manualLayout>
              </c:layout>
              <c:showVal val="1"/>
            </c:dLbl>
            <c:dLbl>
              <c:idx val="1"/>
              <c:layout>
                <c:manualLayout>
                  <c:x val="2.7699051490891038E-2"/>
                  <c:y val="-3.372243839169909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2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153.80000000000001</c:v>
                </c:pt>
                <c:pt idx="1">
                  <c:v>56.7</c:v>
                </c:pt>
                <c:pt idx="2">
                  <c:v>59.6</c:v>
                </c:pt>
              </c:numCache>
            </c:numRef>
          </c:val>
        </c:ser>
        <c:shape val="cylinder"/>
        <c:axId val="48446464"/>
        <c:axId val="48646784"/>
        <c:axId val="2718336"/>
      </c:bar3DChart>
      <c:catAx>
        <c:axId val="4844646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8646784"/>
        <c:crosses val="autoZero"/>
        <c:auto val="1"/>
        <c:lblAlgn val="ctr"/>
        <c:lblOffset val="100"/>
      </c:catAx>
      <c:valAx>
        <c:axId val="486467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8446464"/>
        <c:crosses val="autoZero"/>
        <c:crossBetween val="between"/>
      </c:valAx>
      <c:serAx>
        <c:axId val="2718336"/>
        <c:scaling>
          <c:orientation val="minMax"/>
        </c:scaling>
        <c:delete val="1"/>
        <c:axPos val="b"/>
        <c:tickLblPos val="none"/>
        <c:crossAx val="4864678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2017 год и плановый период 2018 и 2019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2017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6958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2017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2017  ГОД И НА ПЛАНОВЫЙ ПЕРИОД 2018 И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2019 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27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2017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2018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1426609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1556524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1699326</a:t>
                      </a:r>
                    </a:p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159,6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407423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437920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473255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75997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85006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92903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15390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635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3707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Прибыль прибыльных предприятий (всего)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75997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85006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92903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97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7065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15390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561999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622913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682305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 Объем реализации водки и ЛВИ производства Республики Мордовия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3955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10. Объем реализации пива местного производства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47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Объем инвестиции в основной капитал (за исключением бюджетных средств)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47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12.Темп роста среднемесячной номинальной начисленной заработной платы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102537,1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110903,3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120983,0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17903,3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18648,4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19540,5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84633,8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92254,9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101442,5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103432,3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111835,3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121960,0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895,2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932,0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977,0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14 779,7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14865,2 </a:t>
            </a:r>
            <a:r>
              <a:rPr lang="ru-RU" b="1" dirty="0" smtClean="0">
                <a:solidFill>
                  <a:srgbClr val="002060"/>
                </a:solidFill>
              </a:rPr>
              <a:t>рубля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102537,1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103432,3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15662,4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2240,9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84633,8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63948,0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7194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5361,6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21931,9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1818,3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2584,0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714884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7498,7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153,8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7000892" y="6072206"/>
            <a:ext cx="1928826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00768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2017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100,0 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2017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2017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Бюджет района на 2017 год является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76962,1 тыс. руб. или 74,4 %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2017 год </a:t>
            </a:r>
            <a:br>
              <a:rPr lang="ru-RU" sz="3600" b="1" dirty="0" smtClean="0"/>
            </a:br>
            <a:r>
              <a:rPr lang="ru-RU" sz="3600" b="1" dirty="0" smtClean="0"/>
              <a:t>103 432,3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85925"/>
          <a:ext cx="8186765" cy="4643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41540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103432,3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111835,3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121960,0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21931,9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23634,2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23709,7</a:t>
                      </a:r>
                    </a:p>
                  </a:txBody>
                  <a:tcPr/>
                </a:tc>
              </a:tr>
              <a:tr h="660101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1818,3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1591,4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1633,5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2584,0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3259,5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3959,5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63948,0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69920,5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78573,6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5361,6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5732,3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6194,4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7498,7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7604,7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7793,7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153,8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56,7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0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10240,4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12029,1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12125,6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8493,8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8607,5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8586,5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г. – 763,1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г. – 781,1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г. – 821,1 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г. – 1048,2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г. – 803,3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г. – 805,4 тыс.руб.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– 2019  годы – 24,0 тыс. 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101,7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222,3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342,8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612,0 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2018 год – 852,3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2019 год - 1022,4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434,0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770,5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1010,8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2017 – 1407,3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2018 – 1385,4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2019 – 1559,5 тыс.руб.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г.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100,0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Адашево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</a:t>
            </a:r>
            <a:r>
              <a:rPr lang="ru-RU" sz="2400" b="1" dirty="0" smtClean="0"/>
              <a:t>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– 2019 года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471,9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400,6 тыс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руб.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год – 353,6 тыс.руб.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год – 389,6 тыс.руб.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 – 8431,6 тыс. руб.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год – 6779,2 тыс.руб.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год – 6932,2 тыс.руб.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2017 - 2019 года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2371</TotalTime>
  <Words>1986</Words>
  <Application>Microsoft Office PowerPoint</Application>
  <PresentationFormat>Экран (4:3)</PresentationFormat>
  <Paragraphs>459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2017 году чи                                     численность населения 6958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2017  ГОД И НА ПЛАНОВЫЙ ПЕРИОД 2018 И   2019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2017 году</vt:lpstr>
      <vt:lpstr>Структура неналоговых доходов бюджета Кадошкинского муниципального района в 2017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2017 год  103 432,3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Слайд 35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237</cp:revision>
  <dcterms:created xsi:type="dcterms:W3CDTF">2017-03-17T06:26:14Z</dcterms:created>
  <dcterms:modified xsi:type="dcterms:W3CDTF">2017-03-31T06:12:51Z</dcterms:modified>
</cp:coreProperties>
</file>