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0.16100000000000006</c:v>
                </c:pt>
                <c:pt idx="1">
                  <c:v>0.16600000000000006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0.8390000000000003</c:v>
                </c:pt>
                <c:pt idx="1">
                  <c:v>0.8330000000000003</c:v>
                </c:pt>
              </c:numCache>
            </c:numRef>
          </c:val>
        </c:ser>
        <c:shape val="cylinder"/>
        <c:axId val="101845248"/>
        <c:axId val="101859328"/>
        <c:axId val="123618624"/>
      </c:bar3DChart>
      <c:catAx>
        <c:axId val="10184524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1859328"/>
        <c:crosses val="autoZero"/>
        <c:auto val="1"/>
        <c:lblAlgn val="ctr"/>
        <c:lblOffset val="100"/>
      </c:catAx>
      <c:valAx>
        <c:axId val="101859328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1845248"/>
        <c:crosses val="autoZero"/>
        <c:crossBetween val="between"/>
      </c:valAx>
      <c:serAx>
        <c:axId val="123618624"/>
        <c:scaling>
          <c:orientation val="minMax"/>
        </c:scaling>
        <c:delete val="1"/>
        <c:axPos val="b"/>
        <c:tickLblPos val="none"/>
        <c:crossAx val="101859328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7"/>
          <c:h val="0.853721156035481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16021.7</c:v>
                </c:pt>
                <c:pt idx="1">
                  <c:v>16121.5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54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63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2154.6</c:v>
                </c:pt>
                <c:pt idx="1">
                  <c:v>2631.6</c:v>
                </c:pt>
              </c:numCache>
            </c:numRef>
          </c:val>
        </c:ser>
        <c:shape val="cylinder"/>
        <c:axId val="101886592"/>
        <c:axId val="123732352"/>
        <c:axId val="123661824"/>
      </c:bar3DChart>
      <c:catAx>
        <c:axId val="10188659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3732352"/>
        <c:crosses val="autoZero"/>
        <c:auto val="1"/>
        <c:lblAlgn val="ctr"/>
        <c:lblOffset val="100"/>
      </c:catAx>
      <c:valAx>
        <c:axId val="12373235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1886592"/>
        <c:crosses val="autoZero"/>
        <c:crossBetween val="between"/>
      </c:valAx>
      <c:serAx>
        <c:axId val="123661824"/>
        <c:scaling>
          <c:orientation val="minMax"/>
        </c:scaling>
        <c:delete val="1"/>
        <c:axPos val="b"/>
        <c:tickLblPos val="none"/>
        <c:crossAx val="123732352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9"/>
          <c:h val="0.31312545459926194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35E-3"/>
                  <c:y val="-0.14523403715859368"/>
                </c:manualLayout>
              </c:layout>
              <c:showVal val="1"/>
            </c:dLbl>
            <c:dLbl>
              <c:idx val="3"/>
              <c:layout>
                <c:manualLayout>
                  <c:x val="3.2608875279479144E-2"/>
                  <c:y val="-8.8169068311900009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2"/>
                  <c:y val="-8.6795036130323036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0.61900000000000033</c:v>
                </c:pt>
                <c:pt idx="1">
                  <c:v>0.111</c:v>
                </c:pt>
                <c:pt idx="2">
                  <c:v>0.10500000000000002</c:v>
                </c:pt>
                <c:pt idx="3">
                  <c:v>4.7000000000000014E-2</c:v>
                </c:pt>
                <c:pt idx="4">
                  <c:v>2.5000000000000001E-2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85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4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1.0999999999999998E-2</c:v>
                </c:pt>
                <c:pt idx="1">
                  <c:v>8.0000000000000071E-3</c:v>
                </c:pt>
                <c:pt idx="2">
                  <c:v>9.0000000000000028E-3</c:v>
                </c:pt>
                <c:pt idx="3">
                  <c:v>2.0000000000000013E-3</c:v>
                </c:pt>
                <c:pt idx="4">
                  <c:v>3.2000000000000021E-2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6272.5</c:v>
                </c:pt>
                <c:pt idx="1">
                  <c:v>6275.5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28388.400000000001</c:v>
                </c:pt>
                <c:pt idx="1">
                  <c:v>28338.3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60019.6</c:v>
                </c:pt>
                <c:pt idx="1">
                  <c:v>59093.7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191.1</c:v>
                </c:pt>
                <c:pt idx="1">
                  <c:v>191.1</c:v>
                </c:pt>
              </c:numCache>
            </c:numRef>
          </c:val>
        </c:ser>
        <c:axId val="141371264"/>
        <c:axId val="141372800"/>
      </c:barChart>
      <c:catAx>
        <c:axId val="14137126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1372800"/>
        <c:crosses val="autoZero"/>
        <c:auto val="1"/>
        <c:lblAlgn val="ctr"/>
        <c:lblOffset val="100"/>
      </c:catAx>
      <c:valAx>
        <c:axId val="141372800"/>
        <c:scaling>
          <c:orientation val="minMax"/>
        </c:scaling>
        <c:axPos val="l"/>
        <c:majorGridlines/>
        <c:numFmt formatCode="General" sourceLinked="1"/>
        <c:tickLblPos val="nextTo"/>
        <c:crossAx val="1413712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34"/>
          <c:y val="0.36008712521520941"/>
          <c:w val="0.20153166618061633"/>
          <c:h val="0.2798255511066789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62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75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63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4E-2"/>
                  <c:y val="-2.9709277066740012E-2"/>
                </c:manualLayout>
              </c:layout>
              <c:showVal val="1"/>
            </c:dLbl>
            <c:dLbl>
              <c:idx val="5"/>
              <c:layout>
                <c:manualLayout>
                  <c:x val="-4.0398925828715918E-2"/>
                  <c:y val="3.8609735143709793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0.16800000000000001</c:v>
                </c:pt>
                <c:pt idx="1">
                  <c:v>1.4E-2</c:v>
                </c:pt>
                <c:pt idx="2">
                  <c:v>1.900000000000001E-2</c:v>
                </c:pt>
                <c:pt idx="3">
                  <c:v>4.5000000000000012E-2</c:v>
                </c:pt>
                <c:pt idx="4">
                  <c:v>0.58899999999999997</c:v>
                </c:pt>
                <c:pt idx="5">
                  <c:v>4.5999999999999999E-2</c:v>
                </c:pt>
                <c:pt idx="6">
                  <c:v>0.1</c:v>
                </c:pt>
                <c:pt idx="7" formatCode="0.00%">
                  <c:v>4.0000000000000029E-4</c:v>
                </c:pt>
                <c:pt idx="8" formatCode="0.00%">
                  <c:v>7.0000000000000032E-4</c:v>
                </c:pt>
              </c:numCache>
            </c:numRef>
          </c:val>
        </c:ser>
      </c:pie3DChart>
    </c:plotArea>
    <c:legend>
      <c:legendPos val="r"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5"/>
          <c:y val="3.5527634568302172E-2"/>
          <c:w val="0.87886001749781351"/>
          <c:h val="0.7426094695097978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2016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44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11894.6</c:v>
                </c:pt>
                <c:pt idx="1">
                  <c:v>47271.3</c:v>
                </c:pt>
                <c:pt idx="2">
                  <c:v>7324.9</c:v>
                </c:pt>
                <c:pt idx="3">
                  <c:v>22.5</c:v>
                </c:pt>
                <c:pt idx="4">
                  <c:v>1536.9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2016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48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2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11726.7</c:v>
                </c:pt>
                <c:pt idx="1">
                  <c:v>46001.4</c:v>
                </c:pt>
                <c:pt idx="2">
                  <c:v>6924.7</c:v>
                </c:pt>
                <c:pt idx="3">
                  <c:v>22.5</c:v>
                </c:pt>
                <c:pt idx="4">
                  <c:v>1491</c:v>
                </c:pt>
              </c:numCache>
            </c:numRef>
          </c:val>
        </c:ser>
        <c:dLbls>
          <c:showVal val="1"/>
        </c:dLbls>
        <c:gapWidth val="75"/>
        <c:shape val="cylinder"/>
        <c:axId val="164316288"/>
        <c:axId val="164317824"/>
        <c:axId val="0"/>
      </c:bar3DChart>
      <c:catAx>
        <c:axId val="1643162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64317824"/>
        <c:crosses val="autoZero"/>
        <c:auto val="1"/>
        <c:lblAlgn val="ctr"/>
        <c:lblOffset val="100"/>
      </c:catAx>
      <c:valAx>
        <c:axId val="164317824"/>
        <c:scaling>
          <c:orientation val="minMax"/>
        </c:scaling>
        <c:axPos val="l"/>
        <c:numFmt formatCode="General" sourceLinked="1"/>
        <c:majorTickMark val="none"/>
        <c:tickLblPos val="nextTo"/>
        <c:crossAx val="164316288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81"/>
          <c:y val="4.0296106653965054E-2"/>
          <c:w val="0.66585532711188944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92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7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28E-2"/>
                  <c:y val="-2.772526780088218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5497.8</c:v>
                </c:pt>
                <c:pt idx="1">
                  <c:v>5217.4000000000005</c:v>
                </c:pt>
              </c:numCache>
            </c:numRef>
          </c:val>
        </c:ser>
        <c:shape val="cylinder"/>
        <c:axId val="164433920"/>
        <c:axId val="164435456"/>
        <c:axId val="153456128"/>
      </c:bar3DChart>
      <c:catAx>
        <c:axId val="16443392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435456"/>
        <c:crosses val="autoZero"/>
        <c:auto val="1"/>
        <c:lblAlgn val="ctr"/>
        <c:lblOffset val="100"/>
      </c:catAx>
      <c:valAx>
        <c:axId val="1644354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433920"/>
        <c:crosses val="autoZero"/>
        <c:crossBetween val="between"/>
      </c:valAx>
      <c:serAx>
        <c:axId val="153456128"/>
        <c:scaling>
          <c:orientation val="minMax"/>
        </c:scaling>
        <c:delete val="1"/>
        <c:axPos val="b"/>
        <c:tickLblPos val="none"/>
        <c:crossAx val="16443545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39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69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3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51.5</c:v>
                </c:pt>
                <c:pt idx="1">
                  <c:v>48.1</c:v>
                </c:pt>
              </c:numCache>
            </c:numRef>
          </c:val>
        </c:ser>
        <c:shape val="cylinder"/>
        <c:axId val="164483072"/>
        <c:axId val="164484608"/>
        <c:axId val="153462976"/>
      </c:bar3DChart>
      <c:catAx>
        <c:axId val="16448307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484608"/>
        <c:crosses val="autoZero"/>
        <c:auto val="1"/>
        <c:lblAlgn val="ctr"/>
        <c:lblOffset val="100"/>
      </c:catAx>
      <c:valAx>
        <c:axId val="1644846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483072"/>
        <c:crosses val="autoZero"/>
        <c:crossBetween val="between"/>
      </c:valAx>
      <c:serAx>
        <c:axId val="153462976"/>
        <c:scaling>
          <c:orientation val="minMax"/>
        </c:scaling>
        <c:delete val="1"/>
        <c:axPos val="b"/>
        <c:tickLblPos val="none"/>
        <c:crossAx val="164484608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2016 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2016 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2016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113047,9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112648,7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18176,3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18753,1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94871,6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93895,6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116916,0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113314,4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3868,1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665,7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16 189,8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16285,5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112 648,7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113 314,4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16121,5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2631,6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93895,6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66734,7 тыс.руб.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35719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5217,4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Общегосударственные расходы, 18997,8 тыс.руб.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1592,5 тыс.руб.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2143,2 тыс.руб.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42913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11310,9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00063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48,1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трансферты, 2055,0 тыс.руб.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77,0 тыс.руб.</a:t>
            </a:r>
            <a:endParaRPr lang="ru-RU" sz="1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2016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Жилищно-коммунальное хозяйство, 5137,9 тыс.руб.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2016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2016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2016 году 83311,1 тыс. руб. или 73,5 %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2016 год </a:t>
            </a:r>
            <a:br>
              <a:rPr lang="ru-RU" sz="3600" b="1" dirty="0" smtClean="0"/>
            </a:br>
            <a:r>
              <a:rPr lang="ru-RU" sz="3600" b="1" dirty="0" smtClean="0"/>
              <a:t>113314,4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2016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116916,0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113314,4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19875,4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18997,8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1641,6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1592,5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2556,4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2143,2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5140,8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5137,9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68618,5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66734,7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5497,8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5217,4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11311,0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11310,9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48,1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168,0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77,0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1238,0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1197,6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11794,6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11290,0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Судебная система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1926,6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1808,0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4879,6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4665,6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2016 г. – 651,5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2016 г. – 651,5 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2016 г. – 983,1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2016 г. – 934,0 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4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800" b="1" dirty="0" smtClean="0"/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Прогноз 2016 - 24,0 тыс. 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Факт 2016 год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из – за отсутствия, получателей субвенции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Прогноз 2016 год – 101,7 тыс.руб.</a:t>
            </a:r>
          </a:p>
          <a:p>
            <a:pPr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Факт – из-за отсутствия получателей субвенции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Прогноз 2016 год – 612,0 тыс.руб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из-за отсутствия получателей субвенции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Прогноз 2016 год – 434,0 тыс.руб.</a:t>
            </a:r>
          </a:p>
          <a:p>
            <a:pPr lvl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Факт - – из-за отсутствия получателей субвенции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2016 г. – 2075,3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2016 г. – 1897,3 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5140,8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5137,9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Адашево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- 464,1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464,1 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2415,3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2415,3 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8431,6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8431,6 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2016 г. – 168,0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2016 г. – 77,0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2713</TotalTime>
  <Words>1116</Words>
  <Application>Microsoft Office PowerPoint</Application>
  <PresentationFormat>Экран (4:3)</PresentationFormat>
  <Paragraphs>204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2016 году</vt:lpstr>
      <vt:lpstr>Структура неналоговых доходов бюджета Кадошкинского муниципального района в 2016 году</vt:lpstr>
      <vt:lpstr>Безвозмездные поступления, тыс.рублей</vt:lpstr>
      <vt:lpstr>   Расходы бюджета района </vt:lpstr>
      <vt:lpstr>Структура  расходов на 2016 год  113314,4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266</cp:revision>
  <dcterms:created xsi:type="dcterms:W3CDTF">2017-03-17T06:26:14Z</dcterms:created>
  <dcterms:modified xsi:type="dcterms:W3CDTF">2017-04-17T08:24:19Z</dcterms:modified>
</cp:coreProperties>
</file>