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27E-2"/>
                </c:manualLayout>
              </c:layout>
              <c:showVal val="1"/>
            </c:dLbl>
            <c:dLbl>
              <c:idx val="1"/>
              <c:layout>
                <c:manualLayout>
                  <c:x val="-1.3888888888888893E-2"/>
                  <c:y val="-4.548493066760881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0.16100000000000003</c:v>
                </c:pt>
                <c:pt idx="1">
                  <c:v>0.16600000000000004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72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516E-3"/>
                  <c:y val="-3.478259403993614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0.83900000000000008</c:v>
                </c:pt>
                <c:pt idx="1">
                  <c:v>0.83300000000000007</c:v>
                </c:pt>
              </c:numCache>
            </c:numRef>
          </c:val>
        </c:ser>
        <c:shape val="cylinder"/>
        <c:axId val="80552704"/>
        <c:axId val="80554240"/>
        <c:axId val="109109248"/>
      </c:bar3DChart>
      <c:catAx>
        <c:axId val="8055270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0554240"/>
        <c:crosses val="autoZero"/>
        <c:auto val="1"/>
        <c:lblAlgn val="ctr"/>
        <c:lblOffset val="100"/>
      </c:catAx>
      <c:valAx>
        <c:axId val="80554240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552704"/>
        <c:crosses val="autoZero"/>
        <c:crossBetween val="between"/>
      </c:valAx>
      <c:serAx>
        <c:axId val="109109248"/>
        <c:scaling>
          <c:orientation val="minMax"/>
        </c:scaling>
        <c:delete val="1"/>
        <c:axPos val="b"/>
        <c:tickLblPos val="none"/>
        <c:crossAx val="80554240"/>
        <c:crosses val="autoZero"/>
      </c:serAx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15"/>
          <c:h val="0.8537211560354810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16021.7</c:v>
                </c:pt>
                <c:pt idx="1">
                  <c:v>16121.5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6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68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35E-2"/>
                  <c:y val="1.789709352409070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2154.6</c:v>
                </c:pt>
                <c:pt idx="1">
                  <c:v>2631.6</c:v>
                </c:pt>
              </c:numCache>
            </c:numRef>
          </c:val>
        </c:ser>
        <c:shape val="cylinder"/>
        <c:axId val="107221760"/>
        <c:axId val="107230336"/>
        <c:axId val="107320640"/>
      </c:bar3DChart>
      <c:catAx>
        <c:axId val="10722176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230336"/>
        <c:crosses val="autoZero"/>
        <c:auto val="1"/>
        <c:lblAlgn val="ctr"/>
        <c:lblOffset val="100"/>
      </c:catAx>
      <c:valAx>
        <c:axId val="10723033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221760"/>
        <c:crosses val="autoZero"/>
        <c:crossBetween val="between"/>
      </c:valAx>
      <c:serAx>
        <c:axId val="107320640"/>
        <c:scaling>
          <c:orientation val="minMax"/>
        </c:scaling>
        <c:delete val="1"/>
        <c:axPos val="b"/>
        <c:tickLblPos val="none"/>
        <c:crossAx val="10723033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3"/>
          <c:h val="0.31312545459926183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1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E-3"/>
                  <c:y val="-0.14523403715859357"/>
                </c:manualLayout>
              </c:layout>
              <c:showVal val="1"/>
            </c:dLbl>
            <c:dLbl>
              <c:idx val="3"/>
              <c:layout>
                <c:manualLayout>
                  <c:x val="3.2608875279479116E-2"/>
                  <c:y val="-8.8169068311899926E-2"/>
                </c:manualLayout>
              </c:layout>
              <c:showVal val="1"/>
            </c:dLbl>
            <c:dLbl>
              <c:idx val="4"/>
              <c:layout>
                <c:manualLayout>
                  <c:x val="0.11421569699620898"/>
                  <c:y val="-8.6795036130322981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0.61900000000000011</c:v>
                </c:pt>
                <c:pt idx="1">
                  <c:v>0.111</c:v>
                </c:pt>
                <c:pt idx="2">
                  <c:v>0.10500000000000001</c:v>
                </c:pt>
                <c:pt idx="3">
                  <c:v>4.7000000000000007E-2</c:v>
                </c:pt>
                <c:pt idx="4">
                  <c:v>2.5000000000000001E-2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63"/>
          <c:h val="0.821078431372550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89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28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1.0999999999999998E-2</c:v>
                </c:pt>
                <c:pt idx="1">
                  <c:v>8.0000000000000019E-3</c:v>
                </c:pt>
                <c:pt idx="2">
                  <c:v>9.0000000000000028E-3</c:v>
                </c:pt>
                <c:pt idx="3">
                  <c:v>2.0000000000000005E-3</c:v>
                </c:pt>
                <c:pt idx="4">
                  <c:v>3.2000000000000008E-2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6272.5</c:v>
                </c:pt>
                <c:pt idx="1">
                  <c:v>6275.5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28388.400000000001</c:v>
                </c:pt>
                <c:pt idx="1">
                  <c:v>28338.3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60019.6</c:v>
                </c:pt>
                <c:pt idx="1">
                  <c:v>59093.7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191.1</c:v>
                </c:pt>
                <c:pt idx="1">
                  <c:v>191.1</c:v>
                </c:pt>
              </c:numCache>
            </c:numRef>
          </c:val>
        </c:ser>
        <c:axId val="109099264"/>
        <c:axId val="109125632"/>
      </c:barChart>
      <c:catAx>
        <c:axId val="10909926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9125632"/>
        <c:crosses val="autoZero"/>
        <c:auto val="1"/>
        <c:lblAlgn val="ctr"/>
        <c:lblOffset val="100"/>
      </c:catAx>
      <c:valAx>
        <c:axId val="109125632"/>
        <c:scaling>
          <c:orientation val="minMax"/>
        </c:scaling>
        <c:axPos val="l"/>
        <c:majorGridlines/>
        <c:numFmt formatCode="General" sourceLinked="1"/>
        <c:tickLblPos val="nextTo"/>
        <c:crossAx val="1090992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12"/>
          <c:y val="0.36008712521520925"/>
          <c:w val="0.20153166618061633"/>
          <c:h val="0.27982555110667884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53E-2"/>
                  <c:y val="-4.3051990494452901E-2"/>
                </c:manualLayout>
              </c:layout>
              <c:showVal val="1"/>
            </c:dLbl>
            <c:dLbl>
              <c:idx val="2"/>
              <c:layout>
                <c:manualLayout>
                  <c:x val="-6.0160882667444357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711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317E-2"/>
                  <c:y val="-2.9709277066740002E-2"/>
                </c:manualLayout>
              </c:layout>
              <c:showVal val="1"/>
            </c:dLbl>
            <c:dLbl>
              <c:idx val="5"/>
              <c:layout>
                <c:manualLayout>
                  <c:x val="-4.0398925828715876E-2"/>
                  <c:y val="3.8609735143709779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0.16800000000000001</c:v>
                </c:pt>
                <c:pt idx="1">
                  <c:v>1.4E-2</c:v>
                </c:pt>
                <c:pt idx="2">
                  <c:v>1.9000000000000003E-2</c:v>
                </c:pt>
                <c:pt idx="3">
                  <c:v>4.5000000000000005E-2</c:v>
                </c:pt>
                <c:pt idx="4">
                  <c:v>0.58899999999999997</c:v>
                </c:pt>
                <c:pt idx="5">
                  <c:v>4.5999999999999999E-2</c:v>
                </c:pt>
                <c:pt idx="6">
                  <c:v>0.1</c:v>
                </c:pt>
                <c:pt idx="7" formatCode="0.00%">
                  <c:v>4.0000000000000007E-4</c:v>
                </c:pt>
                <c:pt idx="8" formatCode="0.00%">
                  <c:v>7.000000000000001E-4</c:v>
                </c:pt>
              </c:numCache>
            </c:numRef>
          </c:val>
        </c:ser>
      </c:pie3DChart>
    </c:plotArea>
    <c:legend>
      <c:legendPos val="r"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51"/>
          <c:y val="3.5527634568302172E-2"/>
          <c:w val="0.87886001749781306"/>
          <c:h val="0.7426094695097973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2016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35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11894.6</c:v>
                </c:pt>
                <c:pt idx="1">
                  <c:v>47271.3</c:v>
                </c:pt>
                <c:pt idx="2">
                  <c:v>7324.9</c:v>
                </c:pt>
                <c:pt idx="3">
                  <c:v>22.5</c:v>
                </c:pt>
                <c:pt idx="4">
                  <c:v>1536.9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2016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22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01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11726.7</c:v>
                </c:pt>
                <c:pt idx="1">
                  <c:v>46001.4</c:v>
                </c:pt>
                <c:pt idx="2">
                  <c:v>6924.7</c:v>
                </c:pt>
                <c:pt idx="3">
                  <c:v>22.5</c:v>
                </c:pt>
                <c:pt idx="4">
                  <c:v>1491</c:v>
                </c:pt>
              </c:numCache>
            </c:numRef>
          </c:val>
        </c:ser>
        <c:dLbls>
          <c:showVal val="1"/>
        </c:dLbls>
        <c:gapWidth val="75"/>
        <c:shape val="cylinder"/>
        <c:axId val="129652224"/>
        <c:axId val="129653760"/>
        <c:axId val="0"/>
      </c:bar3DChart>
      <c:catAx>
        <c:axId val="12965222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29653760"/>
        <c:crosses val="autoZero"/>
        <c:auto val="1"/>
        <c:lblAlgn val="ctr"/>
        <c:lblOffset val="100"/>
      </c:catAx>
      <c:valAx>
        <c:axId val="129653760"/>
        <c:scaling>
          <c:orientation val="minMax"/>
        </c:scaling>
        <c:axPos val="l"/>
        <c:numFmt formatCode="General" sourceLinked="1"/>
        <c:majorTickMark val="none"/>
        <c:tickLblPos val="nextTo"/>
        <c:crossAx val="129652224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76"/>
          <c:y val="4.0296106653965047E-2"/>
          <c:w val="0.66585532711188899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622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03E-2"/>
                  <c:y val="-3.5286704473850038E-2"/>
                </c:manualLayout>
              </c:layout>
              <c:showVal val="1"/>
            </c:dLbl>
            <c:dLbl>
              <c:idx val="2"/>
              <c:layout>
                <c:manualLayout>
                  <c:x val="1.8518518518518521E-2"/>
                  <c:y val="-2.7725267800882174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5497.8</c:v>
                </c:pt>
                <c:pt idx="1">
                  <c:v>5217.4000000000005</c:v>
                </c:pt>
              </c:numCache>
            </c:numRef>
          </c:val>
        </c:ser>
        <c:shape val="cylinder"/>
        <c:axId val="129712512"/>
        <c:axId val="129714048"/>
        <c:axId val="129708032"/>
      </c:bar3DChart>
      <c:catAx>
        <c:axId val="12971251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714048"/>
        <c:crosses val="autoZero"/>
        <c:auto val="1"/>
        <c:lblAlgn val="ctr"/>
        <c:lblOffset val="100"/>
      </c:catAx>
      <c:valAx>
        <c:axId val="1297140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712512"/>
        <c:crosses val="autoZero"/>
        <c:crossBetween val="between"/>
      </c:valAx>
      <c:serAx>
        <c:axId val="129708032"/>
        <c:scaling>
          <c:orientation val="minMax"/>
        </c:scaling>
        <c:delete val="1"/>
        <c:axPos val="b"/>
        <c:tickLblPos val="none"/>
        <c:crossAx val="129714048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1E-2"/>
                  <c:y val="-2.3346303501945529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83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2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2016 г.</c:v>
                </c:pt>
                <c:pt idx="1">
                  <c:v>Факт 2016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51.5</c:v>
                </c:pt>
                <c:pt idx="1">
                  <c:v>48.1</c:v>
                </c:pt>
              </c:numCache>
            </c:numRef>
          </c:val>
        </c:ser>
        <c:shape val="cylinder"/>
        <c:axId val="129757568"/>
        <c:axId val="129759104"/>
        <c:axId val="129710720"/>
      </c:bar3DChart>
      <c:catAx>
        <c:axId val="12975756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759104"/>
        <c:crosses val="autoZero"/>
        <c:auto val="1"/>
        <c:lblAlgn val="ctr"/>
        <c:lblOffset val="100"/>
      </c:catAx>
      <c:valAx>
        <c:axId val="12975910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757568"/>
        <c:crosses val="autoZero"/>
        <c:crossBetween val="between"/>
      </c:valAx>
      <c:serAx>
        <c:axId val="129710720"/>
        <c:scaling>
          <c:orientation val="minMax"/>
        </c:scaling>
        <c:delete val="1"/>
        <c:axPos val="b"/>
        <c:tickLblPos val="none"/>
        <c:crossAx val="12975910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2016 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2016 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2016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2016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192882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113047,9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112648,7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18176,3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18753,1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94871,6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93895,6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116916,0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113314,4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3868,1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665,7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16 189,8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16285,5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112648,7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113314,4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16121,5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2631,6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93895,6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66734,7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28575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5217,4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18997,8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1592,5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2143,2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42913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11310,9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00063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48,1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трансферты, 2055,0 тыс.руб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77,0 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2016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5137,9 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2016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2016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2016 году 83311,1 тыс. руб. или 73,5 %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2016 год </a:t>
            </a:r>
            <a:br>
              <a:rPr lang="ru-RU" sz="3600" b="1" dirty="0" smtClean="0"/>
            </a:br>
            <a:r>
              <a:rPr lang="ru-RU" sz="3600" b="1" dirty="0" smtClean="0"/>
              <a:t>113 314,4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2016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116916,0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113314,4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19875,4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18997,8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1641,6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1592,5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2556,4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2143,2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5140,8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5137,9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68618,5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66734,7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5497,8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5217,4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11311,0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11310,9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51,5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48,1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168,0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77,0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2016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1238,0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1197,6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11794,6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11290,0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Судебная система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1926,6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1808,0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4879,6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4665,6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2016 г. – 651,5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2016 г. – 651,5 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2016 г. – 983,1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2016 г. – 934,0 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2016 - 24,0 тыс. руб.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2016 год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 – за отсутствия  получателей субвенции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2016 год – 101,7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из-за отсутствия получателей субвенции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2016 год – 612,0 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из-за отсутствия получателей субвенции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2016 год – 434,0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– из-за отсутствия получателей субвенции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2016 г. – 2075,3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2016 г. – 1897,3 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– 5140,8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5137,9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Адашево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- 464,1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464,1 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– 2415,3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2415,3 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2016 г. – 8431,6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2016 г. – 8431,6 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2016 г. – 168,0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2016 г. – 77,0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2698</TotalTime>
  <Words>1110</Words>
  <Application>Microsoft Office PowerPoint</Application>
  <PresentationFormat>Экран (4:3)</PresentationFormat>
  <Paragraphs>205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2016 году</vt:lpstr>
      <vt:lpstr>Структура неналоговых доходов бюджета Кадошкинского муниципального района в 2016 году</vt:lpstr>
      <vt:lpstr>Безвозмездные поступления, тыс.рублей</vt:lpstr>
      <vt:lpstr>   Расходы бюджета района </vt:lpstr>
      <vt:lpstr>Структура  расходов на 2016 год  113 314,4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265</cp:revision>
  <dcterms:created xsi:type="dcterms:W3CDTF">2017-03-17T06:26:14Z</dcterms:created>
  <dcterms:modified xsi:type="dcterms:W3CDTF">2017-04-17T08:25:07Z</dcterms:modified>
</cp:coreProperties>
</file>