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7.xml" ContentType="application/vnd.openxmlformats-officedocument.drawingml.chart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charts/chart8.xml" ContentType="application/vnd.openxmlformats-officedocument.drawingml.chart+xml"/>
  <Override PartName="/ppt/slideLayouts/slideLayout10.xml" ContentType="application/vnd.openxmlformats-officedocument.presentationml.slideLayout+xml"/>
  <Default Extension="gif" ContentType="image/gif"/>
  <Override PartName="/ppt/charts/chart6.xml" ContentType="application/vnd.openxmlformats-officedocument.drawingml.chart+xml"/>
  <Override PartName="/ppt/charts/chart10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39"/>
  </p:notesMasterIdLst>
  <p:sldIdLst>
    <p:sldId id="256" r:id="rId2"/>
    <p:sldId id="322" r:id="rId3"/>
    <p:sldId id="257" r:id="rId4"/>
    <p:sldId id="271" r:id="rId5"/>
    <p:sldId id="258" r:id="rId6"/>
    <p:sldId id="259" r:id="rId7"/>
    <p:sldId id="260" r:id="rId8"/>
    <p:sldId id="324" r:id="rId9"/>
    <p:sldId id="317" r:id="rId10"/>
    <p:sldId id="329" r:id="rId11"/>
    <p:sldId id="330" r:id="rId12"/>
    <p:sldId id="270" r:id="rId13"/>
    <p:sldId id="325" r:id="rId14"/>
    <p:sldId id="283" r:id="rId15"/>
    <p:sldId id="261" r:id="rId16"/>
    <p:sldId id="319" r:id="rId17"/>
    <p:sldId id="292" r:id="rId18"/>
    <p:sldId id="287" r:id="rId19"/>
    <p:sldId id="288" r:id="rId20"/>
    <p:sldId id="291" r:id="rId21"/>
    <p:sldId id="286" r:id="rId22"/>
    <p:sldId id="290" r:id="rId23"/>
    <p:sldId id="326" r:id="rId24"/>
    <p:sldId id="304" r:id="rId25"/>
    <p:sldId id="294" r:id="rId26"/>
    <p:sldId id="295" r:id="rId27"/>
    <p:sldId id="296" r:id="rId28"/>
    <p:sldId id="316" r:id="rId29"/>
    <p:sldId id="298" r:id="rId30"/>
    <p:sldId id="315" r:id="rId31"/>
    <p:sldId id="306" r:id="rId32"/>
    <p:sldId id="301" r:id="rId33"/>
    <p:sldId id="331" r:id="rId34"/>
    <p:sldId id="312" r:id="rId35"/>
    <p:sldId id="332" r:id="rId36"/>
    <p:sldId id="327" r:id="rId37"/>
    <p:sldId id="303" r:id="rId3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308" autoAdjust="0"/>
    <p:restoredTop sz="92633" autoAdjust="0"/>
  </p:normalViewPr>
  <p:slideViewPr>
    <p:cSldViewPr>
      <p:cViewPr varScale="1">
        <p:scale>
          <a:sx n="82" d="100"/>
          <a:sy n="82" d="100"/>
        </p:scale>
        <p:origin x="-1330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perspective val="30"/>
    </c:view3D>
    <c:plotArea>
      <c:layout/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Собственные 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2018</c:v>
                </c:pt>
                <c:pt idx="1">
                  <c:v>Прогноз 2019</c:v>
                </c:pt>
                <c:pt idx="2">
                  <c:v>Прогноз 2020</c:v>
                </c:pt>
              </c:strCache>
            </c:strRef>
          </c:cat>
          <c:val>
            <c:numRef>
              <c:f>Лист1!$B$2:$B$4</c:f>
              <c:numCache>
                <c:formatCode>0.0%</c:formatCode>
                <c:ptCount val="3"/>
                <c:pt idx="0">
                  <c:v>0.17499999999999999</c:v>
                </c:pt>
                <c:pt idx="1">
                  <c:v>0.17199999999999999</c:v>
                </c:pt>
                <c:pt idx="2">
                  <c:v>0.16400000000000001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2018</c:v>
                </c:pt>
                <c:pt idx="1">
                  <c:v>Прогноз 2019</c:v>
                </c:pt>
                <c:pt idx="2">
                  <c:v>Прогноз 2020</c:v>
                </c:pt>
              </c:strCache>
            </c:strRef>
          </c:cat>
          <c:val>
            <c:numRef>
              <c:f>Лист1!$C$2:$C$4</c:f>
              <c:numCache>
                <c:formatCode>0.0%</c:formatCode>
                <c:ptCount val="3"/>
                <c:pt idx="0">
                  <c:v>0.82499999999999996</c:v>
                </c:pt>
                <c:pt idx="1">
                  <c:v>0.82799999999999996</c:v>
                </c:pt>
                <c:pt idx="2">
                  <c:v>0.83599999999999997</c:v>
                </c:pt>
              </c:numCache>
            </c:numRef>
          </c:val>
        </c:ser>
        <c:shape val="cylinder"/>
        <c:axId val="110746240"/>
        <c:axId val="87040384"/>
        <c:axId val="100868544"/>
      </c:bar3DChart>
      <c:catAx>
        <c:axId val="110746240"/>
        <c:scaling>
          <c:orientation val="minMax"/>
        </c:scaling>
        <c:axPos val="b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87040384"/>
        <c:crosses val="autoZero"/>
        <c:auto val="1"/>
        <c:lblAlgn val="ctr"/>
        <c:lblOffset val="100"/>
      </c:catAx>
      <c:valAx>
        <c:axId val="87040384"/>
        <c:scaling>
          <c:orientation val="minMax"/>
        </c:scaling>
        <c:axPos val="l"/>
        <c:majorGridlines/>
        <c:numFmt formatCode="0.0%" sourceLinked="1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0746240"/>
        <c:crosses val="autoZero"/>
        <c:crossBetween val="between"/>
      </c:valAx>
      <c:serAx>
        <c:axId val="100868544"/>
        <c:scaling>
          <c:orientation val="minMax"/>
        </c:scaling>
        <c:delete val="1"/>
        <c:axPos val="b"/>
        <c:tickLblPos val="none"/>
        <c:crossAx val="87040384"/>
        <c:crosses val="autoZero"/>
      </c:serAx>
    </c:plotArea>
    <c:legend>
      <c:legendPos val="r"/>
      <c:layout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perspective val="30"/>
    </c:view3D>
    <c:plotArea>
      <c:layout>
        <c:manualLayout>
          <c:layoutTarget val="inner"/>
          <c:xMode val="edge"/>
          <c:yMode val="edge"/>
          <c:x val="0.11823041217070089"/>
          <c:y val="3.6305532577441256E-2"/>
          <c:w val="0.63412061339555215"/>
          <c:h val="0.85372115603548204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6.1728395061728114E-3"/>
                  <c:y val="-3.5794187048181429E-2"/>
                </c:manualLayout>
              </c:layout>
              <c:showVal val="1"/>
            </c:dLbl>
            <c:dLbl>
              <c:idx val="1"/>
              <c:layout>
                <c:manualLayout>
                  <c:x val="0"/>
                  <c:y val="-2.3010548816688063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Факт 2017 г.</c:v>
                </c:pt>
                <c:pt idx="1">
                  <c:v>Прогноз 2018 г.</c:v>
                </c:pt>
                <c:pt idx="2">
                  <c:v>Прогноз 2019</c:v>
                </c:pt>
                <c:pt idx="3">
                  <c:v>Прогноз 2020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0">
                  <c:v>16755.599999999999</c:v>
                </c:pt>
                <c:pt idx="1">
                  <c:v>17791.099999999999</c:v>
                </c:pt>
                <c:pt idx="2" formatCode="General">
                  <c:v>18613.099999999999</c:v>
                </c:pt>
                <c:pt idx="3" formatCode="General">
                  <c:v>19254.099999999999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1.8518518518518576E-2"/>
                  <c:y val="-3.5794187048181429E-2"/>
                </c:manualLayout>
              </c:layout>
              <c:showVal val="1"/>
            </c:dLbl>
            <c:dLbl>
              <c:idx val="1"/>
              <c:layout>
                <c:manualLayout>
                  <c:x val="2.4691358024691405E-2"/>
                  <c:y val="-5.3691280572272147E-2"/>
                </c:manualLayout>
              </c:layout>
              <c:showVal val="1"/>
            </c:dLbl>
            <c:dLbl>
              <c:idx val="3"/>
              <c:layout>
                <c:manualLayout>
                  <c:x val="4.6296296296296391E-2"/>
                  <c:y val="1.7897093524090694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Факт 2017 г.</c:v>
                </c:pt>
                <c:pt idx="1">
                  <c:v>Прогноз 2018 г.</c:v>
                </c:pt>
                <c:pt idx="2">
                  <c:v>Прогноз 2019</c:v>
                </c:pt>
                <c:pt idx="3">
                  <c:v>Прогноз 2020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2228.8000000000002</c:v>
                </c:pt>
                <c:pt idx="1">
                  <c:v>1581.6</c:v>
                </c:pt>
                <c:pt idx="2" formatCode="0.0">
                  <c:v>1708</c:v>
                </c:pt>
                <c:pt idx="3">
                  <c:v>1767.1</c:v>
                </c:pt>
              </c:numCache>
            </c:numRef>
          </c:val>
        </c:ser>
        <c:shape val="cylinder"/>
        <c:axId val="87071744"/>
        <c:axId val="87077632"/>
        <c:axId val="110699392"/>
      </c:bar3DChart>
      <c:catAx>
        <c:axId val="87071744"/>
        <c:scaling>
          <c:orientation val="minMax"/>
        </c:scaling>
        <c:axPos val="b"/>
        <c:tickLblPos val="nextTo"/>
        <c:txPr>
          <a:bodyPr/>
          <a:lstStyle/>
          <a:p>
            <a:pPr>
              <a:defRPr sz="11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87077632"/>
        <c:crosses val="autoZero"/>
        <c:auto val="1"/>
        <c:lblAlgn val="ctr"/>
        <c:lblOffset val="100"/>
      </c:catAx>
      <c:valAx>
        <c:axId val="87077632"/>
        <c:scaling>
          <c:orientation val="minMax"/>
        </c:scaling>
        <c:axPos val="l"/>
        <c:majorGridlines/>
        <c:numFmt formatCode="0.0" sourceLinked="1"/>
        <c:tickLblPos val="nextTo"/>
        <c:txPr>
          <a:bodyPr/>
          <a:lstStyle/>
          <a:p>
            <a:pPr>
              <a:defRPr sz="16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87071744"/>
        <c:crosses val="autoZero"/>
        <c:crossBetween val="between"/>
      </c:valAx>
      <c:serAx>
        <c:axId val="110699392"/>
        <c:scaling>
          <c:orientation val="minMax"/>
        </c:scaling>
        <c:delete val="1"/>
        <c:axPos val="b"/>
        <c:tickLblPos val="none"/>
        <c:crossAx val="87077632"/>
        <c:crosses val="autoZero"/>
      </c:serAx>
    </c:plotArea>
    <c:legend>
      <c:legendPos val="r"/>
      <c:layout>
        <c:manualLayout>
          <c:xMode val="edge"/>
          <c:yMode val="edge"/>
          <c:x val="0.77704238359093991"/>
          <c:y val="0.43420100348540358"/>
          <c:w val="0.21369835714980137"/>
          <c:h val="0.31312545459926205"/>
        </c:manualLayout>
      </c:layout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7.669546515018956E-2"/>
                  <c:y val="0.21569525633982742"/>
                </c:manualLayout>
              </c:layout>
              <c:showVal val="1"/>
            </c:dLbl>
            <c:dLbl>
              <c:idx val="1"/>
              <c:layout>
                <c:manualLayout>
                  <c:x val="4.0578703703703707E-2"/>
                  <c:y val="0.17685912695617878"/>
                </c:manualLayout>
              </c:layout>
              <c:showVal val="1"/>
            </c:dLbl>
            <c:dLbl>
              <c:idx val="2"/>
              <c:layout>
                <c:manualLayout>
                  <c:x val="7.4655511811023969E-3"/>
                  <c:y val="-0.14523403715859376"/>
                </c:manualLayout>
              </c:layout>
              <c:showVal val="1"/>
            </c:dLbl>
            <c:dLbl>
              <c:idx val="3"/>
              <c:layout>
                <c:manualLayout>
                  <c:x val="3.2608875279479171E-2"/>
                  <c:y val="-8.8169068311900078E-2"/>
                </c:manualLayout>
              </c:layout>
              <c:showVal val="1"/>
            </c:dLbl>
            <c:dLbl>
              <c:idx val="4"/>
              <c:layout>
                <c:manualLayout>
                  <c:x val="0.11421569699620907"/>
                  <c:y val="-8.6795036130323078E-2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Лист1!$A$2:$A$6</c:f>
              <c:strCache>
                <c:ptCount val="5"/>
                <c:pt idx="0">
                  <c:v>Налог на доходы с физических лиц</c:v>
                </c:pt>
                <c:pt idx="1">
                  <c:v>Акцизы</c:v>
                </c:pt>
                <c:pt idx="2">
                  <c:v>Единый налог на вмененный доход</c:v>
                </c:pt>
                <c:pt idx="3">
                  <c:v>Государственная пошлина</c:v>
                </c:pt>
                <c:pt idx="4">
                  <c:v>Единый сельскохозяйственный налог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0.68300000000000005</c:v>
                </c:pt>
                <c:pt idx="1">
                  <c:v>7.0999999999999994E-2</c:v>
                </c:pt>
                <c:pt idx="2">
                  <c:v>0.114</c:v>
                </c:pt>
                <c:pt idx="3">
                  <c:v>5.0999999999999997E-2</c:v>
                </c:pt>
                <c:pt idx="4">
                  <c:v>3.0000000000000001E-3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0"/>
          <c:y val="6.985294117647059E-2"/>
          <c:w val="0.56569116360455218"/>
          <c:h val="0.8210784313725506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7"/>
          <c:dLbls>
            <c:dLbl>
              <c:idx val="0"/>
              <c:layout>
                <c:manualLayout>
                  <c:x val="-7.2781240886555854E-2"/>
                  <c:y val="-8.7376872008645995E-2"/>
                </c:manualLayout>
              </c:layout>
              <c:showVal val="1"/>
            </c:dLbl>
            <c:dLbl>
              <c:idx val="1"/>
              <c:layout>
                <c:manualLayout>
                  <c:x val="6.3548653640517153E-3"/>
                  <c:y val="4.3001582522772856E-2"/>
                </c:manualLayout>
              </c:layout>
              <c:showVal val="1"/>
            </c:dLbl>
            <c:dLbl>
              <c:idx val="2"/>
              <c:layout>
                <c:manualLayout>
                  <c:x val="-3.0863164673860292E-2"/>
                  <c:y val="0.14683823529411771"/>
                </c:manualLayout>
              </c:layout>
              <c:showVal val="1"/>
            </c:dLbl>
            <c:dLbl>
              <c:idx val="3"/>
              <c:layout>
                <c:manualLayout>
                  <c:x val="4.6296296296296389E-3"/>
                  <c:y val="0.19501563223714691"/>
                </c:manualLayout>
              </c:layout>
              <c:showVal val="1"/>
            </c:dLbl>
            <c:dLbl>
              <c:idx val="4"/>
              <c:layout>
                <c:manualLayout>
                  <c:x val="4.1261665208515604E-2"/>
                  <c:y val="0.19706287633163502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Лист1!$A$2:$A$5</c:f>
              <c:strCache>
                <c:ptCount val="4"/>
                <c:pt idx="0">
                  <c:v>Доходы от сдачи в аренду имущества</c:v>
                </c:pt>
                <c:pt idx="1">
                  <c:v>Плата за негативное воздействие на окружающую среду</c:v>
                </c:pt>
                <c:pt idx="2">
                  <c:v>Штрафы,санкции</c:v>
                </c:pt>
                <c:pt idx="3">
                  <c:v>Прочие неналоговые доходы</c:v>
                </c:pt>
              </c:strCache>
            </c:strRef>
          </c:cat>
          <c:val>
            <c:numRef>
              <c:f>Лист1!$B$2:$B$5</c:f>
              <c:numCache>
                <c:formatCode>0.0%</c:formatCode>
                <c:ptCount val="4"/>
                <c:pt idx="0">
                  <c:v>1.2999999999999998E-2</c:v>
                </c:pt>
                <c:pt idx="1">
                  <c:v>6.0000000000000079E-3</c:v>
                </c:pt>
                <c:pt idx="2">
                  <c:v>9.0000000000000028E-3</c:v>
                </c:pt>
                <c:pt idx="3">
                  <c:v>3.0000000000000002E-2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Дотации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2018</c:v>
                </c:pt>
                <c:pt idx="1">
                  <c:v>Прогноз 2019</c:v>
                </c:pt>
                <c:pt idx="2">
                  <c:v>Прогноз 2020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22914.6</c:v>
                </c:pt>
                <c:pt idx="1">
                  <c:v>23929.7</c:v>
                </c:pt>
                <c:pt idx="2">
                  <c:v>20625.8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Субсидии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2018</c:v>
                </c:pt>
                <c:pt idx="1">
                  <c:v>Прогноз 2019</c:v>
                </c:pt>
                <c:pt idx="2">
                  <c:v>Прогноз 2020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6046.6</c:v>
                </c:pt>
                <c:pt idx="1">
                  <c:v>1545.1</c:v>
                </c:pt>
                <c:pt idx="2">
                  <c:v>4440.6000000000004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Субвенции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2018</c:v>
                </c:pt>
                <c:pt idx="1">
                  <c:v>Прогноз 2019</c:v>
                </c:pt>
                <c:pt idx="2">
                  <c:v>Прогноз 2020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58229.9</c:v>
                </c:pt>
                <c:pt idx="1">
                  <c:v>63022.1</c:v>
                </c:pt>
                <c:pt idx="2">
                  <c:v>66054.100000000006</c:v>
                </c:pt>
              </c:numCache>
            </c:numRef>
          </c:val>
        </c:ser>
        <c:axId val="113505408"/>
        <c:axId val="113506944"/>
      </c:barChart>
      <c:catAx>
        <c:axId val="113505408"/>
        <c:scaling>
          <c:orientation val="minMax"/>
        </c:scaling>
        <c:axPos val="b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3506944"/>
        <c:crosses val="autoZero"/>
        <c:auto val="1"/>
        <c:lblAlgn val="ctr"/>
        <c:lblOffset val="100"/>
      </c:catAx>
      <c:valAx>
        <c:axId val="113506944"/>
        <c:scaling>
          <c:orientation val="minMax"/>
        </c:scaling>
        <c:axPos val="l"/>
        <c:majorGridlines/>
        <c:numFmt formatCode="General" sourceLinked="1"/>
        <c:tickLblPos val="nextTo"/>
        <c:crossAx val="11350540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8920907456012668"/>
          <c:y val="0.36008712521520952"/>
          <c:w val="0.20153166618061633"/>
          <c:h val="0.36300135450932525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8"/>
          <c:dLbls>
            <c:dLbl>
              <c:idx val="0"/>
              <c:layout>
                <c:manualLayout>
                  <c:x val="1.0881270049577171E-2"/>
                  <c:y val="-4.3051990494452887E-2"/>
                </c:manualLayout>
              </c:layout>
              <c:showVal val="1"/>
            </c:dLbl>
            <c:dLbl>
              <c:idx val="3"/>
              <c:layout>
                <c:manualLayout>
                  <c:x val="-1.3239039564498879E-2"/>
                  <c:y val="4.9727789691479798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Лист1!$A$2:$A$9</c:f>
              <c:strCache>
                <c:ptCount val="8"/>
                <c:pt idx="0">
                  <c:v>Общегосударственные вопросы</c:v>
                </c:pt>
                <c:pt idx="1">
                  <c:v>Национальная безопасность и правоохранительная деятельность</c:v>
                </c:pt>
                <c:pt idx="2">
                  <c:v>Национальная экономика</c:v>
                </c:pt>
                <c:pt idx="3">
                  <c:v>Образование</c:v>
                </c:pt>
                <c:pt idx="4">
                  <c:v>Культура</c:v>
                </c:pt>
                <c:pt idx="5">
                  <c:v>Социальная политика</c:v>
                </c:pt>
                <c:pt idx="6">
                  <c:v>Физкультура и спорт</c:v>
                </c:pt>
                <c:pt idx="7">
                  <c:v>Обслуживание муниципального долга</c:v>
                </c:pt>
              </c:strCache>
            </c:strRef>
          </c:cat>
          <c:val>
            <c:numRef>
              <c:f>Лист1!$B$2:$B$9</c:f>
              <c:numCache>
                <c:formatCode>0.0%</c:formatCode>
                <c:ptCount val="8"/>
                <c:pt idx="0">
                  <c:v>0.183</c:v>
                </c:pt>
                <c:pt idx="1">
                  <c:v>1.6E-2</c:v>
                </c:pt>
                <c:pt idx="2">
                  <c:v>2.4E-2</c:v>
                </c:pt>
                <c:pt idx="3">
                  <c:v>0.622</c:v>
                </c:pt>
                <c:pt idx="4">
                  <c:v>6.8000000000000005E-2</c:v>
                </c:pt>
                <c:pt idx="5">
                  <c:v>7.0999999999999994E-2</c:v>
                </c:pt>
                <c:pt idx="6" formatCode="0.00%">
                  <c:v>1E-3</c:v>
                </c:pt>
                <c:pt idx="7" formatCode="0.00%">
                  <c:v>2.9999999999999997E-4</c:v>
                </c:pt>
              </c:numCache>
            </c:numRef>
          </c:val>
        </c:ser>
      </c:pie3DChart>
    </c:plotArea>
    <c:legend>
      <c:legendPos val="r"/>
      <c:layout/>
      <c:txPr>
        <a:bodyPr/>
        <a:lstStyle/>
        <a:p>
          <a:pPr>
            <a:defRPr sz="1200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"/>
  <c:chart>
    <c:autoTitleDeleted val="1"/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2018</c:v>
                </c:pt>
              </c:strCache>
            </c:strRef>
          </c:tx>
          <c:dLbls>
            <c:dLbl>
              <c:idx val="0"/>
              <c:layout>
                <c:manualLayout>
                  <c:x val="-1.6666666666666701E-2"/>
                  <c:y val="-3.1111024011131378E-2"/>
                </c:manualLayout>
              </c:layout>
              <c:showVal val="1"/>
            </c:dLbl>
            <c:dLbl>
              <c:idx val="1"/>
              <c:layout>
                <c:manualLayout>
                  <c:x val="-0.05"/>
                  <c:y val="2.2222160007951052E-3"/>
                </c:manualLayout>
              </c:layout>
              <c:showVal val="1"/>
            </c:dLbl>
            <c:dLbl>
              <c:idx val="2"/>
              <c:layout>
                <c:manualLayout>
                  <c:x val="-3.055555555555561E-2"/>
                  <c:y val="-2.2222160007950912E-2"/>
                </c:manualLayout>
              </c:layout>
              <c:showVal val="1"/>
            </c:dLbl>
            <c:dLbl>
              <c:idx val="3"/>
              <c:layout>
                <c:manualLayout>
                  <c:x val="-1.38888888888889E-2"/>
                  <c:y val="-3.1111024011131288E-2"/>
                </c:manualLayout>
              </c:layout>
              <c:showVal val="1"/>
            </c:dLbl>
            <c:dLbl>
              <c:idx val="4"/>
              <c:layout>
                <c:manualLayout>
                  <c:x val="0"/>
                  <c:y val="-2.4444376008746091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10993.8</c:v>
                </c:pt>
                <c:pt idx="1">
                  <c:v>47054.9</c:v>
                </c:pt>
                <c:pt idx="2">
                  <c:v>8629.2999999999993</c:v>
                </c:pt>
                <c:pt idx="3">
                  <c:v>24.3</c:v>
                </c:pt>
                <c:pt idx="4">
                  <c:v>753.1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2019</c:v>
                </c:pt>
              </c:strCache>
            </c:strRef>
          </c:tx>
          <c:dLbls>
            <c:dLbl>
              <c:idx val="0"/>
              <c:layout>
                <c:manualLayout>
                  <c:x val="1.8055555555555561E-2"/>
                  <c:y val="-5.5555400019877473E-2"/>
                </c:manualLayout>
              </c:layout>
              <c:showVal val="1"/>
            </c:dLbl>
            <c:dLbl>
              <c:idx val="1"/>
              <c:layout>
                <c:manualLayout>
                  <c:x val="5.6944444444444485E-2"/>
                  <c:y val="-0.10222193603657458"/>
                </c:manualLayout>
              </c:layout>
              <c:showVal val="1"/>
            </c:dLbl>
            <c:dLbl>
              <c:idx val="2"/>
              <c:layout>
                <c:manualLayout>
                  <c:x val="1.5277777777777781E-2"/>
                  <c:y val="-3.555545601272158E-2"/>
                </c:manualLayout>
              </c:layout>
              <c:showVal val="1"/>
            </c:dLbl>
            <c:dLbl>
              <c:idx val="3"/>
              <c:layout>
                <c:manualLayout>
                  <c:x val="-2.7777777777777822E-3"/>
                  <c:y val="-4.4444320015901984E-2"/>
                </c:manualLayout>
              </c:layout>
              <c:showVal val="1"/>
            </c:dLbl>
            <c:dLbl>
              <c:idx val="4"/>
              <c:layout>
                <c:manualLayout>
                  <c:x val="2.777777777777795E-2"/>
                  <c:y val="-1.77777280063608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11015</c:v>
                </c:pt>
                <c:pt idx="1">
                  <c:v>50711.8</c:v>
                </c:pt>
                <c:pt idx="2">
                  <c:v>9309.7000000000007</c:v>
                </c:pt>
                <c:pt idx="3">
                  <c:v>25.5</c:v>
                </c:pt>
                <c:pt idx="4">
                  <c:v>706.5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2020</c:v>
                </c:pt>
              </c:strCache>
            </c:strRef>
          </c:tx>
          <c:dLbls>
            <c:dLbl>
              <c:idx val="1"/>
              <c:layout>
                <c:manualLayout>
                  <c:x val="-7.9166666666666705E-2"/>
                  <c:y val="5.7777616020672586E-2"/>
                </c:manualLayout>
              </c:layout>
              <c:showVal val="1"/>
            </c:dLbl>
            <c:dLbl>
              <c:idx val="2"/>
              <c:layout>
                <c:manualLayout>
                  <c:x val="4.5833333333333386E-2"/>
                  <c:y val="-3.77776720135167E-2"/>
                </c:manualLayout>
              </c:layout>
              <c:showVal val="1"/>
            </c:dLbl>
            <c:dLbl>
              <c:idx val="3"/>
              <c:layout>
                <c:manualLayout>
                  <c:x val="-1.0185067526416019E-16"/>
                  <c:y val="-2.8888808010336282E-2"/>
                </c:manualLayout>
              </c:layout>
              <c:showVal val="1"/>
            </c:dLbl>
            <c:dLbl>
              <c:idx val="4"/>
              <c:layout>
                <c:manualLayout>
                  <c:x val="3.7500000000000124E-2"/>
                  <c:y val="-1.9999944007155889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  <c:pt idx="0" formatCode="0.0">
                  <c:v>11369.1</c:v>
                </c:pt>
                <c:pt idx="1">
                  <c:v>52700.2</c:v>
                </c:pt>
                <c:pt idx="2">
                  <c:v>9611.9</c:v>
                </c:pt>
                <c:pt idx="3">
                  <c:v>26.4</c:v>
                </c:pt>
                <c:pt idx="4">
                  <c:v>708.3</c:v>
                </c:pt>
              </c:numCache>
            </c:numRef>
          </c:val>
        </c:ser>
        <c:dLbls>
          <c:showVal val="1"/>
        </c:dLbls>
        <c:gapWidth val="75"/>
        <c:shape val="cylinder"/>
        <c:axId val="144524416"/>
        <c:axId val="144525952"/>
        <c:axId val="0"/>
      </c:bar3DChart>
      <c:catAx>
        <c:axId val="144524416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200" b="1" baseline="0"/>
            </a:pPr>
            <a:endParaRPr lang="ru-RU"/>
          </a:p>
        </c:txPr>
        <c:crossAx val="144525952"/>
        <c:crosses val="autoZero"/>
        <c:auto val="1"/>
        <c:lblAlgn val="ctr"/>
        <c:lblOffset val="100"/>
      </c:catAx>
      <c:valAx>
        <c:axId val="144525952"/>
        <c:scaling>
          <c:orientation val="minMax"/>
        </c:scaling>
        <c:axPos val="l"/>
        <c:numFmt formatCode="General" sourceLinked="1"/>
        <c:majorTickMark val="none"/>
        <c:tickLblPos val="nextTo"/>
        <c:crossAx val="144524416"/>
        <c:crosses val="autoZero"/>
        <c:crossBetween val="between"/>
      </c:valAx>
    </c:plotArea>
    <c:legend>
      <c:legendPos val="b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AngAx val="1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dLbls>
            <c:dLbl>
              <c:idx val="0"/>
              <c:layout>
                <c:manualLayout>
                  <c:x val="1.0565360286472826E-2"/>
                  <c:y val="-0.25455883222829084"/>
                </c:manualLayout>
              </c:layout>
              <c:showVal val="1"/>
            </c:dLbl>
            <c:dLbl>
              <c:idx val="1"/>
              <c:layout>
                <c:manualLayout>
                  <c:x val="1.5313835139342044E-2"/>
                  <c:y val="-0.32115735258864297"/>
                </c:manualLayout>
              </c:layout>
              <c:showVal val="1"/>
            </c:dLbl>
            <c:dLbl>
              <c:idx val="2"/>
              <c:layout>
                <c:manualLayout>
                  <c:x val="1.7093971077539329E-2"/>
                  <c:y val="-0.41911016144448054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7366.1</c:v>
                </c:pt>
                <c:pt idx="1">
                  <c:v>7562.8</c:v>
                </c:pt>
                <c:pt idx="2">
                  <c:v>7741.8</c:v>
                </c:pt>
              </c:numCache>
            </c:numRef>
          </c:val>
        </c:ser>
        <c:shape val="cylinder"/>
        <c:axId val="143876096"/>
        <c:axId val="143877632"/>
        <c:axId val="0"/>
      </c:bar3DChart>
      <c:catAx>
        <c:axId val="14387609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43877632"/>
        <c:crosses val="autoZero"/>
        <c:auto val="1"/>
        <c:lblAlgn val="ctr"/>
        <c:lblOffset val="100"/>
      </c:catAx>
      <c:valAx>
        <c:axId val="143877632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43876096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AngAx val="1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rgbClr val="FFC000"/>
            </a:solidFill>
          </c:spPr>
          <c:dLbls>
            <c:dLbl>
              <c:idx val="0"/>
              <c:layout>
                <c:manualLayout>
                  <c:x val="1.5954304288244209E-2"/>
                  <c:y val="-0.24062500000000006"/>
                </c:manualLayout>
              </c:layout>
              <c:spPr/>
              <c:txPr>
                <a:bodyPr/>
                <a:lstStyle/>
                <a:p>
                  <a:pPr>
                    <a:defRPr b="1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dLbl>
              <c:idx val="1"/>
              <c:layout>
                <c:manualLayout>
                  <c:x val="6.8375589806760903E-3"/>
                  <c:y val="-0.34687500000000021"/>
                </c:manualLayout>
              </c:layout>
              <c:spPr/>
              <c:txPr>
                <a:bodyPr/>
                <a:lstStyle/>
                <a:p>
                  <a:pPr>
                    <a:defRPr b="1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dLbl>
              <c:idx val="2"/>
              <c:layout>
                <c:manualLayout>
                  <c:x val="1.1395931634460158E-2"/>
                  <c:y val="-0.41875000000000001"/>
                </c:manualLayout>
              </c:layout>
              <c:showVal val="1"/>
            </c:dLbl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155.69999999999999</c:v>
                </c:pt>
                <c:pt idx="1">
                  <c:v>158.5</c:v>
                </c:pt>
                <c:pt idx="2">
                  <c:v>160.80000000000001</c:v>
                </c:pt>
              </c:numCache>
            </c:numRef>
          </c:val>
        </c:ser>
        <c:shape val="cylinder"/>
        <c:axId val="144723328"/>
        <c:axId val="144733312"/>
        <c:axId val="0"/>
      </c:bar3DChart>
      <c:catAx>
        <c:axId val="14472332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44733312"/>
        <c:crosses val="autoZero"/>
        <c:auto val="1"/>
        <c:lblAlgn val="ctr"/>
        <c:lblOffset val="100"/>
      </c:catAx>
      <c:valAx>
        <c:axId val="144733312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144723328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perspective val="30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cat>
            <c:numRef>
              <c:f>Лист1!$A$2:$A$4</c:f>
              <c:numCache>
                <c:formatCode>General</c:formatCode>
                <c:ptCount val="3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1500</c:v>
                </c:pt>
                <c:pt idx="1">
                  <c:v>1500</c:v>
                </c:pt>
                <c:pt idx="2">
                  <c:v>1500</c:v>
                </c:pt>
              </c:numCache>
            </c:numRef>
          </c:val>
        </c:ser>
        <c:shape val="box"/>
        <c:axId val="110776320"/>
        <c:axId val="110779392"/>
        <c:axId val="0"/>
      </c:bar3DChart>
      <c:catAx>
        <c:axId val="110776320"/>
        <c:scaling>
          <c:orientation val="minMax"/>
        </c:scaling>
        <c:axPos val="b"/>
        <c:numFmt formatCode="General" sourceLinked="1"/>
        <c:tickLblPos val="nextTo"/>
        <c:crossAx val="110779392"/>
        <c:crosses val="autoZero"/>
        <c:auto val="1"/>
        <c:lblAlgn val="ctr"/>
        <c:lblOffset val="100"/>
      </c:catAx>
      <c:valAx>
        <c:axId val="110779392"/>
        <c:scaling>
          <c:orientation val="minMax"/>
        </c:scaling>
        <c:axPos val="l"/>
        <c:majorGridlines/>
        <c:numFmt formatCode="General" sourceLinked="1"/>
        <c:tickLblPos val="nextTo"/>
        <c:crossAx val="110776320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3.9845192961990858E-3"/>
                  <c:y val="-6.0940416474405727E-2"/>
                </c:manualLayout>
              </c:layout>
              <c:spPr/>
              <c:txPr>
                <a:bodyPr/>
                <a:lstStyle/>
                <a:p>
                  <a:pPr>
                    <a:defRPr sz="3000" baseline="0"/>
                  </a:pPr>
                  <a:endParaRPr lang="ru-RU"/>
                </a:p>
              </c:txPr>
              <c:showVal val="1"/>
            </c:dLbl>
            <c:dLbl>
              <c:idx val="1"/>
              <c:layout>
                <c:manualLayout>
                  <c:x val="1.5806539807524059E-2"/>
                  <c:y val="1.887620380155694E-2"/>
                </c:manualLayout>
              </c:layout>
              <c:spPr/>
              <c:txPr>
                <a:bodyPr/>
                <a:lstStyle/>
                <a:p>
                  <a:pPr>
                    <a:defRPr sz="3000" baseline="0"/>
                  </a:pPr>
                  <a:endParaRPr lang="ru-RU"/>
                </a:p>
              </c:txPr>
              <c:showVal val="1"/>
            </c:dLbl>
            <c:dLbl>
              <c:idx val="2"/>
              <c:layout>
                <c:manualLayout>
                  <c:x val="4.3114732186254494E-2"/>
                  <c:y val="-0.114991590134409"/>
                </c:manualLayout>
              </c:layout>
              <c:spPr/>
              <c:txPr>
                <a:bodyPr/>
                <a:lstStyle/>
                <a:p>
                  <a:pPr>
                    <a:defRPr sz="3000" baseline="0"/>
                  </a:pPr>
                  <a:endParaRPr lang="ru-RU"/>
                </a:p>
              </c:txPr>
              <c:showVal val="1"/>
            </c:dLbl>
            <c:txPr>
              <a:bodyPr/>
              <a:lstStyle/>
              <a:p>
                <a:pPr>
                  <a:defRPr sz="2000" baseline="0"/>
                </a:pPr>
                <a:endParaRPr lang="ru-RU"/>
              </a:p>
            </c:txPr>
            <c:showVal val="1"/>
            <c:showLeaderLines val="1"/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20.7</c:v>
                </c:pt>
                <c:pt idx="1">
                  <c:v>22.5</c:v>
                </c:pt>
                <c:pt idx="2">
                  <c:v>24.2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259469-94D3-442D-9064-912967D7F517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3451D06-6509-4F19-8213-0E69AFF85957}">
      <dgm:prSet phldrT="[Текст]"/>
      <dgm:spPr/>
      <dgm:t>
        <a:bodyPr/>
        <a:lstStyle/>
        <a:p>
          <a:r>
            <a:rPr lang="ru-RU" dirty="0" smtClean="0"/>
            <a:t>Консолидированный бюджет </a:t>
          </a:r>
          <a:r>
            <a:rPr lang="ru-RU" dirty="0" err="1" smtClean="0"/>
            <a:t>Кадошкинского</a:t>
          </a:r>
          <a:r>
            <a:rPr lang="ru-RU" dirty="0" smtClean="0"/>
            <a:t> муниципального района</a:t>
          </a:r>
          <a:endParaRPr lang="ru-RU" dirty="0"/>
        </a:p>
      </dgm:t>
    </dgm:pt>
    <dgm:pt modelId="{BAADBB68-BBE8-4308-B0F7-632EF7F01350}" type="parTrans" cxnId="{DED084B2-1C09-4DC4-9BA3-C163D699A5D2}">
      <dgm:prSet/>
      <dgm:spPr/>
      <dgm:t>
        <a:bodyPr/>
        <a:lstStyle/>
        <a:p>
          <a:endParaRPr lang="ru-RU"/>
        </a:p>
      </dgm:t>
    </dgm:pt>
    <dgm:pt modelId="{69EEFF07-36E9-4685-A565-F84AAC44A115}" type="sibTrans" cxnId="{DED084B2-1C09-4DC4-9BA3-C163D699A5D2}">
      <dgm:prSet/>
      <dgm:spPr/>
      <dgm:t>
        <a:bodyPr/>
        <a:lstStyle/>
        <a:p>
          <a:endParaRPr lang="ru-RU"/>
        </a:p>
      </dgm:t>
    </dgm:pt>
    <dgm:pt modelId="{DA5EBB99-34BA-4623-A115-C8D422293412}">
      <dgm:prSet phldrT="[Текст]" custT="1"/>
      <dgm:spPr/>
      <dgm:t>
        <a:bodyPr/>
        <a:lstStyle/>
        <a:p>
          <a:r>
            <a:rPr lang="ru-RU" sz="2000" dirty="0" smtClean="0"/>
            <a:t>Бюджет </a:t>
          </a:r>
          <a:r>
            <a:rPr lang="ru-RU" sz="2000" dirty="0" err="1" smtClean="0"/>
            <a:t>Кадошкинского</a:t>
          </a:r>
          <a:r>
            <a:rPr lang="ru-RU" sz="2000" dirty="0" smtClean="0"/>
            <a:t> муниципального района</a:t>
          </a:r>
          <a:endParaRPr lang="ru-RU" sz="2000" dirty="0"/>
        </a:p>
      </dgm:t>
    </dgm:pt>
    <dgm:pt modelId="{F7A912A2-3069-468D-A551-B7ECD467974C}" type="parTrans" cxnId="{2BC60EC3-8988-4451-8383-0254AB26C581}">
      <dgm:prSet/>
      <dgm:spPr/>
      <dgm:t>
        <a:bodyPr/>
        <a:lstStyle/>
        <a:p>
          <a:endParaRPr lang="ru-RU"/>
        </a:p>
      </dgm:t>
    </dgm:pt>
    <dgm:pt modelId="{72FBE85E-C13E-4470-A6C4-928B41583743}" type="sibTrans" cxnId="{2BC60EC3-8988-4451-8383-0254AB26C581}">
      <dgm:prSet/>
      <dgm:spPr/>
      <dgm:t>
        <a:bodyPr/>
        <a:lstStyle/>
        <a:p>
          <a:endParaRPr lang="ru-RU"/>
        </a:p>
      </dgm:t>
    </dgm:pt>
    <dgm:pt modelId="{BB7375DC-11A8-4F88-A1B0-E683359F6821}">
      <dgm:prSet phldrT="[Текст]" custT="1"/>
      <dgm:spPr/>
      <dgm:t>
        <a:bodyPr/>
        <a:lstStyle/>
        <a:p>
          <a:r>
            <a:rPr lang="ru-RU" sz="2000" dirty="0" smtClean="0"/>
            <a:t>Бюджет </a:t>
          </a:r>
          <a:r>
            <a:rPr lang="ru-RU" sz="2000" dirty="0" err="1" smtClean="0"/>
            <a:t>Кадошкинского</a:t>
          </a:r>
          <a:r>
            <a:rPr lang="ru-RU" sz="2000" dirty="0" smtClean="0"/>
            <a:t> городского поселения</a:t>
          </a:r>
          <a:endParaRPr lang="ru-RU" sz="2000" dirty="0"/>
        </a:p>
      </dgm:t>
    </dgm:pt>
    <dgm:pt modelId="{0D0FA56D-50C1-4349-BB98-1C7DBF9A8707}" type="parTrans" cxnId="{4B3AD332-7C02-4699-976B-1326E5197D9C}">
      <dgm:prSet/>
      <dgm:spPr/>
      <dgm:t>
        <a:bodyPr/>
        <a:lstStyle/>
        <a:p>
          <a:endParaRPr lang="ru-RU"/>
        </a:p>
      </dgm:t>
    </dgm:pt>
    <dgm:pt modelId="{66EF5B23-9CFB-4477-A9BF-59773D8B5E38}" type="sibTrans" cxnId="{4B3AD332-7C02-4699-976B-1326E5197D9C}">
      <dgm:prSet/>
      <dgm:spPr/>
      <dgm:t>
        <a:bodyPr/>
        <a:lstStyle/>
        <a:p>
          <a:endParaRPr lang="ru-RU"/>
        </a:p>
      </dgm:t>
    </dgm:pt>
    <dgm:pt modelId="{7C0E46B5-1F1C-43E1-87D8-D64E1329117D}">
      <dgm:prSet phldrT="[Текст]"/>
      <dgm:spPr/>
      <dgm:t>
        <a:bodyPr/>
        <a:lstStyle/>
        <a:p>
          <a:r>
            <a:rPr lang="ru-RU" dirty="0" smtClean="0"/>
            <a:t>Бюджеты 6 сельских поселений:</a:t>
          </a:r>
        </a:p>
        <a:p>
          <a:r>
            <a:rPr lang="ru-RU" dirty="0" err="1" smtClean="0"/>
            <a:t>Адашевского</a:t>
          </a:r>
          <a:r>
            <a:rPr lang="ru-RU" dirty="0" smtClean="0"/>
            <a:t>,</a:t>
          </a:r>
        </a:p>
        <a:p>
          <a:r>
            <a:rPr lang="ru-RU" dirty="0" err="1" smtClean="0"/>
            <a:t>Глушковского</a:t>
          </a:r>
          <a:r>
            <a:rPr lang="ru-RU" dirty="0" smtClean="0"/>
            <a:t>,</a:t>
          </a:r>
        </a:p>
        <a:p>
          <a:r>
            <a:rPr lang="ru-RU" dirty="0" smtClean="0"/>
            <a:t>Б.Полянского,</a:t>
          </a:r>
        </a:p>
        <a:p>
          <a:r>
            <a:rPr lang="ru-RU" dirty="0" err="1" smtClean="0"/>
            <a:t>Латышовского</a:t>
          </a:r>
          <a:r>
            <a:rPr lang="ru-RU" dirty="0" smtClean="0"/>
            <a:t>,</a:t>
          </a:r>
        </a:p>
        <a:p>
          <a:r>
            <a:rPr lang="ru-RU" dirty="0" err="1" smtClean="0"/>
            <a:t>Паевского</a:t>
          </a:r>
          <a:r>
            <a:rPr lang="ru-RU" dirty="0" smtClean="0"/>
            <a:t>,</a:t>
          </a:r>
        </a:p>
        <a:p>
          <a:r>
            <a:rPr lang="ru-RU" dirty="0" smtClean="0"/>
            <a:t>Пушкинского</a:t>
          </a:r>
        </a:p>
        <a:p>
          <a:endParaRPr lang="ru-RU" dirty="0"/>
        </a:p>
      </dgm:t>
    </dgm:pt>
    <dgm:pt modelId="{16E0107A-603C-48D7-85E8-D686FCECF347}" type="parTrans" cxnId="{B718D101-B0A8-447B-AE07-D2F513101F58}">
      <dgm:prSet/>
      <dgm:spPr/>
      <dgm:t>
        <a:bodyPr/>
        <a:lstStyle/>
        <a:p>
          <a:endParaRPr lang="ru-RU"/>
        </a:p>
      </dgm:t>
    </dgm:pt>
    <dgm:pt modelId="{27DB11B9-5962-4D14-8BE1-F450D76F9C14}" type="sibTrans" cxnId="{B718D101-B0A8-447B-AE07-D2F513101F58}">
      <dgm:prSet/>
      <dgm:spPr/>
      <dgm:t>
        <a:bodyPr/>
        <a:lstStyle/>
        <a:p>
          <a:endParaRPr lang="ru-RU"/>
        </a:p>
      </dgm:t>
    </dgm:pt>
    <dgm:pt modelId="{2C9D5CB7-7705-47BE-8252-6C84690FC8E3}" type="pres">
      <dgm:prSet presAssocID="{4D259469-94D3-442D-9064-912967D7F517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3ACB112-B9FB-4F1B-9280-12AF6D4F75CC}" type="pres">
      <dgm:prSet presAssocID="{33451D06-6509-4F19-8213-0E69AFF85957}" presName="roof" presStyleLbl="dkBgShp" presStyleIdx="0" presStyleCnt="2"/>
      <dgm:spPr/>
      <dgm:t>
        <a:bodyPr/>
        <a:lstStyle/>
        <a:p>
          <a:endParaRPr lang="ru-RU"/>
        </a:p>
      </dgm:t>
    </dgm:pt>
    <dgm:pt modelId="{77FC2EFD-ABE8-43F6-B9E4-400DCE59D93D}" type="pres">
      <dgm:prSet presAssocID="{33451D06-6509-4F19-8213-0E69AFF85957}" presName="pillars" presStyleCnt="0"/>
      <dgm:spPr/>
    </dgm:pt>
    <dgm:pt modelId="{BFC61639-1ACB-4FCE-B57A-5CD0D960D619}" type="pres">
      <dgm:prSet presAssocID="{33451D06-6509-4F19-8213-0E69AFF85957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11024A-A4BA-4E5E-9FE8-ABD25FE486EF}" type="pres">
      <dgm:prSet presAssocID="{BB7375DC-11A8-4F88-A1B0-E683359F6821}" presName="pillarX" presStyleLbl="node1" presStyleIdx="1" presStyleCnt="3" custLinFactNeighborX="472" custLinFactNeighborY="12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90CAD9-9F1F-4316-BB25-9D22F9F80389}" type="pres">
      <dgm:prSet presAssocID="{7C0E46B5-1F1C-43E1-87D8-D64E1329117D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AAF1BA-10B1-4BA4-A4B8-BC58F3575CD1}" type="pres">
      <dgm:prSet presAssocID="{33451D06-6509-4F19-8213-0E69AFF85957}" presName="base" presStyleLbl="dkBgShp" presStyleIdx="1" presStyleCnt="2"/>
      <dgm:spPr/>
    </dgm:pt>
  </dgm:ptLst>
  <dgm:cxnLst>
    <dgm:cxn modelId="{2BC60EC3-8988-4451-8383-0254AB26C581}" srcId="{33451D06-6509-4F19-8213-0E69AFF85957}" destId="{DA5EBB99-34BA-4623-A115-C8D422293412}" srcOrd="0" destOrd="0" parTransId="{F7A912A2-3069-468D-A551-B7ECD467974C}" sibTransId="{72FBE85E-C13E-4470-A6C4-928B41583743}"/>
    <dgm:cxn modelId="{4B3AD332-7C02-4699-976B-1326E5197D9C}" srcId="{33451D06-6509-4F19-8213-0E69AFF85957}" destId="{BB7375DC-11A8-4F88-A1B0-E683359F6821}" srcOrd="1" destOrd="0" parTransId="{0D0FA56D-50C1-4349-BB98-1C7DBF9A8707}" sibTransId="{66EF5B23-9CFB-4477-A9BF-59773D8B5E38}"/>
    <dgm:cxn modelId="{3EB0943A-4210-40B1-AEDE-11BD04A46676}" type="presOf" srcId="{DA5EBB99-34BA-4623-A115-C8D422293412}" destId="{BFC61639-1ACB-4FCE-B57A-5CD0D960D619}" srcOrd="0" destOrd="0" presId="urn:microsoft.com/office/officeart/2005/8/layout/hList3"/>
    <dgm:cxn modelId="{98A4967A-4977-4076-A2D0-B0CA23227E90}" type="presOf" srcId="{7C0E46B5-1F1C-43E1-87D8-D64E1329117D}" destId="{D990CAD9-9F1F-4316-BB25-9D22F9F80389}" srcOrd="0" destOrd="0" presId="urn:microsoft.com/office/officeart/2005/8/layout/hList3"/>
    <dgm:cxn modelId="{B718D101-B0A8-447B-AE07-D2F513101F58}" srcId="{33451D06-6509-4F19-8213-0E69AFF85957}" destId="{7C0E46B5-1F1C-43E1-87D8-D64E1329117D}" srcOrd="2" destOrd="0" parTransId="{16E0107A-603C-48D7-85E8-D686FCECF347}" sibTransId="{27DB11B9-5962-4D14-8BE1-F450D76F9C14}"/>
    <dgm:cxn modelId="{E071C035-4BCC-4601-9F73-3131F6E363CE}" type="presOf" srcId="{BB7375DC-11A8-4F88-A1B0-E683359F6821}" destId="{1311024A-A4BA-4E5E-9FE8-ABD25FE486EF}" srcOrd="0" destOrd="0" presId="urn:microsoft.com/office/officeart/2005/8/layout/hList3"/>
    <dgm:cxn modelId="{9A1C9101-8A3D-4C4E-B9AF-1D59355AE6EE}" type="presOf" srcId="{4D259469-94D3-442D-9064-912967D7F517}" destId="{2C9D5CB7-7705-47BE-8252-6C84690FC8E3}" srcOrd="0" destOrd="0" presId="urn:microsoft.com/office/officeart/2005/8/layout/hList3"/>
    <dgm:cxn modelId="{961A19EC-CC97-4FE4-992F-D8EBD5DC144E}" type="presOf" srcId="{33451D06-6509-4F19-8213-0E69AFF85957}" destId="{A3ACB112-B9FB-4F1B-9280-12AF6D4F75CC}" srcOrd="0" destOrd="0" presId="urn:microsoft.com/office/officeart/2005/8/layout/hList3"/>
    <dgm:cxn modelId="{DED084B2-1C09-4DC4-9BA3-C163D699A5D2}" srcId="{4D259469-94D3-442D-9064-912967D7F517}" destId="{33451D06-6509-4F19-8213-0E69AFF85957}" srcOrd="0" destOrd="0" parTransId="{BAADBB68-BBE8-4308-B0F7-632EF7F01350}" sibTransId="{69EEFF07-36E9-4685-A565-F84AAC44A115}"/>
    <dgm:cxn modelId="{99AC63AB-FD35-44E4-AE06-1C411393DED7}" type="presParOf" srcId="{2C9D5CB7-7705-47BE-8252-6C84690FC8E3}" destId="{A3ACB112-B9FB-4F1B-9280-12AF6D4F75CC}" srcOrd="0" destOrd="0" presId="urn:microsoft.com/office/officeart/2005/8/layout/hList3"/>
    <dgm:cxn modelId="{A9D168F5-EE95-4DE8-A712-215CAB148E54}" type="presParOf" srcId="{2C9D5CB7-7705-47BE-8252-6C84690FC8E3}" destId="{77FC2EFD-ABE8-43F6-B9E4-400DCE59D93D}" srcOrd="1" destOrd="0" presId="urn:microsoft.com/office/officeart/2005/8/layout/hList3"/>
    <dgm:cxn modelId="{98CA5C33-0401-48AB-98F5-C8123F4C44F8}" type="presParOf" srcId="{77FC2EFD-ABE8-43F6-B9E4-400DCE59D93D}" destId="{BFC61639-1ACB-4FCE-B57A-5CD0D960D619}" srcOrd="0" destOrd="0" presId="urn:microsoft.com/office/officeart/2005/8/layout/hList3"/>
    <dgm:cxn modelId="{798DFDBE-CA01-4E20-8AB5-1CCD6C14AD7D}" type="presParOf" srcId="{77FC2EFD-ABE8-43F6-B9E4-400DCE59D93D}" destId="{1311024A-A4BA-4E5E-9FE8-ABD25FE486EF}" srcOrd="1" destOrd="0" presId="urn:microsoft.com/office/officeart/2005/8/layout/hList3"/>
    <dgm:cxn modelId="{675C3E62-5FF9-433B-BA60-BE3630533B1C}" type="presParOf" srcId="{77FC2EFD-ABE8-43F6-B9E4-400DCE59D93D}" destId="{D990CAD9-9F1F-4316-BB25-9D22F9F80389}" srcOrd="2" destOrd="0" presId="urn:microsoft.com/office/officeart/2005/8/layout/hList3"/>
    <dgm:cxn modelId="{E9460105-DA0B-4CDE-9BE6-C871E34FE518}" type="presParOf" srcId="{2C9D5CB7-7705-47BE-8252-6C84690FC8E3}" destId="{91AAF1BA-10B1-4BA4-A4B8-BC58F3575CD1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3ACB112-B9FB-4F1B-9280-12AF6D4F75CC}">
      <dsp:nvSpPr>
        <dsp:cNvPr id="0" name=""/>
        <dsp:cNvSpPr/>
      </dsp:nvSpPr>
      <dsp:spPr>
        <a:xfrm>
          <a:off x="0" y="0"/>
          <a:ext cx="8229600" cy="1425896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/>
            <a:t>Консолидированный бюджет </a:t>
          </a:r>
          <a:r>
            <a:rPr lang="ru-RU" sz="3300" kern="1200" dirty="0" err="1" smtClean="0"/>
            <a:t>Кадошкинского</a:t>
          </a:r>
          <a:r>
            <a:rPr lang="ru-RU" sz="3300" kern="1200" dirty="0" smtClean="0"/>
            <a:t> муниципального района</a:t>
          </a:r>
          <a:endParaRPr lang="ru-RU" sz="3300" kern="1200" dirty="0"/>
        </a:p>
      </dsp:txBody>
      <dsp:txXfrm>
        <a:off x="0" y="0"/>
        <a:ext cx="8229600" cy="1425896"/>
      </dsp:txXfrm>
    </dsp:sp>
    <dsp:sp modelId="{BFC61639-1ACB-4FCE-B57A-5CD0D960D619}">
      <dsp:nvSpPr>
        <dsp:cNvPr id="0" name=""/>
        <dsp:cNvSpPr/>
      </dsp:nvSpPr>
      <dsp:spPr>
        <a:xfrm>
          <a:off x="4018" y="1425896"/>
          <a:ext cx="2740521" cy="29943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Бюджет </a:t>
          </a:r>
          <a:r>
            <a:rPr lang="ru-RU" sz="2000" kern="1200" dirty="0" err="1" smtClean="0"/>
            <a:t>Кадошкинского</a:t>
          </a:r>
          <a:r>
            <a:rPr lang="ru-RU" sz="2000" kern="1200" dirty="0" smtClean="0"/>
            <a:t> муниципального района</a:t>
          </a:r>
          <a:endParaRPr lang="ru-RU" sz="2000" kern="1200" dirty="0"/>
        </a:p>
      </dsp:txBody>
      <dsp:txXfrm>
        <a:off x="4018" y="1425896"/>
        <a:ext cx="2740521" cy="2994382"/>
      </dsp:txXfrm>
    </dsp:sp>
    <dsp:sp modelId="{1311024A-A4BA-4E5E-9FE8-ABD25FE486EF}">
      <dsp:nvSpPr>
        <dsp:cNvPr id="0" name=""/>
        <dsp:cNvSpPr/>
      </dsp:nvSpPr>
      <dsp:spPr>
        <a:xfrm>
          <a:off x="2757474" y="1462847"/>
          <a:ext cx="2740521" cy="29943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Бюджет </a:t>
          </a:r>
          <a:r>
            <a:rPr lang="ru-RU" sz="2000" kern="1200" dirty="0" err="1" smtClean="0"/>
            <a:t>Кадошкинского</a:t>
          </a:r>
          <a:r>
            <a:rPr lang="ru-RU" sz="2000" kern="1200" dirty="0" smtClean="0"/>
            <a:t> городского поселения</a:t>
          </a:r>
          <a:endParaRPr lang="ru-RU" sz="2000" kern="1200" dirty="0"/>
        </a:p>
      </dsp:txBody>
      <dsp:txXfrm>
        <a:off x="2757474" y="1462847"/>
        <a:ext cx="2740521" cy="2994382"/>
      </dsp:txXfrm>
    </dsp:sp>
    <dsp:sp modelId="{D990CAD9-9F1F-4316-BB25-9D22F9F80389}">
      <dsp:nvSpPr>
        <dsp:cNvPr id="0" name=""/>
        <dsp:cNvSpPr/>
      </dsp:nvSpPr>
      <dsp:spPr>
        <a:xfrm>
          <a:off x="5485060" y="1425896"/>
          <a:ext cx="2740521" cy="29943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Бюджеты 6 сельских поселений: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err="1" smtClean="0"/>
            <a:t>Адашевского</a:t>
          </a:r>
          <a:r>
            <a:rPr lang="ru-RU" sz="1700" kern="1200" dirty="0" smtClean="0"/>
            <a:t>,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err="1" smtClean="0"/>
            <a:t>Глушковского</a:t>
          </a:r>
          <a:r>
            <a:rPr lang="ru-RU" sz="1700" kern="1200" dirty="0" smtClean="0"/>
            <a:t>,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Б.Полянского,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err="1" smtClean="0"/>
            <a:t>Латышовского</a:t>
          </a:r>
          <a:r>
            <a:rPr lang="ru-RU" sz="1700" kern="1200" dirty="0" smtClean="0"/>
            <a:t>,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err="1" smtClean="0"/>
            <a:t>Паевского</a:t>
          </a:r>
          <a:r>
            <a:rPr lang="ru-RU" sz="1700" kern="1200" dirty="0" smtClean="0"/>
            <a:t>,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Пушкинского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 dirty="0"/>
        </a:p>
      </dsp:txBody>
      <dsp:txXfrm>
        <a:off x="5485060" y="1425896"/>
        <a:ext cx="2740521" cy="2994382"/>
      </dsp:txXfrm>
    </dsp:sp>
    <dsp:sp modelId="{91AAF1BA-10B1-4BA4-A4B8-BC58F3575CD1}">
      <dsp:nvSpPr>
        <dsp:cNvPr id="0" name=""/>
        <dsp:cNvSpPr/>
      </dsp:nvSpPr>
      <dsp:spPr>
        <a:xfrm>
          <a:off x="0" y="4420278"/>
          <a:ext cx="8229600" cy="332709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AE5F2A-2030-4815-A9E0-8A0DFF1E06D6}" type="datetimeFigureOut">
              <a:rPr lang="ru-RU" smtClean="0"/>
              <a:pPr/>
              <a:t>21.11.2017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8D5348-20C4-45CA-859D-8CC8A48C4B5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21.11.2017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images.yandex.ru/yandsearch?source=psearch&amp;text=%D1%81%D0%BF%D0%BE%D1%80%D1%82&amp;pos=8&amp;rpt=simage&amp;lr=7&amp;uinfo=sw-1180-sh-906-fw-955-fh-598-pd-1&amp;img_url=http://www.franklinliquors.com/sports_link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>Бюджет Кадошкинского муниципльного</a:t>
            </a:r>
            <a:br>
              <a:rPr lang="ru-RU" smtClean="0"/>
            </a:br>
            <a:r>
              <a:rPr lang="ru-RU" smtClean="0"/>
              <a:t> района на 2016 год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r>
              <a:rPr lang="ru-RU" smtClean="0"/>
              <a:t>БЮДЖЕТ </a:t>
            </a:r>
          </a:p>
          <a:p>
            <a:r>
              <a:rPr lang="ru-RU" smtClean="0"/>
              <a:t>ДЛЯ ГРАЖДАН</a:t>
            </a:r>
            <a:endParaRPr lang="ru-RU" dirty="0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75717" y="2703467"/>
            <a:ext cx="3310415" cy="2517866"/>
          </a:xfrm>
        </p:spPr>
      </p:pic>
      <p:pic>
        <p:nvPicPr>
          <p:cNvPr id="21510" name="Picture 6" descr="http://kadoshkino.e-mordovia.ru/data/photo/db9ab2b9fcd1c813d272c93cb280988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214678" cy="4714884"/>
          </a:xfrm>
          <a:prstGeom prst="rect">
            <a:avLst/>
          </a:prstGeom>
          <a:noFill/>
        </p:spPr>
      </p:pic>
      <p:pic>
        <p:nvPicPr>
          <p:cNvPr id="21514" name="Picture 10" descr="http://kadoshkino.e-mordovia.ru/data/photo/d40a3e08378169d49a76c2409c56b77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40" y="4643446"/>
            <a:ext cx="2428860" cy="2214554"/>
          </a:xfrm>
          <a:prstGeom prst="rect">
            <a:avLst/>
          </a:prstGeom>
          <a:noFill/>
        </p:spPr>
      </p:pic>
      <p:pic>
        <p:nvPicPr>
          <p:cNvPr id="21516" name="Picture 12" descr="http://kadoshkino.e-mordovia.ru/data/photo/8d62d13d90b608b1ea5373fd5a6e7d8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2786058"/>
            <a:ext cx="3214710" cy="3929090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3071802" y="61436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21522" name="Picture 18" descr="http://flowers.flowers-expo.com/flowers2010/img/foto/b_337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4678" y="0"/>
            <a:ext cx="3500462" cy="3571876"/>
          </a:xfrm>
          <a:prstGeom prst="rect">
            <a:avLst/>
          </a:prstGeom>
          <a:noFill/>
        </p:spPr>
      </p:pic>
      <p:pic>
        <p:nvPicPr>
          <p:cNvPr id="21526" name="Picture 22" descr="http://tehnostroy13.ru/wp-content/uploads/2015/01/%D0%A1%D0%BB%D0%B0%D0%B9%D0%B43-980x43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15140" y="0"/>
            <a:ext cx="2428860" cy="2285992"/>
          </a:xfrm>
          <a:prstGeom prst="rect">
            <a:avLst/>
          </a:prstGeom>
          <a:noFill/>
        </p:spPr>
      </p:pic>
      <p:pic>
        <p:nvPicPr>
          <p:cNvPr id="20482" name="Picture 2" descr="http://www.elektro-portal.com/uploads/producers-logo/2f0c77c52298b855dd05838654979a718ba747c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15140" y="2285992"/>
            <a:ext cx="2428860" cy="2357454"/>
          </a:xfrm>
          <a:prstGeom prst="rect">
            <a:avLst/>
          </a:prstGeom>
          <a:noFill/>
        </p:spPr>
      </p:pic>
      <p:pic>
        <p:nvPicPr>
          <p:cNvPr id="31746" name="Picture 2" descr="http://sdelanounas.ru/i/a/x/p/f_aXp2bW9yLnJ1L2RhdGEvcGhvdG8vMDcxMzE1XzAyNDgyODg1OTEyOS5qcGc_X19pZD02NTI4OA==.jpe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14678" y="3571876"/>
            <a:ext cx="3500462" cy="3286124"/>
          </a:xfrm>
          <a:prstGeom prst="rect">
            <a:avLst/>
          </a:prstGeom>
          <a:noFill/>
        </p:spPr>
      </p:pic>
      <p:pic>
        <p:nvPicPr>
          <p:cNvPr id="31748" name="Picture 4" descr="https://im0-tub-ru.yandex.net/i?id=df441b73b46ecdf5c7fc671e94412820&amp;n=33&amp;h=215&amp;w=287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715141" y="4643446"/>
            <a:ext cx="2428860" cy="2214554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857224" y="3143248"/>
            <a:ext cx="75724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FF00"/>
                </a:solidFill>
              </a:rPr>
              <a:t>БЮДЖЕТ ДЛЯ ГРАЖДАН</a:t>
            </a:r>
            <a:endParaRPr lang="ru-RU" sz="4400" b="1" dirty="0">
              <a:solidFill>
                <a:srgbClr val="FFFF00"/>
              </a:solidFill>
            </a:endParaRPr>
          </a:p>
        </p:txBody>
      </p:sp>
      <p:pic>
        <p:nvPicPr>
          <p:cNvPr id="31750" name="Picture 6" descr="http://dubenki.e-mordovia.ru/data/photo/1_080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4714884"/>
            <a:ext cx="3214678" cy="2143116"/>
          </a:xfrm>
          <a:prstGeom prst="rect">
            <a:avLst/>
          </a:prstGeom>
          <a:noFill/>
        </p:spPr>
      </p:pic>
      <p:pic>
        <p:nvPicPr>
          <p:cNvPr id="4" name="Picture 2" descr="http://prosdo.ru/ouazoc/%D0%9E%D0%B1%D1%89%D0%B5%D0%BE%D0%B1%D1%80%D0%B0%D0%B7%D0%BE%D0%B2%D0%B0%D1%82%D0%B5%D0%BB%D1%8C%D0%BD%D0%BE%D0%B5+%D1%83%D1%87%D1%80%D0%B5%D0%B6%D0%B4%D0%B5%D0%BD%D0%B8%D0%B5+%C2%AB%D0%9A%D0%B0%D0%B4%D0%BE%D1%88%D0%BA%D0%B8%D0%BD%D1%81%D0%BA%D0%B0%D1%8F+%D1%81%D1%80%D0%B5%D0%B4%D0%BD%D1%8F%D1%8F+%D0%BE%D0%B1%D1%89%D0%B5%D0%BE%D0%B1%D1%80%D0%B0%D0%B7%D0%BE%D0%B2%D0%B0%D1%82%D0%B5%D0%BB%D1%8C%D0%BD%D0%B0%D1%8F+%D1%88%D0%BA%D0%BE%D0%BB%D0%B0%C2%BB+%D0%BF%D0%BE%D1%81%D0%B5%D0%BB%D0%BE%D0%BA+%D0%9A%D0%B0%D0%B4%D0%BE%D1%88%D0%BA%D0%B8%D0%BD%D0%BEc/4513_html_6005066a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429132"/>
            <a:ext cx="3214678" cy="2428868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214282" y="5857892"/>
            <a:ext cx="87154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Разработан на основании  проекта решения Совета депутатов </a:t>
            </a:r>
            <a:r>
              <a:rPr lang="ru-RU" dirty="0" err="1" smtClean="0">
                <a:solidFill>
                  <a:schemeClr val="bg1"/>
                </a:solidFill>
              </a:rPr>
              <a:t>Кадошкинского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 «О бюджете  </a:t>
            </a:r>
            <a:r>
              <a:rPr lang="ru-RU" dirty="0" err="1" smtClean="0">
                <a:solidFill>
                  <a:schemeClr val="bg1"/>
                </a:solidFill>
              </a:rPr>
              <a:t>Кадошкинского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 на </a:t>
            </a:r>
            <a:r>
              <a:rPr lang="ru-RU" dirty="0" smtClean="0">
                <a:solidFill>
                  <a:schemeClr val="bg1"/>
                </a:solidFill>
              </a:rPr>
              <a:t>2018 год </a:t>
            </a:r>
            <a:r>
              <a:rPr lang="ru-RU" dirty="0" smtClean="0">
                <a:solidFill>
                  <a:schemeClr val="bg1"/>
                </a:solidFill>
              </a:rPr>
              <a:t>и плановый период </a:t>
            </a:r>
            <a:r>
              <a:rPr lang="ru-RU" dirty="0" smtClean="0">
                <a:solidFill>
                  <a:schemeClr val="bg1"/>
                </a:solidFill>
              </a:rPr>
              <a:t>2019 </a:t>
            </a:r>
            <a:r>
              <a:rPr lang="ru-RU" dirty="0" smtClean="0">
                <a:solidFill>
                  <a:schemeClr val="bg1"/>
                </a:solidFill>
              </a:rPr>
              <a:t>и </a:t>
            </a:r>
            <a:r>
              <a:rPr lang="ru-RU" dirty="0" smtClean="0">
                <a:solidFill>
                  <a:schemeClr val="bg1"/>
                </a:solidFill>
              </a:rPr>
              <a:t>2020 </a:t>
            </a:r>
            <a:r>
              <a:rPr lang="ru-RU" dirty="0" smtClean="0">
                <a:solidFill>
                  <a:schemeClr val="bg1"/>
                </a:solidFill>
              </a:rPr>
              <a:t>годы» 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2510598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/>
              <a:t>                                            </a:t>
            </a:r>
            <a:r>
              <a:rPr lang="ru-RU" sz="3200" b="1" dirty="0" err="1" smtClean="0"/>
              <a:t>Кадошкинский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                                           муниципальный</a:t>
            </a:r>
            <a:br>
              <a:rPr lang="ru-RU" sz="3200" b="1" dirty="0" smtClean="0"/>
            </a:br>
            <a:r>
              <a:rPr lang="ru-RU" sz="3200" b="1" dirty="0" smtClean="0"/>
              <a:t>                                           район в 2017 году</a:t>
            </a:r>
            <a:br>
              <a:rPr lang="ru-RU" sz="3200" b="1" dirty="0" smtClean="0"/>
            </a:br>
            <a:r>
              <a:rPr lang="ru-RU" sz="3200" b="1" dirty="0" err="1" smtClean="0"/>
              <a:t>чи</a:t>
            </a:r>
            <a:r>
              <a:rPr lang="ru-RU" sz="3200" b="1" dirty="0" smtClean="0"/>
              <a:t>                                     </a:t>
            </a:r>
            <a:r>
              <a:rPr lang="ru-RU" sz="1600" b="1" dirty="0" smtClean="0"/>
              <a:t>численность населения 6958</a:t>
            </a:r>
            <a:br>
              <a:rPr lang="ru-RU" sz="1600" b="1" dirty="0" smtClean="0"/>
            </a:br>
            <a:r>
              <a:rPr lang="ru-RU" sz="1600" b="1" dirty="0" smtClean="0"/>
              <a:t>                                                                                  площадь территории 618 м2</a:t>
            </a:r>
            <a:endParaRPr lang="ru-RU" sz="1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278880"/>
            <a:ext cx="8229600" cy="45719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ru-RU" dirty="0"/>
          </a:p>
        </p:txBody>
      </p:sp>
      <p:pic>
        <p:nvPicPr>
          <p:cNvPr id="49154" name="Picture 2" descr="https://2.bp.blogspot.com/-EfO04vT_2WI/VADKBj-KASI/AAAAAAAAR6s/pSmJUctV_F0/s1600/k_10_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857232"/>
            <a:ext cx="4214842" cy="550544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571480"/>
            <a:ext cx="7329510" cy="857256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/>
              <a:t>Что такое бюджет для граждан</a:t>
            </a:r>
            <a:endParaRPr lang="ru-RU" sz="36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ru-RU" dirty="0" smtClean="0">
                <a:cs typeface="Aharoni" pitchFamily="2" charset="-79"/>
              </a:rPr>
              <a:t>«Бюджет для граждан» – информационный сборник, который познакомит население района с основными положениями главного финансового документа </a:t>
            </a:r>
            <a:r>
              <a:rPr lang="ru-RU" dirty="0" err="1" smtClean="0">
                <a:cs typeface="Aharoni" pitchFamily="2" charset="-79"/>
              </a:rPr>
              <a:t>Кадошкинского</a:t>
            </a:r>
            <a:r>
              <a:rPr lang="ru-RU" dirty="0" smtClean="0">
                <a:cs typeface="Aharoni" pitchFamily="2" charset="-79"/>
              </a:rPr>
              <a:t> муниципального района – районного бюджета, а именно бюджета </a:t>
            </a:r>
            <a:r>
              <a:rPr lang="ru-RU" dirty="0" err="1" smtClean="0">
                <a:cs typeface="Aharoni" pitchFamily="2" charset="-79"/>
              </a:rPr>
              <a:t>Кадошкинского</a:t>
            </a:r>
            <a:r>
              <a:rPr lang="ru-RU" dirty="0" smtClean="0">
                <a:cs typeface="Aharoni" pitchFamily="2" charset="-79"/>
              </a:rPr>
              <a:t> муниципального района на 2017 год. В сборнике в доступной форме представлено описание доходов, расходов и их структуры, приоритетные направления расходования бюджетных средств, объемы бюджетных ассигнований, направляемых на финансирование социально-значимых мероприятий в области образования, культуры, социальной политики, сельского хозяйства и в других сферах.</a:t>
            </a:r>
          </a:p>
          <a:p>
            <a:pPr algn="just"/>
            <a:endParaRPr lang="ru-RU" dirty="0" smtClean="0">
              <a:cs typeface="Aharoni" pitchFamily="2" charset="-79"/>
            </a:endParaRPr>
          </a:p>
          <a:p>
            <a:pPr algn="just"/>
            <a:r>
              <a:rPr lang="ru-RU" dirty="0" smtClean="0">
                <a:cs typeface="Aharoni" pitchFamily="2" charset="-79"/>
              </a:rPr>
              <a:t>«Бюджет для граждан» направлен на широкий круг пользователей – всех граждан </a:t>
            </a:r>
            <a:r>
              <a:rPr lang="ru-RU" dirty="0" err="1" smtClean="0">
                <a:cs typeface="Aharoni" pitchFamily="2" charset="-79"/>
              </a:rPr>
              <a:t>Кадошкинского</a:t>
            </a:r>
            <a:r>
              <a:rPr lang="ru-RU" dirty="0" smtClean="0">
                <a:cs typeface="Aharoni" pitchFamily="2" charset="-79"/>
              </a:rPr>
              <a:t> муниципального района, интересы которых в той или иной мере затронуты местным бюджетом.</a:t>
            </a:r>
            <a:endParaRPr lang="ru-RU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ВЕСЫ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Из чего состоит бюджетная система </a:t>
            </a:r>
            <a:r>
              <a:rPr lang="ru-RU" sz="3200" b="1" dirty="0" err="1" smtClean="0"/>
              <a:t>Кадошкинского</a:t>
            </a:r>
            <a:r>
              <a:rPr lang="ru-RU" sz="3200" b="1" dirty="0" smtClean="0"/>
              <a:t> муниципального района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571613"/>
          <a:ext cx="8229600" cy="47529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9608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/>
              <a:t>Как происходит составление бюджета </a:t>
            </a:r>
            <a:r>
              <a:rPr lang="ru-RU" sz="3600" b="1" dirty="0" err="1" smtClean="0"/>
              <a:t>Кадошкинского</a:t>
            </a:r>
            <a:r>
              <a:rPr lang="ru-RU" sz="3600" b="1" dirty="0" smtClean="0"/>
              <a:t> муниципального района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ru-RU" dirty="0" smtClean="0"/>
              <a:t>Определение основных направлений бюджетной и налоговой политики</a:t>
            </a:r>
          </a:p>
          <a:p>
            <a:pPr algn="just"/>
            <a:r>
              <a:rPr lang="ru-RU" dirty="0" smtClean="0"/>
              <a:t>Разработка основных показателей прогноза социально-экономического развития района</a:t>
            </a:r>
          </a:p>
          <a:p>
            <a:r>
              <a:rPr lang="ru-RU" dirty="0" smtClean="0"/>
              <a:t>Определение основных параметров бюджета</a:t>
            </a:r>
          </a:p>
          <a:p>
            <a:pPr algn="just"/>
            <a:r>
              <a:rPr lang="ru-RU" dirty="0" smtClean="0"/>
              <a:t>Формирование проекта бюджета </a:t>
            </a:r>
            <a:r>
              <a:rPr lang="ru-RU" dirty="0" err="1" smtClean="0"/>
              <a:t>Кадошкинского</a:t>
            </a:r>
            <a:r>
              <a:rPr lang="ru-RU" dirty="0" smtClean="0"/>
              <a:t> муниципального района</a:t>
            </a:r>
          </a:p>
          <a:p>
            <a:pPr algn="just"/>
            <a:r>
              <a:rPr lang="ru-RU" dirty="0" smtClean="0"/>
              <a:t>Рассмотрение проекта бюджета </a:t>
            </a:r>
            <a:r>
              <a:rPr lang="ru-RU" dirty="0" err="1" smtClean="0"/>
              <a:t>Кадошкинского</a:t>
            </a:r>
            <a:r>
              <a:rPr lang="ru-RU" dirty="0" smtClean="0"/>
              <a:t> муниципального района </a:t>
            </a:r>
          </a:p>
          <a:p>
            <a:r>
              <a:rPr lang="ru-RU" dirty="0" smtClean="0"/>
              <a:t>Внесение проекта бюджета на публичное слушание</a:t>
            </a:r>
          </a:p>
          <a:p>
            <a:pPr algn="just"/>
            <a:r>
              <a:rPr lang="ru-RU" dirty="0" smtClean="0"/>
              <a:t>Принятие проекта бюджета Советом депутатов </a:t>
            </a:r>
            <a:r>
              <a:rPr lang="ru-RU" dirty="0" err="1" smtClean="0"/>
              <a:t>Кадошкинского</a:t>
            </a:r>
            <a:r>
              <a:rPr lang="ru-RU" dirty="0" smtClean="0"/>
              <a:t>  муниципального района </a:t>
            </a:r>
          </a:p>
          <a:p>
            <a:pPr>
              <a:buNone/>
            </a:pP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92869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На чем основывается проект бюджета </a:t>
            </a:r>
            <a:r>
              <a:rPr lang="ru-RU" sz="3200" b="1" dirty="0" err="1" smtClean="0"/>
              <a:t>Кадошкинского</a:t>
            </a:r>
            <a:r>
              <a:rPr lang="ru-RU" sz="3200" b="1" dirty="0" smtClean="0"/>
              <a:t> муниципального района</a:t>
            </a:r>
            <a:endParaRPr lang="ru-RU" sz="3200" b="1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935162"/>
          <a:ext cx="8229600" cy="44227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3032"/>
                <a:gridCol w="1857388"/>
                <a:gridCol w="1643074"/>
                <a:gridCol w="1643074"/>
                <a:gridCol w="1543032"/>
              </a:tblGrid>
              <a:tr h="986179">
                <a:tc gridSpan="5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Проект бюджета </a:t>
                      </a:r>
                      <a:r>
                        <a:rPr lang="ru-RU" dirty="0" err="1" smtClean="0"/>
                        <a:t>Кадошкинского</a:t>
                      </a:r>
                      <a:r>
                        <a:rPr lang="ru-RU" dirty="0" smtClean="0"/>
                        <a:t> муниципального района составляется и утверждается на очередной финансовый год и основывается на: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43661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Бюджетном послании Главы</a:t>
                      </a:r>
                      <a:r>
                        <a:rPr lang="ru-RU" baseline="0" dirty="0" smtClean="0"/>
                        <a:t> Республики Мордовия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Прогнозе социально-экономического развития </a:t>
                      </a:r>
                      <a:r>
                        <a:rPr lang="ru-RU" sz="1600" dirty="0" err="1" smtClean="0"/>
                        <a:t>Кадошкинского</a:t>
                      </a:r>
                      <a:r>
                        <a:rPr lang="ru-RU" sz="1600" dirty="0" smtClean="0"/>
                        <a:t> муниципального района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Основных направлениях налоговой политики </a:t>
                      </a:r>
                      <a:r>
                        <a:rPr lang="ru-RU" sz="1400" dirty="0" err="1" smtClean="0"/>
                        <a:t>Кадошкинского</a:t>
                      </a:r>
                      <a:r>
                        <a:rPr lang="ru-RU" sz="1400" dirty="0" smtClean="0"/>
                        <a:t> </a:t>
                      </a:r>
                      <a:r>
                        <a:rPr lang="ru-RU" sz="1600" dirty="0" smtClean="0"/>
                        <a:t>муниципального района на 2016 год и на плановый период 2017 и2018 годов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Основных направлениях бюджетной политики </a:t>
                      </a:r>
                      <a:r>
                        <a:rPr lang="ru-RU" sz="1400" dirty="0" err="1" smtClean="0"/>
                        <a:t>Кадошкинского</a:t>
                      </a:r>
                      <a:r>
                        <a:rPr lang="ru-RU" sz="1400" dirty="0" smtClean="0"/>
                        <a:t> </a:t>
                      </a:r>
                      <a:r>
                        <a:rPr lang="ru-RU" sz="1600" dirty="0" smtClean="0"/>
                        <a:t>муниципального района на 2016 год и на плановый период 2017 и2018 годов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Муниципальных программах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57200" y="357166"/>
            <a:ext cx="8229600" cy="642942"/>
          </a:xfrm>
        </p:spPr>
        <p:txBody>
          <a:bodyPr anchor="b">
            <a:normAutofit fontScale="90000"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БЮДЖЕТНОЙ  ПОЛИТИКИ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КАДОШКИНСКОГО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МУНИЦИПАЛЬНОГО РАЙОНА РЕСПУБЛИКИ МОРДОВИЯ НА 2017  ГОД И НА ПЛАНОВЫЙ ПЕРИОД 2018 И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2019 годов</a:t>
            </a:r>
          </a:p>
        </p:txBody>
      </p:sp>
      <p:graphicFrame>
        <p:nvGraphicFramePr>
          <p:cNvPr id="24704" name="Group 128"/>
          <p:cNvGraphicFramePr>
            <a:graphicFrameLocks noGrp="1"/>
          </p:cNvGraphicFramePr>
          <p:nvPr>
            <p:ph sz="quarter" idx="4294967295"/>
          </p:nvPr>
        </p:nvGraphicFramePr>
        <p:xfrm>
          <a:off x="250825" y="1071545"/>
          <a:ext cx="8642350" cy="5572165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4230688"/>
                <a:gridCol w="4411662"/>
              </a:tblGrid>
              <a:tr h="6779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1.обеспечение долгосрочной сбалансированности и финансовой устойчивости республиканского бюджета в условиях ограниченности его доходных источников;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7. повышение доступности и качества оказания (выполнения) государственных услуг (работ);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14527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2.обеспечение стабильности налоговых поступлений в республиканский бюджет и роста собственных доходов;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8. повышение государственными учреждениями Республики Мордовия эффективности их деятельности за счет всех источников доходов государственного учреждения, в том числе за счет доходов, полученных ими от приносящей доход деятельности, направляемых на достижение целей деятельности государственных учреждений, определенных уставами;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6779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3. совершенствование программно-целевого принципа планирования республиканского бюджета;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9. повышение эффективности и качества осуществления государственного финансового контроля и финансового аудита;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10653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4. формирование бюджетных параметров, исходя из необходимости безусловного исполнения действующих расходных обязательств, в том числе обязательств, связанных с исполнением указов Президента Российской Федерации от 7 мая 2012 г.;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10. совершенствование и развитие межбюджетных отношений;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10653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5. повышение эффективности бюджетных расходов, в том числе за счет перераспределения бюджетных ассигнований в рамках существующих бюджетных ограничений на реализацию приоритетных направлений государственной политики Республики Мордовия;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11. обеспечение прозрачности и открытости государственных финансов, повышения доступности и понятности информации о республиканском бюджете.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63296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6. соблюдение ограничений допустимого уровня дефицита республиканского бюджета и предельного объема государственного долга Республики Мордовия, установленных Бюджетным кодексом Российской Федерации;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500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/>
              <a:t>Стадии бюджетного процесса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643602"/>
          </a:xfrm>
          <a:ln>
            <a:solidFill>
              <a:schemeClr val="accent1"/>
            </a:solidFill>
          </a:ln>
        </p:spPr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46082" name="Picture 2" descr="http://solreg.ru/userdata/d89f58d7b1d2b42afe10dbe1605dd21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928670"/>
            <a:ext cx="1214446" cy="1000132"/>
          </a:xfrm>
          <a:prstGeom prst="rect">
            <a:avLst/>
          </a:prstGeom>
          <a:noFill/>
        </p:spPr>
      </p:pic>
      <p:pic>
        <p:nvPicPr>
          <p:cNvPr id="46084" name="Picture 4" descr="http://gazeta19.ru/files/news/28/40/c3718e7f5ffa5f292f30dce3a5ccb7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2000240"/>
            <a:ext cx="1143008" cy="1071570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1714480" y="928670"/>
            <a:ext cx="6929486" cy="107157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Составление проекта бюджета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6086" name="Picture 6" descr="http://in-schelkovo.ru/upload/resizeproxy/720_/260abe733e259bedf3a2acdcc9354630.jpg?148201947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3214686"/>
            <a:ext cx="1143008" cy="1000132"/>
          </a:xfrm>
          <a:prstGeom prst="rect">
            <a:avLst/>
          </a:prstGeom>
          <a:noFill/>
        </p:spPr>
      </p:pic>
      <p:pic>
        <p:nvPicPr>
          <p:cNvPr id="46088" name="Picture 8" descr="http://freerb.ru/images/2013/12/11/113923/sostavlenie-bukhgalterskoj-otchetnosti_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4143380"/>
            <a:ext cx="1214446" cy="1071570"/>
          </a:xfrm>
          <a:prstGeom prst="rect">
            <a:avLst/>
          </a:prstGeom>
          <a:noFill/>
        </p:spPr>
      </p:pic>
      <p:pic>
        <p:nvPicPr>
          <p:cNvPr id="46090" name="Picture 10" descr="http://www.book-find.ru/image/3063/3664323_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34" y="5214950"/>
            <a:ext cx="1214446" cy="1143008"/>
          </a:xfrm>
          <a:prstGeom prst="rect">
            <a:avLst/>
          </a:prstGeom>
          <a:noFill/>
        </p:spPr>
      </p:pic>
      <p:sp>
        <p:nvSpPr>
          <p:cNvPr id="11" name="Скругленный прямоугольник 10"/>
          <p:cNvSpPr/>
          <p:nvPr/>
        </p:nvSpPr>
        <p:spPr>
          <a:xfrm>
            <a:off x="1714480" y="2143116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Рассмотрение и утверждение бюджета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714480" y="3214686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Исполнение бюджета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714480" y="5286388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Муниципальный финансовый контроль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714480" y="4214818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Составление, внешняя проверка, рассмотрение и утверждение бюджетной отчетности</a:t>
            </a:r>
            <a:endParaRPr lang="ru-RU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642942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/>
              <a:t>Основные показатели социально-экономического развития </a:t>
            </a:r>
            <a:r>
              <a:rPr lang="ru-RU" sz="2400" b="1" dirty="0" err="1" smtClean="0"/>
              <a:t>Кадошкинского</a:t>
            </a:r>
            <a:r>
              <a:rPr lang="ru-RU" sz="2400" b="1" dirty="0" smtClean="0"/>
              <a:t> муниципального района</a:t>
            </a:r>
            <a:endParaRPr lang="ru-RU" sz="24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45" y="856974"/>
          <a:ext cx="8786872" cy="58810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0885"/>
                <a:gridCol w="991581"/>
                <a:gridCol w="1144132"/>
                <a:gridCol w="1296682"/>
                <a:gridCol w="1113592"/>
              </a:tblGrid>
              <a:tr h="31475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Прогнозные показатели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/>
                        <a:t>Ед.изм</a:t>
                      </a:r>
                      <a:r>
                        <a:rPr lang="ru-RU" sz="1200" dirty="0" smtClean="0"/>
                        <a:t>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2018 </a:t>
                      </a:r>
                      <a:r>
                        <a:rPr lang="ru-RU" sz="1200" dirty="0" smtClean="0"/>
                        <a:t>г.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2019 </a:t>
                      </a:r>
                      <a:r>
                        <a:rPr lang="ru-RU" sz="1200" dirty="0" smtClean="0"/>
                        <a:t>г.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2020 </a:t>
                      </a:r>
                      <a:r>
                        <a:rPr lang="ru-RU" sz="1200" dirty="0" smtClean="0"/>
                        <a:t>г.</a:t>
                      </a:r>
                      <a:endParaRPr lang="ru-RU" sz="1200" dirty="0"/>
                    </a:p>
                  </a:txBody>
                  <a:tcPr/>
                </a:tc>
              </a:tr>
              <a:tr h="7441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1.Объем отгруженных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товаров собственного производства, выполненных работ и услуг собственными силами по видам деятельности «Обрабатывающие производства» и «производство и распределение электроэнергии, газа и воды»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1634689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1747296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1865926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в действующих ценах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114,6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106,9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106,8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343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2. Объем закупок скота и птицы от сельскохозяйственных организаций и крестьянских (фермерских) хозяйств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тонн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192,3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103,9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038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3. Объем закупок молока от сельскохозяйственных организаций и крестьянских (фермерских) хозяйств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тонн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1835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1900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1980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smtClean="0">
                          <a:latin typeface="Times New Roman" pitchFamily="18" charset="0"/>
                          <a:cs typeface="Times New Roman" pitchFamily="18" charset="0"/>
                        </a:rPr>
                        <a:t>103,5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smtClean="0">
                          <a:latin typeface="Times New Roman" pitchFamily="18" charset="0"/>
                          <a:cs typeface="Times New Roman" pitchFamily="18" charset="0"/>
                        </a:rPr>
                        <a:t>104,2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343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4. Общая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площадь введенного в эксплуатацию жилья с учетом индивидуального жилищного строительства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кв.м.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2300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2350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2450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102,2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102,2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104,2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5. Фонд оплаты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труда (всего)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494790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527940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561201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475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в действующих ценах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121,4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106,7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106,3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475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6. Прибыль(убыток) – сальдо (всего)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168895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199032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219050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222,2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117,8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110,0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3436">
                <a:tc>
                  <a:txBody>
                    <a:bodyPr/>
                    <a:lstStyle/>
                    <a:p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в том числе по виду деятельности «Сельское хозяйство, охота и лесное хозяйство»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72331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72454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72768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0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58,7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285727"/>
          <a:ext cx="8715436" cy="2148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55096"/>
                <a:gridCol w="1134830"/>
                <a:gridCol w="1134830"/>
                <a:gridCol w="1210486"/>
                <a:gridCol w="1180194"/>
              </a:tblGrid>
              <a:tr h="370731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Прогнозные показатели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ед. </a:t>
                      </a:r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изм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2017 г.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2018 г.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2019 г.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800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8. Объем оборота розничной торговли во всех каналах реализации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577969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619125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665140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73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102,8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107,1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107,4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800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9. Объем реализации водки и ЛВИ производства Республики Мордовия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дкл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4038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3877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3778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73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97,9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96,0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97,4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dirty="0" smtClean="0"/>
              <a:t>Доходы и расходы бюджета</a:t>
            </a:r>
            <a:endParaRPr lang="ru-RU" sz="4400" b="1" dirty="0"/>
          </a:p>
        </p:txBody>
      </p:sp>
      <p:pic>
        <p:nvPicPr>
          <p:cNvPr id="4" name="Содержимое 3" descr="about_budget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1428736"/>
            <a:ext cx="8643998" cy="4929222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7858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Проект бюджета </a:t>
            </a:r>
            <a:r>
              <a:rPr lang="ru-RU" sz="3200" b="1" dirty="0" err="1" smtClean="0"/>
              <a:t>Кадошкинского</a:t>
            </a:r>
            <a:r>
              <a:rPr lang="ru-RU" sz="3200" b="1" dirty="0" smtClean="0"/>
              <a:t> муниципального района, тыс.руб.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2071678"/>
          <a:ext cx="8229600" cy="37934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Показатель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6402">
                <a:tc>
                  <a:txBody>
                    <a:bodyPr/>
                    <a:lstStyle/>
                    <a:p>
                      <a:r>
                        <a:rPr lang="ru-RU" dirty="0" smtClean="0"/>
                        <a:t>Доходы, всего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107525,2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109972,8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113357,3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 том числе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Налоговые и неналоговые доходы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19372,7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20321,1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21021,3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Безвозмездные поступления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88152,5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89651,7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92336,0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Расходы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108493,8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110988,8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114408,3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Дефицит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-968,6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-1016,0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-1051,0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143240" y="928670"/>
            <a:ext cx="2557474" cy="1500198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Доходы в расчете на 1  человека,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15453,35 </a:t>
            </a:r>
            <a:r>
              <a:rPr lang="ru-RU" b="1" dirty="0" smtClean="0">
                <a:solidFill>
                  <a:schemeClr val="tx1"/>
                </a:solidFill>
              </a:rPr>
              <a:t>рубля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43240" y="4857760"/>
            <a:ext cx="2571768" cy="171451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Расходы на                    1 человека,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15592,6 </a:t>
            </a:r>
            <a:r>
              <a:rPr lang="ru-RU" b="1" dirty="0" smtClean="0">
                <a:solidFill>
                  <a:srgbClr val="002060"/>
                </a:solidFill>
              </a:rPr>
              <a:t>рубль 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28860" y="928670"/>
            <a:ext cx="571504" cy="5715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Доходы бюджета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107525,2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</a:rPr>
              <a:t>тыс.руб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857884" y="928670"/>
            <a:ext cx="571504" cy="571504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3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Расходы бюджета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108493,8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smtClean="0">
                <a:solidFill>
                  <a:schemeClr val="tx1"/>
                </a:solidFill>
              </a:rPr>
              <a:t>тыс. руб.</a:t>
            </a:r>
            <a:endParaRPr lang="ru-RU" sz="2400" dirty="0"/>
          </a:p>
        </p:txBody>
      </p:sp>
      <p:sp>
        <p:nvSpPr>
          <p:cNvPr id="10" name="Пятиугольник 9"/>
          <p:cNvSpPr/>
          <p:nvPr/>
        </p:nvSpPr>
        <p:spPr>
          <a:xfrm>
            <a:off x="357158" y="1000108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Налоговые доходы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17791,1 тыс.руб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357158" y="3071810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Неналоговые доходы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1581,6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ятиугольник 12"/>
          <p:cNvSpPr/>
          <p:nvPr/>
        </p:nvSpPr>
        <p:spPr>
          <a:xfrm flipH="1" flipV="1">
            <a:off x="6929454" y="2688899"/>
            <a:ext cx="1857388" cy="45719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ятиугольник 11"/>
          <p:cNvSpPr/>
          <p:nvPr/>
        </p:nvSpPr>
        <p:spPr>
          <a:xfrm>
            <a:off x="357158" y="5072074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Безвозмездные поступления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88152,5 </a:t>
            </a:r>
            <a:r>
              <a:rPr lang="ru-RU" sz="1600" b="1" dirty="0" smtClean="0">
                <a:solidFill>
                  <a:srgbClr val="002060"/>
                </a:solidFill>
              </a:rPr>
              <a:t>тыс.руб</a:t>
            </a:r>
            <a:r>
              <a:rPr lang="ru-RU" sz="1600" b="1" dirty="0" smtClean="0">
                <a:solidFill>
                  <a:srgbClr val="002060"/>
                </a:solidFill>
              </a:rPr>
              <a:t>.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14" name="Пятиугольник 13"/>
          <p:cNvSpPr/>
          <p:nvPr/>
        </p:nvSpPr>
        <p:spPr>
          <a:xfrm flipH="1">
            <a:off x="6500826" y="3000372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Образование,</a:t>
            </a:r>
          </a:p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67484,5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ятиугольник 14"/>
          <p:cNvSpPr/>
          <p:nvPr/>
        </p:nvSpPr>
        <p:spPr>
          <a:xfrm flipH="1">
            <a:off x="6500826" y="3714752"/>
            <a:ext cx="2428892" cy="556070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Культура,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7366,1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ятиугольник 15"/>
          <p:cNvSpPr/>
          <p:nvPr/>
        </p:nvSpPr>
        <p:spPr>
          <a:xfrm flipH="1">
            <a:off x="6500826" y="928670"/>
            <a:ext cx="2428892" cy="484632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rgbClr val="002060"/>
                </a:solidFill>
              </a:rPr>
              <a:t>Общегосударственные расходы, </a:t>
            </a:r>
            <a:r>
              <a:rPr lang="ru-RU" sz="1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19878,7 </a:t>
            </a:r>
            <a:r>
              <a:rPr lang="ru-RU" sz="1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ятиугольник 16"/>
          <p:cNvSpPr/>
          <p:nvPr/>
        </p:nvSpPr>
        <p:spPr>
          <a:xfrm flipH="1">
            <a:off x="6500826" y="1571612"/>
            <a:ext cx="24410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Национальная безопасность,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1711,4 тыс.руб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ятиугольник 17"/>
          <p:cNvSpPr/>
          <p:nvPr/>
        </p:nvSpPr>
        <p:spPr>
          <a:xfrm flipH="1">
            <a:off x="6500826" y="2285992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Национальная экономика,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2597,7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ятиугольник 18"/>
          <p:cNvSpPr/>
          <p:nvPr/>
        </p:nvSpPr>
        <p:spPr>
          <a:xfrm flipH="1">
            <a:off x="6500826" y="4357694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Социальная политика,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7726,7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ятиугольник 19"/>
          <p:cNvSpPr/>
          <p:nvPr/>
        </p:nvSpPr>
        <p:spPr>
          <a:xfrm flipH="1">
            <a:off x="6500826" y="5000636"/>
            <a:ext cx="2428892" cy="642942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Физическая культура и спорт,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155,7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Пятиугольник 21"/>
          <p:cNvSpPr/>
          <p:nvPr/>
        </p:nvSpPr>
        <p:spPr>
          <a:xfrm flipH="1">
            <a:off x="7000892" y="6072206"/>
            <a:ext cx="1928826" cy="428628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Пятиугольник 20"/>
          <p:cNvSpPr/>
          <p:nvPr/>
        </p:nvSpPr>
        <p:spPr>
          <a:xfrm flipH="1">
            <a:off x="6500826" y="5786454"/>
            <a:ext cx="2428892" cy="714380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Обслуживание муниципального долга, 36,0 тыс.руб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571472" y="142853"/>
            <a:ext cx="82153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400" b="1" i="1" dirty="0" smtClean="0">
                <a:solidFill>
                  <a:srgbClr val="664A38"/>
                </a:solidFill>
              </a:rPr>
              <a:t>Основные параметры бюджета района на </a:t>
            </a:r>
            <a:r>
              <a:rPr lang="ru-RU" altLang="ru-RU" sz="2400" b="1" i="1" dirty="0" smtClean="0">
                <a:solidFill>
                  <a:srgbClr val="664A38"/>
                </a:solidFill>
              </a:rPr>
              <a:t>2018 </a:t>
            </a:r>
            <a:r>
              <a:rPr lang="ru-RU" altLang="ru-RU" sz="2400" b="1" i="1" dirty="0" smtClean="0">
                <a:solidFill>
                  <a:srgbClr val="664A38"/>
                </a:solidFill>
              </a:rPr>
              <a:t>год</a:t>
            </a:r>
            <a:endParaRPr lang="ru-RU" sz="2400" b="1" i="1" dirty="0"/>
          </a:p>
        </p:txBody>
      </p:sp>
      <p:sp>
        <p:nvSpPr>
          <p:cNvPr id="24" name="AutoShape 4"/>
          <p:cNvSpPr>
            <a:spLocks noChangeArrowheads="1"/>
          </p:cNvSpPr>
          <p:nvPr/>
        </p:nvSpPr>
        <p:spPr bwMode="auto">
          <a:xfrm rot="16200000">
            <a:off x="3393272" y="2393149"/>
            <a:ext cx="2000265" cy="2500330"/>
          </a:xfrm>
          <a:prstGeom prst="upDownArrowCallout">
            <a:avLst>
              <a:gd name="adj1" fmla="val 25000"/>
              <a:gd name="adj2" fmla="val 25000"/>
              <a:gd name="adj3" fmla="val 16919"/>
              <a:gd name="adj4" fmla="val 50000"/>
            </a:avLst>
          </a:prstGeom>
          <a:gradFill rotWithShape="1">
            <a:gsLst>
              <a:gs pos="0">
                <a:srgbClr val="765E2F"/>
              </a:gs>
              <a:gs pos="50000">
                <a:srgbClr val="FFCC66"/>
              </a:gs>
              <a:gs pos="100000">
                <a:srgbClr val="765E2F"/>
              </a:gs>
            </a:gsLst>
            <a:lin ang="5400000" scaled="1"/>
          </a:gradFill>
          <a:ln w="19050">
            <a:solidFill>
              <a:schemeClr val="tx2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vert="eaVert" wrap="none" anchor="ctr"/>
          <a:lstStyle/>
          <a:p>
            <a:pPr algn="ctr" eaLnBrk="1" hangingPunct="1"/>
            <a:r>
              <a:rPr lang="ru-RU" altLang="ru-RU" sz="2400" b="1" dirty="0">
                <a:solidFill>
                  <a:schemeClr val="tx2"/>
                </a:solidFill>
                <a:latin typeface="Tahoma" pitchFamily="34" charset="0"/>
              </a:rPr>
              <a:t>БЮДЖЕТ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/>
              <a:t>Из чего складываются доходы бюджета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895864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sz="2400" b="1" dirty="0" smtClean="0"/>
              <a:t>Доходы бюджета – безвозмездные и безвозвратные поступления денежных средств в бюджет</a:t>
            </a:r>
          </a:p>
          <a:p>
            <a:pPr algn="ctr">
              <a:buNone/>
            </a:pPr>
            <a:endParaRPr lang="ru-RU" sz="2000" b="1" dirty="0" smtClean="0"/>
          </a:p>
          <a:p>
            <a:pPr>
              <a:buNone/>
              <a:defRPr/>
            </a:pPr>
            <a:r>
              <a:rPr lang="ru-RU" sz="2000" b="1" dirty="0" smtClean="0"/>
              <a:t>Налоговые доходы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Поступления от уплаты налогов, установленных Налоговым кодексом Российской Федерации</a:t>
            </a:r>
            <a:r>
              <a:rPr lang="en-US" altLang="ru-RU" sz="2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налог на доходы физических лиц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акцизы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	государственная пошлина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    единый налог на вмененный доход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иные налоги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000" b="1" dirty="0" smtClean="0"/>
              <a:t>Неналоговые доходы: </a:t>
            </a:r>
            <a:r>
              <a:rPr lang="ru-RU" sz="2000" dirty="0" smtClean="0"/>
              <a:t>Доходы от использования государственного и муниципального  имущества,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от штрафных санкций за нарушение законодательства, иных неналоговых платежей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ru-RU" sz="2000" dirty="0" smtClean="0"/>
          </a:p>
          <a:p>
            <a:pPr algn="just">
              <a:buNone/>
            </a:pPr>
            <a:r>
              <a:rPr lang="ru-RU" sz="2000" b="1" dirty="0" smtClean="0"/>
              <a:t>Безвозмездные поступления: </a:t>
            </a:r>
            <a:r>
              <a:rPr lang="ru-RU" sz="2000" dirty="0" smtClean="0"/>
              <a:t>Поступления от других бюджетов бюджетной системы, граждан и организаций (межбюджетные трансферты в виде дотаций, субвенций и субсидий)  </a:t>
            </a:r>
          </a:p>
          <a:p>
            <a:pPr algn="just">
              <a:buFontTx/>
              <a:buChar char="-"/>
            </a:pPr>
            <a:endParaRPr lang="ru-RU" sz="2000" b="1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64294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Структура доходов,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%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1643050"/>
          <a:ext cx="8229600" cy="47466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>Налоговые и неналоговые доходы, тысяч рублей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357313"/>
          <a:ext cx="8229600" cy="4967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571504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/>
              <a:t>Структура налоговых доходов бюджета </a:t>
            </a:r>
            <a:r>
              <a:rPr lang="ru-RU" sz="2400" b="1" dirty="0" err="1" smtClean="0"/>
              <a:t>Кадошкинского</a:t>
            </a:r>
            <a:r>
              <a:rPr lang="ru-RU" sz="2400" b="1" dirty="0" smtClean="0"/>
              <a:t> муниципального района в </a:t>
            </a:r>
            <a:r>
              <a:rPr lang="ru-RU" sz="2400" b="1" dirty="0" smtClean="0"/>
              <a:t>2018 </a:t>
            </a:r>
            <a:r>
              <a:rPr lang="ru-RU" sz="2400" b="1" dirty="0" smtClean="0"/>
              <a:t>году</a:t>
            </a:r>
            <a:endParaRPr lang="ru-RU" sz="24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85860"/>
          <a:ext cx="8229600" cy="52864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Структура неналоговых доходов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 в 2017 году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3000"/>
          <a:ext cx="8229600" cy="518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Безвозмездные поступления, тыс.рублей</a:t>
            </a:r>
            <a:endParaRPr lang="ru-RU" sz="3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85875"/>
          <a:ext cx="8229600" cy="5038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796086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>Расходы бюджета района</a:t>
            </a:r>
            <a:r>
              <a:rPr lang="ru-RU" altLang="ru-RU" sz="54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54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endParaRPr lang="ru-RU" dirty="0"/>
          </a:p>
        </p:txBody>
      </p:sp>
      <p:pic>
        <p:nvPicPr>
          <p:cNvPr id="3" name="Picture 9" descr="sport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1643050"/>
            <a:ext cx="2808288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0c0632cc76566fe8dd5db3601f5a097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4000504"/>
            <a:ext cx="3043237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1" descr="38360842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2" y="1643050"/>
            <a:ext cx="2884487" cy="199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000496" y="4000504"/>
            <a:ext cx="485778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1600" b="1" dirty="0" smtClean="0">
                <a:latin typeface="Tahoma" pitchFamily="34" charset="0"/>
              </a:rPr>
              <a:t>Проект бюджета района на </a:t>
            </a:r>
            <a:r>
              <a:rPr lang="ru-RU" altLang="ru-RU" sz="1600" b="1" dirty="0" smtClean="0">
                <a:latin typeface="Tahoma" pitchFamily="34" charset="0"/>
              </a:rPr>
              <a:t>2018 </a:t>
            </a:r>
            <a:r>
              <a:rPr lang="ru-RU" altLang="ru-RU" sz="1600" b="1" dirty="0" smtClean="0">
                <a:latin typeface="Tahoma" pitchFamily="34" charset="0"/>
              </a:rPr>
              <a:t>год является социально ориентированным.</a:t>
            </a:r>
          </a:p>
          <a:p>
            <a:endParaRPr lang="ru-RU" altLang="ru-RU" sz="1600" b="1" dirty="0" smtClean="0">
              <a:latin typeface="Tahoma" pitchFamily="34" charset="0"/>
            </a:endParaRPr>
          </a:p>
          <a:p>
            <a:r>
              <a:rPr lang="ru-RU" altLang="ru-RU" sz="1600" b="1" dirty="0" smtClean="0">
                <a:latin typeface="Tahoma" pitchFamily="34" charset="0"/>
              </a:rPr>
              <a:t>Расходы на образование, культуру, </a:t>
            </a:r>
          </a:p>
          <a:p>
            <a:r>
              <a:rPr lang="ru-RU" altLang="ru-RU" sz="1600" b="1" dirty="0" smtClean="0">
                <a:latin typeface="Tahoma" pitchFamily="34" charset="0"/>
              </a:rPr>
              <a:t>социальную политику, физическую </a:t>
            </a:r>
          </a:p>
          <a:p>
            <a:r>
              <a:rPr lang="ru-RU" altLang="ru-RU" sz="1600" b="1" dirty="0" smtClean="0">
                <a:latin typeface="Tahoma" pitchFamily="34" charset="0"/>
              </a:rPr>
              <a:t>культуру и спорт составят </a:t>
            </a:r>
            <a:r>
              <a:rPr lang="ru-RU" altLang="ru-RU" sz="1600" b="1" dirty="0" smtClean="0">
                <a:latin typeface="Tahoma" pitchFamily="34" charset="0"/>
              </a:rPr>
              <a:t>82484,5 </a:t>
            </a:r>
            <a:r>
              <a:rPr lang="ru-RU" altLang="ru-RU" sz="1600" b="1" dirty="0" smtClean="0">
                <a:latin typeface="Tahoma" pitchFamily="34" charset="0"/>
              </a:rPr>
              <a:t>тыс. руб. или </a:t>
            </a:r>
            <a:r>
              <a:rPr lang="ru-RU" altLang="ru-RU" sz="1600" b="1" dirty="0" smtClean="0">
                <a:latin typeface="Tahoma" pitchFamily="34" charset="0"/>
              </a:rPr>
              <a:t>76,0 </a:t>
            </a:r>
            <a:r>
              <a:rPr lang="ru-RU" altLang="ru-RU" sz="1600" b="1" dirty="0" smtClean="0">
                <a:latin typeface="Tahoma" pitchFamily="34" charset="0"/>
              </a:rPr>
              <a:t>% всех расходов бюджета</a:t>
            </a:r>
            <a:r>
              <a:rPr lang="ru-RU" altLang="ru-RU" sz="1600" dirty="0" smtClean="0">
                <a:latin typeface="Tahoma" pitchFamily="34" charset="0"/>
              </a:rPr>
              <a:t>.</a:t>
            </a:r>
            <a:endParaRPr lang="ru-RU" altLang="ru-RU" sz="1600" dirty="0">
              <a:latin typeface="Tahoma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b="1" dirty="0" smtClean="0">
                <a:latin typeface="Tahoma" pitchFamily="34" charset="0"/>
              </a:rPr>
              <a:t>.</a:t>
            </a:r>
            <a:endParaRPr lang="ru-RU" altLang="ru-RU" b="1" dirty="0">
              <a:latin typeface="Tahoma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8596" y="1071546"/>
            <a:ext cx="83582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altLang="ru-RU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</a:rPr>
              <a:t>Расходы бюджета – выплачиваемые из бюджета денежные средства</a:t>
            </a:r>
            <a:r>
              <a:rPr lang="ru-RU" altLang="ru-RU" b="1" dirty="0" smtClean="0">
                <a:solidFill>
                  <a:schemeClr val="accent6"/>
                </a:solidFill>
                <a:latin typeface="Tahoma" pitchFamily="34" charset="0"/>
              </a:rPr>
              <a:t>.</a:t>
            </a:r>
            <a:endParaRPr lang="ru-RU" altLang="ru-RU" b="1" dirty="0">
              <a:solidFill>
                <a:schemeClr val="accent6"/>
              </a:solidFill>
              <a:latin typeface="Tahoma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dirty="0" smtClean="0"/>
              <a:t>	</a:t>
            </a:r>
            <a:r>
              <a:rPr lang="ru-RU" sz="2200" b="1" dirty="0" smtClean="0"/>
              <a:t>В целях повышения эффективности и результативности бюджетных расходов бюджет района формируется через реализацию 15 муниципальных программ</a:t>
            </a:r>
            <a:endParaRPr lang="ru-RU" sz="2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967302"/>
          </a:xfrm>
        </p:spPr>
        <p:txBody>
          <a:bodyPr/>
          <a:lstStyle/>
          <a:p>
            <a:pPr algn="ctr">
              <a:buNone/>
            </a:pPr>
            <a:r>
              <a:rPr lang="ru-RU" sz="2000" b="1" dirty="0" smtClean="0"/>
              <a:t>                      Зачем формировать и исполнять бюджет по программам?</a:t>
            </a:r>
          </a:p>
          <a:p>
            <a:pPr algn="ctr">
              <a:buNone/>
            </a:pPr>
            <a:r>
              <a:rPr lang="ru-RU" sz="2000" b="1" dirty="0" smtClean="0"/>
              <a:t>               </a:t>
            </a:r>
          </a:p>
          <a:p>
            <a:pPr algn="just">
              <a:buNone/>
            </a:pPr>
            <a:r>
              <a:rPr lang="ru-RU" sz="2000" b="1" dirty="0" smtClean="0"/>
              <a:t>           Преимуществом программного бюджета является распределение расходов не по ведомственному принципу, а по программам.</a:t>
            </a:r>
          </a:p>
          <a:p>
            <a:pPr algn="just">
              <a:buNone/>
            </a:pPr>
            <a:r>
              <a:rPr lang="ru-RU" sz="2000" b="1" dirty="0" smtClean="0"/>
              <a:t>           Муниципальная программа имеет цель, задачи и показатели эффективности, которые отражают степень их достижения (решения), то есть действия и бюджетные средства направлены на достижение заданного результата.</a:t>
            </a:r>
          </a:p>
          <a:p>
            <a:pPr algn="just">
              <a:buNone/>
            </a:pPr>
            <a:r>
              <a:rPr lang="ru-RU" sz="2000" b="1" dirty="0" smtClean="0"/>
              <a:t>	        При этом значение показателей является индикатором по данному направлению деятельности и сигнализирует о плохом или хорошем результате, необходимости принятия новых решений.</a:t>
            </a:r>
          </a:p>
          <a:p>
            <a:pPr algn="ctr">
              <a:buNone/>
            </a:pPr>
            <a:endParaRPr lang="ru-RU" sz="2000" b="1" dirty="0" smtClean="0"/>
          </a:p>
          <a:p>
            <a:pPr algn="ctr">
              <a:buNone/>
            </a:pPr>
            <a:endParaRPr lang="ru-RU" sz="2000" b="1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/>
              <a:t>Структура  расходов на </a:t>
            </a:r>
            <a:r>
              <a:rPr lang="ru-RU" sz="3600" b="1" dirty="0" smtClean="0"/>
              <a:t>2018 </a:t>
            </a:r>
            <a:r>
              <a:rPr lang="ru-RU" sz="3600" b="1" dirty="0" smtClean="0"/>
              <a:t>год </a:t>
            </a:r>
            <a:br>
              <a:rPr lang="ru-RU" sz="3600" b="1" dirty="0" smtClean="0"/>
            </a:br>
            <a:r>
              <a:rPr lang="ru-RU" sz="3600" b="1" dirty="0" smtClean="0"/>
              <a:t>108493,8 тыс.руб</a:t>
            </a:r>
            <a:r>
              <a:rPr lang="ru-RU" sz="3600" b="1" dirty="0" smtClean="0"/>
              <a:t>.</a:t>
            </a:r>
            <a:endParaRPr lang="ru-RU" sz="3600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chart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1928802"/>
            <a:ext cx="928694" cy="928694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14290"/>
            <a:ext cx="9144000" cy="7858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Расходная часть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района, тыс.руб.</a:t>
            </a:r>
            <a:endParaRPr lang="ru-RU" sz="28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2982"/>
          <a:ext cx="8186765" cy="54864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93383"/>
                <a:gridCol w="1364461"/>
                <a:gridCol w="1364460"/>
                <a:gridCol w="1364461"/>
              </a:tblGrid>
              <a:tr h="367661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Расходы бюджета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2018 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2019 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2020 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7661">
                <a:tc>
                  <a:txBody>
                    <a:bodyPr/>
                    <a:lstStyle/>
                    <a:p>
                      <a:r>
                        <a:rPr lang="ru-RU" sz="2000" b="1" baseline="0" dirty="0" smtClean="0"/>
                        <a:t>Всего, в том числе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108493,8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110988,8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114408,3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7661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Общегосударственные расходы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19878,7</a:t>
                      </a:r>
                      <a:endParaRPr lang="ru-RU" sz="1600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19165,5</a:t>
                      </a:r>
                      <a:endParaRPr lang="ru-RU" sz="1600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19267,8</a:t>
                      </a:r>
                      <a:endParaRPr lang="ru-RU" sz="1600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4228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Национальная безопасность и правоохранительная деятельность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1711,4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1772,4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1792,4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7661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Национальная экономика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2597,7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3293,9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3596,2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7661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Жилищно-коммунальное хозяйство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9,0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9,0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9,0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7661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Охрана окружающей среды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7,3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7,3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7,3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7661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Образование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67484,5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71799,1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74447,7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7661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Культура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7366,1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7562,8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7741,8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7661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Социальная политика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7726,7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5661,8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5825,1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7661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Физическая культура и спорт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155,7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158,5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160,8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4228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Обслуживание муниципального долга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36,0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36,0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36,0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4228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Межбюджетные</a:t>
                      </a:r>
                      <a:r>
                        <a:rPr lang="ru-RU" sz="1600" b="0" baseline="0" dirty="0" smtClean="0"/>
                        <a:t> трансферты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20,7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22,5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24,2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«Общегосударственные расходы», </a:t>
            </a:r>
            <a:r>
              <a:rPr lang="ru-RU" sz="2200" b="1" dirty="0" smtClean="0"/>
              <a:t>тыс.руб.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2983"/>
          <a:ext cx="8229600" cy="48170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1371600"/>
                <a:gridCol w="1371600"/>
                <a:gridCol w="1371600"/>
              </a:tblGrid>
              <a:tr h="85725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2018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г.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2019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2020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2320">
                <a:tc>
                  <a:txBody>
                    <a:bodyPr/>
                    <a:lstStyle/>
                    <a:p>
                      <a:r>
                        <a:rPr lang="ru-RU" dirty="0" smtClean="0"/>
                        <a:t>Глава района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1072,8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1072,8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1072,8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2320">
                <a:tc>
                  <a:txBody>
                    <a:bodyPr/>
                    <a:lstStyle/>
                    <a:p>
                      <a:r>
                        <a:rPr lang="ru-RU" dirty="0" smtClean="0"/>
                        <a:t>Аппарат </a:t>
                      </a:r>
                      <a:r>
                        <a:rPr lang="ru-RU" dirty="0" smtClean="0"/>
                        <a:t> администрации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15517,6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10027,5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10042,8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07529">
                <a:tc>
                  <a:txBody>
                    <a:bodyPr/>
                    <a:lstStyle/>
                    <a:p>
                      <a:r>
                        <a:rPr lang="ru-RU" dirty="0" smtClean="0"/>
                        <a:t>Резервный фонд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536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Финансовое управление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2074,9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1826,0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1828,2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218453">
                <a:tc>
                  <a:txBody>
                    <a:bodyPr/>
                    <a:lstStyle/>
                    <a:p>
                      <a:r>
                        <a:rPr lang="ru-RU" dirty="0" smtClean="0"/>
                        <a:t>Другие</a:t>
                      </a:r>
                      <a:r>
                        <a:rPr lang="ru-RU" baseline="0" dirty="0" smtClean="0"/>
                        <a:t> общегосударственные вопросы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6139,3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6189,2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6274,0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 smtClean="0"/>
              <a:t>Раздел «Национальная безопасность и правоохранительная деятельность»</a:t>
            </a:r>
            <a:endParaRPr lang="ru-RU" sz="2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895864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/>
              <a:t>   </a:t>
            </a:r>
            <a:r>
              <a:rPr lang="ru-RU" sz="2800" b="1" dirty="0" smtClean="0"/>
              <a:t>Подраздел «Органы юстиции» 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658,3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719,3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739,3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>
              <a:buNone/>
            </a:pPr>
            <a:r>
              <a:rPr lang="ru-RU" sz="2800" b="1" dirty="0" smtClean="0"/>
              <a:t>   Подраздел «Защита населения и территории от чрезвычайных ситуаций»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1048,1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1048,1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1048,1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35719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«Национальная экономика»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000108"/>
            <a:ext cx="8229600" cy="571504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sz="2300" b="1" dirty="0" smtClean="0"/>
              <a:t>подраздел «Сельское хозяйство и рыболовство»</a:t>
            </a:r>
          </a:p>
          <a:p>
            <a:pPr>
              <a:buNone/>
            </a:pPr>
            <a:endParaRPr lang="ru-RU" sz="1600" b="1" dirty="0" smtClean="0"/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Субвенция на осуществление отдельных областных государственных полномочий в сфере обращения с безнадзорными животными: </a:t>
            </a:r>
          </a:p>
          <a:p>
            <a:pPr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года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,3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 руб.</a:t>
            </a:r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стипендии студентам, обучающимся по очной форме обучения по сельскохозяйственным профессиям, специальностям, направлениям подготовки и взявшим на себя обязательство трудоустроиться в сельскохозяйственные организации или организации системы государственной ветеринарной службы в течение месяца после получения диплома либо после завершения военной службы по призыву и отработать в них не менее 5 лет, и оказанию содействия в трудоустройстве студента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186,5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319,2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2020год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427,5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компенсационной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оказанию содействия в трудоустройстве молодого специалиста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517,9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- 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638,0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- 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902,4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ежемесячной денежной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оказания содействия а трудоустройстве молодого специалиста  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511,7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– 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782,0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- 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711,6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16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857232"/>
            <a:ext cx="6215090" cy="30746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b="1" dirty="0" smtClean="0"/>
              <a:t>подраздел «Дорожное хозяйство» </a:t>
            </a: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ru-RU" dirty="0" smtClean="0">
                <a:latin typeface="Calibri" pitchFamily="34" charset="0"/>
                <a:cs typeface="Times New Roman" pitchFamily="18" charset="0"/>
              </a:rPr>
              <a:t>Межбюджетные трансферты , передаваемые  бюджетам сельских поселений из бюджетов муниципальных районов на осуществление части полномочий по решению вопросов местного значения в соотв</a:t>
            </a:r>
            <a:r>
              <a:rPr lang="ru-RU" dirty="0" smtClean="0">
                <a:latin typeface="Arial" charset="0"/>
                <a:cs typeface="Times New Roman" pitchFamily="18" charset="0"/>
              </a:rPr>
              <a:t>ет</a:t>
            </a:r>
            <a:r>
              <a:rPr lang="ru-RU" dirty="0" smtClean="0">
                <a:latin typeface="Calibri" pitchFamily="34" charset="0"/>
                <a:cs typeface="Times New Roman" pitchFamily="18" charset="0"/>
              </a:rPr>
              <a:t>ствии с заключенными соглашениями 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2018 год – 1376,6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2019-2020 года – 1549,7 тыс.руб.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6" y="3857628"/>
            <a:ext cx="4286280" cy="264320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/>
              <a:t>                     Раздел «Образование» , тыс.руб.</a:t>
            </a:r>
            <a:endParaRPr lang="ru-RU" sz="3200" b="1" dirty="0"/>
          </a:p>
        </p:txBody>
      </p:sp>
      <p:pic>
        <p:nvPicPr>
          <p:cNvPr id="4" name="Picture 1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8" y="1357298"/>
            <a:ext cx="2781688" cy="12765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graphicFrame>
        <p:nvGraphicFramePr>
          <p:cNvPr id="5" name="Диаграмма 4"/>
          <p:cNvGraphicFramePr/>
          <p:nvPr/>
        </p:nvGraphicFramePr>
        <p:xfrm>
          <a:off x="0" y="1142984"/>
          <a:ext cx="9144000" cy="5715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194" name="Picture 2" descr="http://karmsoh-2.narod.ru/shkola_mi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1357298"/>
            <a:ext cx="2928958" cy="30718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/>
              <a:t>Раздел «Культура», тыс.руб.</a:t>
            </a:r>
            <a:endParaRPr lang="ru-RU" sz="36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58" y="1500174"/>
          <a:ext cx="6686568" cy="48180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2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3929066"/>
            <a:ext cx="1857388" cy="2324616"/>
          </a:xfrm>
          <a:prstGeom prst="rect">
            <a:avLst/>
          </a:prstGeom>
          <a:noFill/>
          <a:ln w="25400" cap="rnd" algn="ctr">
            <a:solidFill>
              <a:srgbClr val="993300"/>
            </a:solidFill>
            <a:prstDash val="sysDot"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35719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Расходы по отрасли «Социальная политика»</a:t>
            </a:r>
            <a:endParaRPr lang="ru-RU" sz="3200" b="1" dirty="0"/>
          </a:p>
        </p:txBody>
      </p:sp>
      <p:pic>
        <p:nvPicPr>
          <p:cNvPr id="5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1" y="3123679"/>
            <a:ext cx="3286147" cy="27342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214282" y="214290"/>
            <a:ext cx="6357982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ВСЕГО РАСХОДОВ: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7726,7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5661,8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5825,1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Пенсионное обеспечение: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2018 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448,6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2019 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457,5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2020 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467,9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Социальное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обеспечение: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249,1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 руб.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249,1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249,1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Охрана семьи и детства: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7029,0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 руб.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4955,2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5108,1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 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«Физкультура и спорт», </a:t>
            </a:r>
            <a:r>
              <a:rPr lang="ru-RU" sz="2700" b="1" dirty="0" smtClean="0"/>
              <a:t>тыс.руб.</a:t>
            </a:r>
            <a:endParaRPr lang="ru-RU" sz="2700" b="1" dirty="0"/>
          </a:p>
        </p:txBody>
      </p:sp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12" y="3500438"/>
            <a:ext cx="2572147" cy="257176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graphicFrame>
        <p:nvGraphicFramePr>
          <p:cNvPr id="5" name="Диаграмма 4"/>
          <p:cNvGraphicFramePr/>
          <p:nvPr/>
        </p:nvGraphicFramePr>
        <p:xfrm>
          <a:off x="714348" y="1397000"/>
          <a:ext cx="5572164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4100" name="Picture 4" descr="https://im0-tub-ru.yandex.net/i?id=df441b73b46ecdf5c7fc671e94412820&amp;n=33&amp;h=215&amp;w=2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74" y="3500438"/>
            <a:ext cx="2733675" cy="26432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14356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/>
              <a:t>Раздел «Средства массовой информации», тыс. руб.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Раздел «Обслуживание государственного и муниципального долга»</a:t>
            </a:r>
            <a:endParaRPr lang="ru-RU" sz="2800" b="1" dirty="0"/>
          </a:p>
        </p:txBody>
      </p:sp>
      <p:pic>
        <p:nvPicPr>
          <p:cNvPr id="4" name="Picture 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57364"/>
            <a:ext cx="2877003" cy="214314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5" name="Picture 14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101" y="1857365"/>
            <a:ext cx="2572179" cy="207170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6" name="Скругленный прямоугольник 5"/>
          <p:cNvSpPr/>
          <p:nvPr/>
        </p:nvSpPr>
        <p:spPr>
          <a:xfrm>
            <a:off x="3000364" y="2285992"/>
            <a:ext cx="3286148" cy="1357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Обслуживание государственного и муниципального долга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85786" y="4572008"/>
            <a:ext cx="7643866" cy="17859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2020 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года в сумме </a:t>
            </a:r>
          </a:p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36,0 тыс.руб.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08183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Межбюджетные трансферты, тыс.руб. </a:t>
            </a:r>
            <a:r>
              <a:rPr lang="ru-RU" sz="3200" dirty="0" smtClean="0"/>
              <a:t>(дотация на выравнивание бюджетной обеспеченности муниципальных образований)                                      </a:t>
            </a:r>
            <a:endParaRPr lang="ru-RU" sz="3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43050"/>
          <a:ext cx="8229600" cy="5214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Межбюджетные трансферты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714356"/>
            <a:ext cx="8286807" cy="5643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http://bigslide.ru/images/51/50626/831/img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642918"/>
            <a:ext cx="8286808" cy="571976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/>
              <a:t>Спасибо за внимание!</a:t>
            </a:r>
            <a:endParaRPr lang="ru-RU" sz="40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68155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Финансовое управление администрации </a:t>
            </a: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Кадошкинского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 муниципального района</a:t>
            </a: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431900, Республика Мордовия,</a:t>
            </a: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п. </a:t>
            </a: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Кадошкино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 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ул. Заводская,33</a:t>
            </a: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Тел.: 8(83448) 2-32-58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Факс: 8(83448) 2-35-06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E-mail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:</a:t>
            </a:r>
            <a:r>
              <a:rPr lang="en-US" altLang="ru-RU" sz="2800" dirty="0" smtClean="0">
                <a:latin typeface="Tahoma" pitchFamily="34" charset="0"/>
                <a:cs typeface="Tahoma" pitchFamily="34" charset="0"/>
              </a:rPr>
              <a:t> fu11@mfrm.moris.ru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2373</TotalTime>
  <Words>1874</Words>
  <Application>Microsoft Office PowerPoint</Application>
  <PresentationFormat>Экран (4:3)</PresentationFormat>
  <Paragraphs>420</Paragraphs>
  <Slides>37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8" baseType="lpstr">
      <vt:lpstr>Поток</vt:lpstr>
      <vt:lpstr>    Бюджет Кадошкинского муниципльного  района на 2016 год</vt:lpstr>
      <vt:lpstr>                                            Кадошкинский                                            муниципальный                                            район в 2017 году чи                                     численность населения 6958                                                                                   площадь территории 618 м2</vt:lpstr>
      <vt:lpstr>Что такое бюджет для граждан</vt:lpstr>
      <vt:lpstr>Слайд 4</vt:lpstr>
      <vt:lpstr>Из чего состоит бюджетная система Кадошкинского муниципального района</vt:lpstr>
      <vt:lpstr>Как происходит составление бюджета Кадошкинского муниципального района</vt:lpstr>
      <vt:lpstr>На чем основывается проект бюджета Кадошкинского муниципального района</vt:lpstr>
      <vt:lpstr> ОСНОВНЫЕ НАПРАВЛЕНИЯ БЮДЖЕТНОЙ  ПОЛИТИКИ КАДОШКИНСКОГО МУНИЦИПАЛЬНОГО РАЙОНА РЕСПУБЛИКИ МОРДОВИЯ НА 2017  ГОД И НА ПЛАНОВЫЙ ПЕРИОД 2018 И   2019 годов</vt:lpstr>
      <vt:lpstr>Стадии бюджетного процесса</vt:lpstr>
      <vt:lpstr>Основные показатели социально-экономического развития Кадошкинского муниципального района</vt:lpstr>
      <vt:lpstr>Слайд 11</vt:lpstr>
      <vt:lpstr>Доходы и расходы бюджета</vt:lpstr>
      <vt:lpstr>     Проект бюджета Кадошкинского муниципального района, тыс.руб.</vt:lpstr>
      <vt:lpstr>Слайд 14</vt:lpstr>
      <vt:lpstr>Из чего складываются доходы бюджета</vt:lpstr>
      <vt:lpstr>Структура доходов, %</vt:lpstr>
      <vt:lpstr>Налоговые и неналоговые доходы, тысяч рублей</vt:lpstr>
      <vt:lpstr>Структура налоговых доходов бюджета Кадошкинского муниципального района в 2018 году</vt:lpstr>
      <vt:lpstr>Структура неналоговых доходов бюджета Кадошкинского муниципального района в 2017 году</vt:lpstr>
      <vt:lpstr>Безвозмездные поступления, тыс.рублей</vt:lpstr>
      <vt:lpstr>   Расходы бюджета района </vt:lpstr>
      <vt:lpstr> В целях повышения эффективности и результативности бюджетных расходов бюджет района формируется через реализацию 15 муниципальных программ</vt:lpstr>
      <vt:lpstr>Структура  расходов на 2018 год  108493,8 тыс.руб.</vt:lpstr>
      <vt:lpstr>Расходная часть бюджета Кадошкинского муниципального района, тыс.руб.</vt:lpstr>
      <vt:lpstr>Раздел «Общегосударственные расходы», тыс.руб. </vt:lpstr>
      <vt:lpstr>Раздел «Национальная безопасность и правоохранительная деятельность»</vt:lpstr>
      <vt:lpstr>Раздел «Национальная экономика»</vt:lpstr>
      <vt:lpstr>Слайд 28</vt:lpstr>
      <vt:lpstr>                     Раздел «Образование» , тыс.руб.</vt:lpstr>
      <vt:lpstr>Раздел «Культура», тыс.руб.</vt:lpstr>
      <vt:lpstr>Расходы по отрасли «Социальная политика»</vt:lpstr>
      <vt:lpstr>Раздел «Физкультура и спорт», тыс.руб.</vt:lpstr>
      <vt:lpstr>Раздел «Средства массовой информации», тыс. руб.</vt:lpstr>
      <vt:lpstr>Раздел «Обслуживание государственного и муниципального долга»</vt:lpstr>
      <vt:lpstr>Межбюджетные трансферты, тыс.руб. (дотация на выравнивание бюджетной обеспеченности муниципальных образований)                                      </vt:lpstr>
      <vt:lpstr>Слайд 36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Администратор</dc:creator>
  <cp:lastModifiedBy>Администратор</cp:lastModifiedBy>
  <cp:revision>234</cp:revision>
  <dcterms:created xsi:type="dcterms:W3CDTF">2017-03-17T06:26:14Z</dcterms:created>
  <dcterms:modified xsi:type="dcterms:W3CDTF">2017-11-21T09:18:59Z</dcterms:modified>
</cp:coreProperties>
</file>