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38E-2"/>
                </c:manualLayout>
              </c:layout>
              <c:showVal val="1"/>
            </c:dLbl>
            <c:dLbl>
              <c:idx val="1"/>
              <c:layout>
                <c:manualLayout>
                  <c:x val="-1.3888888888888899E-2"/>
                  <c:y val="-4.5484930667608829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0.14599999999999999</c:v>
                </c:pt>
                <c:pt idx="1">
                  <c:v>0.153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77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542E-3"/>
                  <c:y val="-3.47825940399361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0.85399999999999998</c:v>
                </c:pt>
                <c:pt idx="1">
                  <c:v>0.84699999999999998</c:v>
                </c:pt>
              </c:numCache>
            </c:numRef>
          </c:val>
        </c:ser>
        <c:shape val="cylinder"/>
        <c:axId val="104642048"/>
        <c:axId val="104643584"/>
        <c:axId val="125098176"/>
      </c:bar3DChart>
      <c:catAx>
        <c:axId val="10464204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4643584"/>
        <c:crosses val="autoZero"/>
        <c:auto val="1"/>
        <c:lblAlgn val="ctr"/>
        <c:lblOffset val="100"/>
      </c:catAx>
      <c:valAx>
        <c:axId val="104643584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642048"/>
        <c:crosses val="autoZero"/>
        <c:crossBetween val="between"/>
      </c:valAx>
      <c:serAx>
        <c:axId val="125098176"/>
        <c:scaling>
          <c:orientation val="minMax"/>
        </c:scaling>
        <c:delete val="1"/>
        <c:axPos val="b"/>
        <c:tickLblPos val="none"/>
        <c:crossAx val="104643584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37"/>
          <c:h val="0.853721156035481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15662.4</c:v>
                </c:pt>
                <c:pt idx="1">
                  <c:v>15704.5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66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61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49E-2"/>
                  <c:y val="1.7897093524090697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2152.4</c:v>
                </c:pt>
                <c:pt idx="1">
                  <c:v>2261.1</c:v>
                </c:pt>
              </c:numCache>
            </c:numRef>
          </c:val>
        </c:ser>
        <c:shape val="cylinder"/>
        <c:axId val="125724160"/>
        <c:axId val="125725696"/>
        <c:axId val="104701952"/>
      </c:bar3DChart>
      <c:catAx>
        <c:axId val="12572416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725696"/>
        <c:crosses val="autoZero"/>
        <c:auto val="1"/>
        <c:lblAlgn val="ctr"/>
        <c:lblOffset val="100"/>
      </c:catAx>
      <c:valAx>
        <c:axId val="12572569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724160"/>
        <c:crosses val="autoZero"/>
        <c:crossBetween val="between"/>
      </c:valAx>
      <c:serAx>
        <c:axId val="104701952"/>
        <c:scaling>
          <c:orientation val="minMax"/>
        </c:scaling>
        <c:delete val="1"/>
        <c:axPos val="b"/>
        <c:tickLblPos val="none"/>
        <c:crossAx val="12572569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6"/>
          <c:h val="0.31312545459926189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3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17E-3"/>
                  <c:y val="-0.14523403715859362"/>
                </c:manualLayout>
              </c:layout>
              <c:showVal val="1"/>
            </c:dLbl>
            <c:dLbl>
              <c:idx val="3"/>
              <c:layout>
                <c:manualLayout>
                  <c:x val="3.260887527947913E-2"/>
                  <c:y val="-8.8169068311899967E-2"/>
                </c:manualLayout>
              </c:layout>
              <c:showVal val="1"/>
            </c:dLbl>
            <c:dLbl>
              <c:idx val="4"/>
              <c:layout>
                <c:manualLayout>
                  <c:x val="0.114215696996209"/>
                  <c:y val="-8.679503613032302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0.68899999999999995</c:v>
                </c:pt>
                <c:pt idx="1">
                  <c:v>8.4000000000000005E-2</c:v>
                </c:pt>
                <c:pt idx="2">
                  <c:v>0.10100000000000001</c:v>
                </c:pt>
                <c:pt idx="3">
                  <c:v>5.8000000000000003E-2</c:v>
                </c:pt>
                <c:pt idx="4">
                  <c:v>2E-3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74"/>
          <c:h val="0.821078431372550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37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3.0000000000000001E-3</c:v>
                </c:pt>
                <c:pt idx="1">
                  <c:v>7.0000000000000001E-3</c:v>
                </c:pt>
                <c:pt idx="2">
                  <c:v>1.0999999999999999E-2</c:v>
                </c:pt>
                <c:pt idx="4">
                  <c:v>1.2999999999999999E-2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21064.1</c:v>
                </c:pt>
                <c:pt idx="1">
                  <c:v>21064.1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28494.1</c:v>
                </c:pt>
                <c:pt idx="1">
                  <c:v>26148.9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53727.9</c:v>
                </c:pt>
                <c:pt idx="1">
                  <c:v>51913.8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603.70000000000005</c:v>
                </c:pt>
                <c:pt idx="1">
                  <c:v>301.10000000000002</c:v>
                </c:pt>
              </c:numCache>
            </c:numRef>
          </c:val>
        </c:ser>
        <c:axId val="102502784"/>
        <c:axId val="102504320"/>
      </c:barChart>
      <c:catAx>
        <c:axId val="1025027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2504320"/>
        <c:crosses val="autoZero"/>
        <c:auto val="1"/>
        <c:lblAlgn val="ctr"/>
        <c:lblOffset val="100"/>
      </c:catAx>
      <c:valAx>
        <c:axId val="102504320"/>
        <c:scaling>
          <c:orientation val="minMax"/>
        </c:scaling>
        <c:axPos val="l"/>
        <c:majorGridlines/>
        <c:numFmt formatCode="General" sourceLinked="1"/>
        <c:tickLblPos val="nextTo"/>
        <c:crossAx val="1025027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23"/>
          <c:y val="0.36008712521520936"/>
          <c:w val="0.20153166618061633"/>
          <c:h val="0.27982555110667889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57E-2"/>
                  <c:y val="-4.3051990494452894E-2"/>
                </c:manualLayout>
              </c:layout>
              <c:showVal val="1"/>
            </c:dLbl>
            <c:dLbl>
              <c:idx val="2"/>
              <c:layout>
                <c:manualLayout>
                  <c:x val="-6.0160882667444366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45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358E-2"/>
                  <c:y val="-2.9709277066740005E-2"/>
                </c:manualLayout>
              </c:layout>
              <c:showVal val="1"/>
            </c:dLbl>
            <c:dLbl>
              <c:idx val="5"/>
              <c:layout>
                <c:manualLayout>
                  <c:x val="-4.0398925828715897E-2"/>
                  <c:y val="3.8609735143709786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0.36299999999999999</c:v>
                </c:pt>
                <c:pt idx="1">
                  <c:v>1.6E-2</c:v>
                </c:pt>
                <c:pt idx="2">
                  <c:v>4.5999999999999999E-2</c:v>
                </c:pt>
                <c:pt idx="3">
                  <c:v>7.0000000000000001E-3</c:v>
                </c:pt>
                <c:pt idx="4">
                  <c:v>0.59299999999999997</c:v>
                </c:pt>
                <c:pt idx="5">
                  <c:v>5.8999999999999997E-2</c:v>
                </c:pt>
                <c:pt idx="6">
                  <c:v>8.4000000000000005E-2</c:v>
                </c:pt>
                <c:pt idx="7" formatCode="0.00%">
                  <c:v>1E-3</c:v>
                </c:pt>
                <c:pt idx="8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3"/>
          <c:y val="3.5527634568302172E-2"/>
          <c:w val="0.87886001749781328"/>
          <c:h val="0.7426094695097975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2017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39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13227.3</c:v>
                </c:pt>
                <c:pt idx="1">
                  <c:v>48890.6</c:v>
                </c:pt>
                <c:pt idx="2">
                  <c:v>8627.9</c:v>
                </c:pt>
                <c:pt idx="3">
                  <c:v>540.1</c:v>
                </c:pt>
                <c:pt idx="4">
                  <c:v>1371.8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2017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35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1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11667.1</c:v>
                </c:pt>
                <c:pt idx="1">
                  <c:v>47607.4</c:v>
                </c:pt>
                <c:pt idx="2">
                  <c:v>8056.5</c:v>
                </c:pt>
                <c:pt idx="3">
                  <c:v>540.1</c:v>
                </c:pt>
                <c:pt idx="4">
                  <c:v>1265.5999999999999</c:v>
                </c:pt>
              </c:numCache>
            </c:numRef>
          </c:val>
        </c:ser>
        <c:dLbls>
          <c:showVal val="1"/>
        </c:dLbls>
        <c:gapWidth val="75"/>
        <c:shape val="cylinder"/>
        <c:axId val="166882688"/>
        <c:axId val="166896768"/>
        <c:axId val="0"/>
      </c:bar3DChart>
      <c:catAx>
        <c:axId val="1668826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66896768"/>
        <c:crosses val="autoZero"/>
        <c:auto val="1"/>
        <c:lblAlgn val="ctr"/>
        <c:lblOffset val="100"/>
      </c:catAx>
      <c:valAx>
        <c:axId val="166896768"/>
        <c:scaling>
          <c:orientation val="minMax"/>
        </c:scaling>
        <c:axPos val="l"/>
        <c:numFmt formatCode="General" sourceLinked="1"/>
        <c:majorTickMark val="none"/>
        <c:tickLblPos val="nextTo"/>
        <c:crossAx val="166882688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79"/>
          <c:y val="4.0296106653965054E-2"/>
          <c:w val="0.66585532711188922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57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5E-2"/>
                  <c:y val="-3.5286704473850045E-2"/>
                </c:manualLayout>
              </c:layout>
              <c:showVal val="1"/>
            </c:dLbl>
            <c:dLbl>
              <c:idx val="2"/>
              <c:layout>
                <c:manualLayout>
                  <c:x val="1.8518518518518524E-2"/>
                  <c:y val="-2.772526780088217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7232.4</c:v>
                </c:pt>
                <c:pt idx="1">
                  <c:v>6857.9</c:v>
                </c:pt>
              </c:numCache>
            </c:numRef>
          </c:val>
        </c:ser>
        <c:shape val="cylinder"/>
        <c:axId val="164055296"/>
        <c:axId val="164061184"/>
        <c:axId val="166860544"/>
      </c:bar3DChart>
      <c:catAx>
        <c:axId val="164055296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061184"/>
        <c:crosses val="autoZero"/>
        <c:auto val="1"/>
        <c:lblAlgn val="ctr"/>
        <c:lblOffset val="100"/>
      </c:catAx>
      <c:valAx>
        <c:axId val="1640611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055296"/>
        <c:crosses val="autoZero"/>
        <c:crossBetween val="between"/>
      </c:valAx>
      <c:serAx>
        <c:axId val="166860544"/>
        <c:scaling>
          <c:orientation val="minMax"/>
        </c:scaling>
        <c:delete val="1"/>
        <c:axPos val="b"/>
        <c:tickLblPos val="none"/>
        <c:crossAx val="16406118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33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76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3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153.80000000000001</c:v>
                </c:pt>
                <c:pt idx="1">
                  <c:v>148.30000000000001</c:v>
                </c:pt>
              </c:numCache>
            </c:numRef>
          </c:val>
        </c:ser>
        <c:shape val="cylinder"/>
        <c:axId val="164100352"/>
        <c:axId val="166854656"/>
        <c:axId val="166861440"/>
      </c:bar3DChart>
      <c:catAx>
        <c:axId val="16410035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854656"/>
        <c:crosses val="autoZero"/>
        <c:auto val="1"/>
        <c:lblAlgn val="ctr"/>
        <c:lblOffset val="100"/>
      </c:catAx>
      <c:valAx>
        <c:axId val="1668546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100352"/>
        <c:crosses val="autoZero"/>
        <c:crossBetween val="between"/>
      </c:valAx>
      <c:serAx>
        <c:axId val="166861440"/>
        <c:scaling>
          <c:orientation val="minMax"/>
        </c:scaling>
        <c:delete val="1"/>
        <c:axPos val="b"/>
        <c:tickLblPos val="none"/>
        <c:crossAx val="16685465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</a:t>
            </a:r>
            <a:r>
              <a:rPr lang="ru-RU" dirty="0" smtClean="0">
                <a:solidFill>
                  <a:schemeClr val="bg1"/>
                </a:solidFill>
              </a:rPr>
              <a:t>2017 </a:t>
            </a:r>
            <a:r>
              <a:rPr lang="ru-RU" dirty="0" smtClean="0">
                <a:solidFill>
                  <a:schemeClr val="bg1"/>
                </a:solidFill>
              </a:rPr>
              <a:t>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</a:t>
            </a:r>
            <a:r>
              <a:rPr lang="ru-RU" i="1" dirty="0" smtClean="0"/>
              <a:t>2017 </a:t>
            </a:r>
            <a:r>
              <a:rPr lang="ru-RU" i="1" dirty="0" smtClean="0"/>
              <a:t>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2016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121704,6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117393,6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17814,8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17964,6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103889,9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99429,0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123474,5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116614,8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-1769,8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778,8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17172,8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17058,9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117393,6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116614,8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15704,5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2260,1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99429,0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69136,7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6857,8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28516,2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1899,3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5431,3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9802,5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148,3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2017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</a:t>
            </a:r>
            <a:r>
              <a:rPr lang="ru-RU" sz="1100" b="1" dirty="0" smtClean="0">
                <a:solidFill>
                  <a:schemeClr val="tx1"/>
                </a:solidFill>
              </a:rPr>
              <a:t>784,2 </a:t>
            </a:r>
            <a:r>
              <a:rPr lang="ru-RU" sz="1100" b="1" dirty="0" smtClean="0">
                <a:solidFill>
                  <a:schemeClr val="tx1"/>
                </a:solidFill>
              </a:rPr>
              <a:t>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2017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2017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</a:t>
            </a:r>
            <a:r>
              <a:rPr lang="ru-RU" altLang="ru-RU" sz="1600" b="1" dirty="0" smtClean="0">
                <a:latin typeface="Tahoma" pitchFamily="34" charset="0"/>
              </a:rPr>
              <a:t>2017 </a:t>
            </a:r>
            <a:r>
              <a:rPr lang="ru-RU" altLang="ru-RU" sz="1600" b="1" dirty="0" smtClean="0">
                <a:latin typeface="Tahoma" pitchFamily="34" charset="0"/>
              </a:rPr>
              <a:t>году </a:t>
            </a:r>
            <a:r>
              <a:rPr lang="ru-RU" altLang="ru-RU" sz="1600" b="1" dirty="0" smtClean="0">
                <a:latin typeface="Tahoma" pitchFamily="34" charset="0"/>
              </a:rPr>
              <a:t>85945,4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73,7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2017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116614,8 тыс.руб</a:t>
            </a:r>
            <a:r>
              <a:rPr lang="ru-RU" sz="3600" b="1" dirty="0" smtClean="0"/>
              <a:t>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123474,5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116614,8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44463,4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42341,8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1962,2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1899,3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6906,6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5431,3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785,8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72657,8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69136,7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7232,4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6857,9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10134,2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9802,5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153,8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148,3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1310,0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1260,4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11463,6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10861,3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1962,2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1899,3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2217,3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2136,4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7240,8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6912,7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791,1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791,1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1164,1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1104,2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24,3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24,0 тыс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100,3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–96,3 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53,9 тыс.руб.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6685,6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5253,4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785,7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784,2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Адашево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451,9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451,9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3559,1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3559,1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6123,2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5798,2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2760</TotalTime>
  <Words>1135</Words>
  <Application>Microsoft Office PowerPoint</Application>
  <PresentationFormat>Экран (4:3)</PresentationFormat>
  <Paragraphs>240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2017 году</vt:lpstr>
      <vt:lpstr>Структура неналоговых доходов бюджета Кадошкинского муниципального района в 2017 году</vt:lpstr>
      <vt:lpstr>Безвозмездные поступления, тыс.рублей</vt:lpstr>
      <vt:lpstr>   Расходы бюджета района </vt:lpstr>
      <vt:lpstr>Структура  расходов на 2017 год  116614,8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272</cp:revision>
  <dcterms:created xsi:type="dcterms:W3CDTF">2017-03-17T06:26:14Z</dcterms:created>
  <dcterms:modified xsi:type="dcterms:W3CDTF">2018-07-24T13:06:11Z</dcterms:modified>
</cp:coreProperties>
</file>