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332" r:id="rId3"/>
    <p:sldId id="333" r:id="rId4"/>
    <p:sldId id="325" r:id="rId5"/>
    <p:sldId id="283" r:id="rId6"/>
    <p:sldId id="261" r:id="rId7"/>
    <p:sldId id="319" r:id="rId8"/>
    <p:sldId id="292" r:id="rId9"/>
    <p:sldId id="287" r:id="rId10"/>
    <p:sldId id="288" r:id="rId11"/>
    <p:sldId id="291" r:id="rId12"/>
    <p:sldId id="286" r:id="rId13"/>
    <p:sldId id="326" r:id="rId14"/>
    <p:sldId id="304" r:id="rId15"/>
    <p:sldId id="294" r:id="rId16"/>
    <p:sldId id="295" r:id="rId17"/>
    <p:sldId id="296" r:id="rId18"/>
    <p:sldId id="316" r:id="rId19"/>
    <p:sldId id="308" r:id="rId20"/>
    <p:sldId id="298" r:id="rId21"/>
    <p:sldId id="327" r:id="rId22"/>
    <p:sldId id="306" r:id="rId23"/>
    <p:sldId id="328" r:id="rId24"/>
    <p:sldId id="312" r:id="rId25"/>
    <p:sldId id="30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308" autoAdjust="0"/>
    <p:restoredTop sz="94686" autoAdjust="0"/>
  </p:normalViewPr>
  <p:slideViewPr>
    <p:cSldViewPr>
      <p:cViewPr varScale="1">
        <p:scale>
          <a:sx n="84" d="100"/>
          <a:sy n="84" d="100"/>
        </p:scale>
        <p:origin x="-1258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dLbl>
              <c:idx val="0"/>
              <c:layout>
                <c:manualLayout>
                  <c:x val="-6.3271604938271594E-2"/>
                  <c:y val="-2.1404673255345338E-2"/>
                </c:manualLayout>
              </c:layout>
              <c:showVal val="1"/>
            </c:dLbl>
            <c:dLbl>
              <c:idx val="1"/>
              <c:layout>
                <c:manualLayout>
                  <c:x val="-1.3888888888888899E-2"/>
                  <c:y val="-4.5484930667608829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0.14599999999999999</c:v>
                </c:pt>
                <c:pt idx="1">
                  <c:v>0.153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>
                <c:manualLayout>
                  <c:x val="1.0802469135802477E-2"/>
                  <c:y val="-2.6755841569181652E-2"/>
                </c:manualLayout>
              </c:layout>
              <c:showVal val="1"/>
            </c:dLbl>
            <c:dLbl>
              <c:idx val="1"/>
              <c:layout>
                <c:manualLayout>
                  <c:x val="7.7160493827160542E-3"/>
                  <c:y val="-3.4782594039936145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Лист1!$C$2:$C$3</c:f>
              <c:numCache>
                <c:formatCode>0.0%</c:formatCode>
                <c:ptCount val="2"/>
                <c:pt idx="0">
                  <c:v>0.85399999999999998</c:v>
                </c:pt>
                <c:pt idx="1">
                  <c:v>0.84699999999999998</c:v>
                </c:pt>
              </c:numCache>
            </c:numRef>
          </c:val>
        </c:ser>
        <c:shape val="cylinder"/>
        <c:axId val="104642048"/>
        <c:axId val="104643584"/>
        <c:axId val="125098176"/>
      </c:bar3DChart>
      <c:catAx>
        <c:axId val="104642048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04643584"/>
        <c:crosses val="autoZero"/>
        <c:auto val="1"/>
        <c:lblAlgn val="ctr"/>
        <c:lblOffset val="100"/>
      </c:catAx>
      <c:valAx>
        <c:axId val="104643584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4642048"/>
        <c:crosses val="autoZero"/>
        <c:crossBetween val="between"/>
      </c:valAx>
      <c:serAx>
        <c:axId val="125098176"/>
        <c:scaling>
          <c:orientation val="minMax"/>
        </c:scaling>
        <c:delete val="1"/>
        <c:axPos val="b"/>
        <c:tickLblPos val="none"/>
        <c:crossAx val="104643584"/>
        <c:crosses val="autoZero"/>
      </c:serAx>
    </c:plotArea>
    <c:legend>
      <c:legendPos val="r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137"/>
          <c:h val="0.85372115603548127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15662.4</c:v>
                </c:pt>
                <c:pt idx="1">
                  <c:v>15704.5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66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6.0185185185185161E-2"/>
                  <c:y val="-5.8804735864869485E-2"/>
                </c:manualLayout>
              </c:layout>
              <c:showVal val="1"/>
            </c:dLbl>
            <c:dLbl>
              <c:idx val="3"/>
              <c:layout>
                <c:manualLayout>
                  <c:x val="4.6296296296296349E-2"/>
                  <c:y val="1.7897093524090697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2152.4</c:v>
                </c:pt>
                <c:pt idx="1">
                  <c:v>2261.1</c:v>
                </c:pt>
              </c:numCache>
            </c:numRef>
          </c:val>
        </c:ser>
        <c:shape val="cylinder"/>
        <c:axId val="125724160"/>
        <c:axId val="125725696"/>
        <c:axId val="104701952"/>
      </c:bar3DChart>
      <c:catAx>
        <c:axId val="125724160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5725696"/>
        <c:crosses val="autoZero"/>
        <c:auto val="1"/>
        <c:lblAlgn val="ctr"/>
        <c:lblOffset val="100"/>
      </c:catAx>
      <c:valAx>
        <c:axId val="125725696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5724160"/>
        <c:crosses val="autoZero"/>
        <c:crossBetween val="between"/>
      </c:valAx>
      <c:serAx>
        <c:axId val="104701952"/>
        <c:scaling>
          <c:orientation val="minMax"/>
        </c:scaling>
        <c:delete val="1"/>
        <c:axPos val="b"/>
        <c:tickLblPos val="none"/>
        <c:crossAx val="125725696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26"/>
          <c:h val="0.31312545459926189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33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7.4655511811023917E-3"/>
                  <c:y val="-0.14523403715859362"/>
                </c:manualLayout>
              </c:layout>
              <c:showVal val="1"/>
            </c:dLbl>
            <c:dLbl>
              <c:idx val="3"/>
              <c:layout>
                <c:manualLayout>
                  <c:x val="3.260887527947913E-2"/>
                  <c:y val="-8.8169068311899967E-2"/>
                </c:manualLayout>
              </c:layout>
              <c:showVal val="1"/>
            </c:dLbl>
            <c:dLbl>
              <c:idx val="4"/>
              <c:layout>
                <c:manualLayout>
                  <c:x val="0.114215696996209"/>
                  <c:y val="-8.6795036130323022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0.68899999999999995</c:v>
                </c:pt>
                <c:pt idx="1">
                  <c:v>8.4000000000000005E-2</c:v>
                </c:pt>
                <c:pt idx="2">
                  <c:v>0.10100000000000001</c:v>
                </c:pt>
                <c:pt idx="3">
                  <c:v>5.8000000000000003E-2</c:v>
                </c:pt>
                <c:pt idx="4">
                  <c:v>2E-3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174"/>
          <c:h val="0.821078431372550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6296296296296337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4">
                  <c:v>Доходы от продажи земельных участков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3.0000000000000001E-3</c:v>
                </c:pt>
                <c:pt idx="1">
                  <c:v>7.0000000000000001E-3</c:v>
                </c:pt>
                <c:pt idx="2">
                  <c:v>1.0999999999999999E-2</c:v>
                </c:pt>
                <c:pt idx="4">
                  <c:v>1.2999999999999999E-2</c:v>
                </c:pt>
              </c:numCache>
            </c:numRef>
          </c:val>
        </c:ser>
      </c:pie3DChart>
    </c:plotArea>
    <c:legend>
      <c:legendPos val="r"/>
      <c:legendEntry>
        <c:idx val="3"/>
        <c:delete val="1"/>
      </c:legendEntry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21064.1</c:v>
                </c:pt>
                <c:pt idx="1">
                  <c:v>21064.1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28494.1</c:v>
                </c:pt>
                <c:pt idx="1">
                  <c:v>26148.9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53727.9</c:v>
                </c:pt>
                <c:pt idx="1">
                  <c:v>51913.8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Прочие МТБ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Лист1!$E$2:$E$3</c:f>
              <c:numCache>
                <c:formatCode>General</c:formatCode>
                <c:ptCount val="2"/>
                <c:pt idx="0">
                  <c:v>603.70000000000005</c:v>
                </c:pt>
                <c:pt idx="1">
                  <c:v>301.10000000000002</c:v>
                </c:pt>
              </c:numCache>
            </c:numRef>
          </c:val>
        </c:ser>
        <c:axId val="102502784"/>
        <c:axId val="102504320"/>
      </c:barChart>
      <c:catAx>
        <c:axId val="102502784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2504320"/>
        <c:crosses val="autoZero"/>
        <c:auto val="1"/>
        <c:lblAlgn val="ctr"/>
        <c:lblOffset val="100"/>
      </c:catAx>
      <c:valAx>
        <c:axId val="102504320"/>
        <c:scaling>
          <c:orientation val="minMax"/>
        </c:scaling>
        <c:axPos val="l"/>
        <c:majorGridlines/>
        <c:numFmt formatCode="General" sourceLinked="1"/>
        <c:tickLblPos val="nextTo"/>
        <c:crossAx val="1025027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623"/>
          <c:y val="0.36008712521520936"/>
          <c:w val="0.20153166618061633"/>
          <c:h val="0.27982555110667889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1.0881270049577157E-2"/>
                  <c:y val="-4.3051990494452894E-2"/>
                </c:manualLayout>
              </c:layout>
              <c:showVal val="1"/>
            </c:dLbl>
            <c:dLbl>
              <c:idx val="2"/>
              <c:layout>
                <c:manualLayout>
                  <c:x val="-6.0160882667444366E-3"/>
                  <c:y val="0.2106368083196091"/>
                </c:manualLayout>
              </c:layout>
              <c:showVal val="1"/>
            </c:dLbl>
            <c:dLbl>
              <c:idx val="3"/>
              <c:layout>
                <c:manualLayout>
                  <c:x val="9.9091085836492745E-3"/>
                  <c:y val="3.4346090398381388E-3"/>
                </c:manualLayout>
              </c:layout>
              <c:showVal val="1"/>
            </c:dLbl>
            <c:dLbl>
              <c:idx val="4"/>
              <c:layout>
                <c:manualLayout>
                  <c:x val="-9.8485345581802358E-2"/>
                  <c:y val="-2.9709277066740005E-2"/>
                </c:manualLayout>
              </c:layout>
              <c:showVal val="1"/>
            </c:dLbl>
            <c:dLbl>
              <c:idx val="5"/>
              <c:layout>
                <c:manualLayout>
                  <c:x val="-4.0398925828715897E-2"/>
                  <c:y val="3.8609735143709786E-2"/>
                </c:manualLayout>
              </c:layout>
              <c:showVal val="1"/>
            </c:dLbl>
            <c:dLbl>
              <c:idx val="6"/>
              <c:layout>
                <c:manualLayout>
                  <c:x val="-1.1209657820550209E-2"/>
                  <c:y val="4.5639110437169957E-3"/>
                </c:manualLayout>
              </c:layout>
              <c:showVal val="1"/>
            </c:dLbl>
            <c:dLbl>
              <c:idx val="7"/>
              <c:layout>
                <c:manualLayout>
                  <c:x val="-8.9992770000972097E-2"/>
                  <c:y val="-6.5953788606602629E-2"/>
                </c:manualLayout>
              </c:layout>
              <c:showVal val="1"/>
            </c:dLbl>
            <c:dLbl>
              <c:idx val="8"/>
              <c:layout>
                <c:manualLayout>
                  <c:x val="7.3587537668902497E-2"/>
                  <c:y val="-3.268072875860845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</c:v>
                </c:pt>
                <c:pt idx="6">
                  <c:v>Социальная политика</c:v>
                </c:pt>
                <c:pt idx="7">
                  <c:v>Физкультура и спорт</c:v>
                </c:pt>
                <c:pt idx="8">
                  <c:v>Обслуживание муниципального долга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0.36299999999999999</c:v>
                </c:pt>
                <c:pt idx="1">
                  <c:v>1.6E-2</c:v>
                </c:pt>
                <c:pt idx="2">
                  <c:v>4.5999999999999999E-2</c:v>
                </c:pt>
                <c:pt idx="3">
                  <c:v>7.0000000000000001E-3</c:v>
                </c:pt>
                <c:pt idx="4">
                  <c:v>0.59299999999999997</c:v>
                </c:pt>
                <c:pt idx="5">
                  <c:v>5.8999999999999997E-2</c:v>
                </c:pt>
                <c:pt idx="6">
                  <c:v>8.4000000000000005E-2</c:v>
                </c:pt>
                <c:pt idx="7" formatCode="0.00%">
                  <c:v>1E-3</c:v>
                </c:pt>
                <c:pt idx="8" formatCode="0.00%">
                  <c:v>2.9999999999999997E-4</c:v>
                </c:pt>
              </c:numCache>
            </c:numRef>
          </c:val>
        </c:ser>
      </c:pie3DChart>
    </c:plotArea>
    <c:legend>
      <c:legendPos val="r"/>
      <c:layout/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0586220472440953"/>
          <c:y val="3.5527634568302172E-2"/>
          <c:w val="0.87886001749781328"/>
          <c:h val="0.74260946950979756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 2017 г.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39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8.3333333333333367E-3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13227.3</c:v>
                </c:pt>
                <c:pt idx="1">
                  <c:v>48890.6</c:v>
                </c:pt>
                <c:pt idx="2">
                  <c:v>8627.9</c:v>
                </c:pt>
                <c:pt idx="3">
                  <c:v>540.1</c:v>
                </c:pt>
                <c:pt idx="4">
                  <c:v>1371.8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 2017 г.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3.4722222222222224E-2"/>
                  <c:y val="-3.4843996937191431E-2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835E-3"/>
                  <c:y val="-3.1111024011131378E-2"/>
                </c:manualLayout>
              </c:layout>
              <c:showVal val="1"/>
            </c:dLbl>
            <c:dLbl>
              <c:idx val="4"/>
              <c:layout>
                <c:manualLayout>
                  <c:x val="2.7777777777777912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11667.1</c:v>
                </c:pt>
                <c:pt idx="1">
                  <c:v>47607.4</c:v>
                </c:pt>
                <c:pt idx="2">
                  <c:v>8056.5</c:v>
                </c:pt>
                <c:pt idx="3">
                  <c:v>540.1</c:v>
                </c:pt>
                <c:pt idx="4">
                  <c:v>1265.5999999999999</c:v>
                </c:pt>
              </c:numCache>
            </c:numRef>
          </c:val>
        </c:ser>
        <c:dLbls>
          <c:showVal val="1"/>
        </c:dLbls>
        <c:gapWidth val="75"/>
        <c:shape val="cylinder"/>
        <c:axId val="166882688"/>
        <c:axId val="166896768"/>
        <c:axId val="0"/>
      </c:bar3DChart>
      <c:catAx>
        <c:axId val="166882688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66896768"/>
        <c:crosses val="autoZero"/>
        <c:auto val="1"/>
        <c:lblAlgn val="ctr"/>
        <c:lblOffset val="100"/>
      </c:catAx>
      <c:valAx>
        <c:axId val="166896768"/>
        <c:scaling>
          <c:orientation val="minMax"/>
        </c:scaling>
        <c:axPos val="l"/>
        <c:numFmt formatCode="General" sourceLinked="1"/>
        <c:majorTickMark val="none"/>
        <c:tickLblPos val="nextTo"/>
        <c:crossAx val="166882688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0.10266319140662979"/>
          <c:y val="4.0296106653965054E-2"/>
          <c:w val="0.66585532711188922"/>
          <c:h val="0.83449702057564168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9.2592592592592657E-3"/>
                  <c:y val="-4.2848141146817897E-2"/>
                </c:manualLayout>
              </c:layout>
              <c:showVal val="1"/>
            </c:dLbl>
            <c:dLbl>
              <c:idx val="1"/>
              <c:layout>
                <c:manualLayout>
                  <c:x val="1.5432098765432105E-2"/>
                  <c:y val="-3.5286704473850045E-2"/>
                </c:manualLayout>
              </c:layout>
              <c:showVal val="1"/>
            </c:dLbl>
            <c:dLbl>
              <c:idx val="2"/>
              <c:layout>
                <c:manualLayout>
                  <c:x val="1.8518518518518524E-2"/>
                  <c:y val="-2.7725267800882178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7232.4</c:v>
                </c:pt>
                <c:pt idx="1">
                  <c:v>6857.9</c:v>
                </c:pt>
              </c:numCache>
            </c:numRef>
          </c:val>
        </c:ser>
        <c:shape val="cylinder"/>
        <c:axId val="164055296"/>
        <c:axId val="164061184"/>
        <c:axId val="166860544"/>
      </c:bar3DChart>
      <c:catAx>
        <c:axId val="164055296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4061184"/>
        <c:crosses val="autoZero"/>
        <c:auto val="1"/>
        <c:lblAlgn val="ctr"/>
        <c:lblOffset val="100"/>
      </c:catAx>
      <c:valAx>
        <c:axId val="16406118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4055296"/>
        <c:crosses val="autoZero"/>
        <c:crossBetween val="between"/>
      </c:valAx>
      <c:serAx>
        <c:axId val="166860544"/>
        <c:scaling>
          <c:orientation val="minMax"/>
        </c:scaling>
        <c:delete val="1"/>
        <c:axPos val="b"/>
        <c:tickLblPos val="none"/>
        <c:crossAx val="164061184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007238236032401E-2"/>
                  <c:y val="-2.3346303501945533E-2"/>
                </c:manualLayout>
              </c:layout>
              <c:showVal val="1"/>
            </c:dLbl>
            <c:dLbl>
              <c:idx val="1"/>
              <c:layout>
                <c:manualLayout>
                  <c:x val="2.7699051490891042E-2"/>
                  <c:y val="-3.3722438391699076E-2"/>
                </c:manualLayout>
              </c:layout>
              <c:showVal val="1"/>
            </c:dLbl>
            <c:dLbl>
              <c:idx val="2"/>
              <c:layout>
                <c:manualLayout>
                  <c:x val="2.5180955900810032E-2"/>
                  <c:y val="-2.334630350194553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2017 г.</c:v>
                </c:pt>
                <c:pt idx="1">
                  <c:v>Факт 2017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153.80000000000001</c:v>
                </c:pt>
                <c:pt idx="1">
                  <c:v>148.30000000000001</c:v>
                </c:pt>
              </c:numCache>
            </c:numRef>
          </c:val>
        </c:ser>
        <c:shape val="cylinder"/>
        <c:axId val="164100352"/>
        <c:axId val="166854656"/>
        <c:axId val="166861440"/>
      </c:bar3DChart>
      <c:catAx>
        <c:axId val="164100352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6854656"/>
        <c:crosses val="autoZero"/>
        <c:auto val="1"/>
        <c:lblAlgn val="ctr"/>
        <c:lblOffset val="100"/>
      </c:catAx>
      <c:valAx>
        <c:axId val="16685465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64100352"/>
        <c:crosses val="autoZero"/>
        <c:crossBetween val="between"/>
      </c:valAx>
      <c:serAx>
        <c:axId val="166861440"/>
        <c:scaling>
          <c:orientation val="minMax"/>
        </c:scaling>
        <c:delete val="1"/>
        <c:axPos val="b"/>
        <c:tickLblPos val="none"/>
        <c:crossAx val="166854656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24.07.2018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решения 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«Об исполнении бюджета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за </a:t>
            </a:r>
            <a:r>
              <a:rPr lang="ru-RU" dirty="0" smtClean="0">
                <a:solidFill>
                  <a:schemeClr val="bg1"/>
                </a:solidFill>
              </a:rPr>
              <a:t>2017 </a:t>
            </a:r>
            <a:r>
              <a:rPr lang="ru-RU" dirty="0" smtClean="0">
                <a:solidFill>
                  <a:schemeClr val="bg1"/>
                </a:solidFill>
              </a:rPr>
              <a:t>год»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071546"/>
            <a:ext cx="850112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i="1" dirty="0" smtClean="0"/>
              <a:t>	Предлагаем вашему вниманию издание, в котором кратко и доступно отражены положения отчета об исполнении бюджета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за </a:t>
            </a:r>
            <a:r>
              <a:rPr lang="ru-RU" i="1" dirty="0" smtClean="0"/>
              <a:t>2017 </a:t>
            </a:r>
            <a:r>
              <a:rPr lang="ru-RU" i="1" dirty="0" smtClean="0"/>
              <a:t>год.</a:t>
            </a:r>
          </a:p>
          <a:p>
            <a:pPr algn="just">
              <a:defRPr/>
            </a:pPr>
            <a:r>
              <a:rPr lang="ru-RU" i="1" dirty="0" smtClean="0"/>
              <a:t>         Основные данные отчета об исполнении бюджета за 2016 год в этом издании изложены в форме, доступной для понимания не только профессиональным экономистам, но и самому широкому кругу читателей.</a:t>
            </a:r>
          </a:p>
          <a:p>
            <a:pPr algn="just">
              <a:defRPr/>
            </a:pPr>
            <a:r>
              <a:rPr lang="ru-RU" i="1" dirty="0" smtClean="0"/>
              <a:t>         Информация, представленная в «Бюджете для граждан» дает возможность всем жителям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узнать, как наполняется районная казна, как муниципальное образование выполняет принятые расходные обязательства, на какие цели и в каком объеме направляются бюджетные средства, сделать выводы об эффективности расходов бюджета муниципального образования.</a:t>
            </a:r>
          </a:p>
          <a:p>
            <a:pPr algn="just">
              <a:defRPr/>
            </a:pPr>
            <a:r>
              <a:rPr lang="ru-RU" i="1" dirty="0" smtClean="0"/>
              <a:t>         Изложенные в издании данные наглядно показывают, что ключевыми направлениями расходования бюджетных средств в рамках реализации муниципальных программ в 2016 году было финансирование мероприятий в сфере национальной экономики, образования, социальной политики и культуры.</a:t>
            </a:r>
            <a:endParaRPr lang="ru-RU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305800" cy="100013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Исполнение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500175"/>
            <a:ext cx="85725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это этап бюджетного процесса, который начинается с момента утверждения решения о бюджете района и продолжается в течение финансового  года. Можно выделить следующие этапы этого процесса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заключается в обеспечении полного и своевременного поступления в бюджет налогов, сборов, доходов от использования имущества и других обязательных платежей;</a:t>
            </a: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означает последовательное финансирование мероприятий, предусмотренных решением о бюджете, в пределах утвержденных сумм с целью исполнения принятых муниципальным  образованием расходных обязательств.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Составление и утверждение отчета об исполнении бюджета является важной формой  контроля за исполнением бюджета.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Отчет об исполнении бюджета составляется по всем основным показателям доходов и расходов в установленном порядке с необходимым анализом исполнения доходов и расходования средств.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Годовой отчет об исполнении бюджета предоставляется в Совет депутатов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муниципального района. По результатам рассмотрения отчета об исполнении бюджета района Совет депутатов  принимает решение об его утверждении либо отклонении.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Исполнение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7715304" cy="2980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7652"/>
                <a:gridCol w="1928826"/>
                <a:gridCol w="19288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План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2017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Исп.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2017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121704,6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117393,6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17814,8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17964,6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103889,9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99429,0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123474,5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116614,8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-1769,8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778,8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                      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17172,8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17058,9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117393,6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116614,8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15704,5 тыс.руб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2260,1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99429,0 </a:t>
            </a:r>
            <a:r>
              <a:rPr lang="ru-RU" sz="1600" b="1" dirty="0" smtClean="0">
                <a:solidFill>
                  <a:srgbClr val="002060"/>
                </a:solidFill>
              </a:rPr>
              <a:t>тыс.руб.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429000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69136,7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4000504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6857,8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28516,2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1899,3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78605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5431,3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57200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9802,5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5357826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148,3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33,6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исполнения бюджета района на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2017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  <p:sp>
        <p:nvSpPr>
          <p:cNvPr id="26" name="Пятиугольник 25"/>
          <p:cNvSpPr/>
          <p:nvPr/>
        </p:nvSpPr>
        <p:spPr>
          <a:xfrm flipH="1">
            <a:off x="6429388" y="2214554"/>
            <a:ext cx="2500330" cy="500066"/>
          </a:xfrm>
          <a:prstGeom prst="homePlate">
            <a:avLst/>
          </a:prstGeom>
          <a:solidFill>
            <a:schemeClr val="accent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</a:rPr>
              <a:t>Жилищно-коммунальное хозяйство, </a:t>
            </a:r>
            <a:r>
              <a:rPr lang="ru-RU" sz="1100" b="1" dirty="0" smtClean="0">
                <a:solidFill>
                  <a:schemeClr val="tx1"/>
                </a:solidFill>
              </a:rPr>
              <a:t>784,2 </a:t>
            </a:r>
            <a:r>
              <a:rPr lang="ru-RU" sz="1100" b="1" dirty="0" smtClean="0">
                <a:solidFill>
                  <a:schemeClr val="tx1"/>
                </a:solidFill>
              </a:rPr>
              <a:t>тыс.руб.</a:t>
            </a:r>
            <a:endParaRPr lang="ru-RU" sz="11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</a:t>
            </a:r>
            <a:r>
              <a:rPr lang="ru-RU" sz="2400" b="1" dirty="0" smtClean="0"/>
              <a:t>2017 </a:t>
            </a:r>
            <a:r>
              <a:rPr lang="ru-RU" sz="2400" b="1" dirty="0" smtClean="0"/>
              <a:t>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</a:t>
            </a:r>
            <a:r>
              <a:rPr lang="ru-RU" sz="2800" b="1" dirty="0" smtClean="0"/>
              <a:t>2017 </a:t>
            </a:r>
            <a:r>
              <a:rPr lang="ru-RU" sz="2800" b="1" dirty="0" smtClean="0"/>
              <a:t>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бюджета на образование, культуру, социальную политику, физическую культуру и спорт составили в </a:t>
            </a:r>
            <a:r>
              <a:rPr lang="ru-RU" altLang="ru-RU" sz="1600" b="1" dirty="0" smtClean="0">
                <a:latin typeface="Tahoma" pitchFamily="34" charset="0"/>
              </a:rPr>
              <a:t>2017 </a:t>
            </a:r>
            <a:r>
              <a:rPr lang="ru-RU" altLang="ru-RU" sz="1600" b="1" dirty="0" smtClean="0">
                <a:latin typeface="Tahoma" pitchFamily="34" charset="0"/>
              </a:rPr>
              <a:t>году </a:t>
            </a:r>
            <a:r>
              <a:rPr lang="ru-RU" altLang="ru-RU" sz="1600" b="1" dirty="0" smtClean="0">
                <a:latin typeface="Tahoma" pitchFamily="34" charset="0"/>
              </a:rPr>
              <a:t>85945,4 </a:t>
            </a:r>
            <a:r>
              <a:rPr lang="ru-RU" altLang="ru-RU" sz="1600" b="1" dirty="0" smtClean="0">
                <a:latin typeface="Tahoma" pitchFamily="34" charset="0"/>
              </a:rPr>
              <a:t>тыс. руб. или </a:t>
            </a:r>
            <a:r>
              <a:rPr lang="ru-RU" altLang="ru-RU" sz="1600" b="1" dirty="0" smtClean="0">
                <a:latin typeface="Tahoma" pitchFamily="34" charset="0"/>
              </a:rPr>
              <a:t>73,7 </a:t>
            </a:r>
            <a:r>
              <a:rPr lang="ru-RU" altLang="ru-RU" sz="1600" b="1" dirty="0" smtClean="0">
                <a:latin typeface="Tahoma" pitchFamily="34" charset="0"/>
              </a:rPr>
              <a:t>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</a:t>
            </a:r>
            <a:r>
              <a:rPr lang="ru-RU" sz="3600" b="1" dirty="0" smtClean="0"/>
              <a:t>2017 </a:t>
            </a:r>
            <a:r>
              <a:rPr lang="ru-RU" sz="3600" b="1" dirty="0" smtClean="0"/>
              <a:t>год </a:t>
            </a:r>
            <a:br>
              <a:rPr lang="ru-RU" sz="3600" b="1" dirty="0" smtClean="0"/>
            </a:br>
            <a:r>
              <a:rPr lang="ru-RU" sz="3600" b="1" dirty="0" smtClean="0"/>
              <a:t>116614,8 тыс.руб</a:t>
            </a:r>
            <a:r>
              <a:rPr lang="ru-RU" sz="3600" b="1" dirty="0" smtClean="0"/>
              <a:t>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8572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00173"/>
          <a:ext cx="8186765" cy="5132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12060"/>
                <a:gridCol w="1637353"/>
                <a:gridCol w="1637352"/>
              </a:tblGrid>
              <a:tr h="6805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2017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2017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123474,5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116614,8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Общегосударственные расходы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44463,4</a:t>
                      </a:r>
                      <a:endParaRPr lang="ru-RU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42341,8</a:t>
                      </a:r>
                      <a:endParaRPr lang="ru-RU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21326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безопасность и правоохранительная деятельность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1962,2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1899,3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экономика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6906,6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5431,3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Жилищно-коммунальное хозяйство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785,8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784,2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Образование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72657,8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69136,7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Культура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7232,4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6857,9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Социальная политика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10134,2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9802,5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Физическая культура и спорт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153,8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148,3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0761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Обслуживание муниципального долга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br>
              <a:rPr lang="ru-RU" sz="2200" b="1" dirty="0" smtClean="0"/>
            </a:br>
            <a:endParaRPr lang="ru-RU" sz="2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7043759" cy="481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00486"/>
                <a:gridCol w="1571636"/>
                <a:gridCol w="1571637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2017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2017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1310,0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1260,4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11463,6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10861,3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Национальная безопасность и правоохранительная деятельность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1962,2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1899,3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36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2217,3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2136,4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7240,8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6912,7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791,1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791,1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2800" b="1" dirty="0" smtClean="0"/>
              <a:t>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1164,1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1104,2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592935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19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24,3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24,0 тыс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.руб.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100,3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100,0 тыс. руб.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–96,3 тыс.руб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-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53,9 тыс.руб.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 smtClean="0"/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357298"/>
            <a:ext cx="6215090" cy="3259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Прогноз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2017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г. –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6685,6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тыс.руб.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Факт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2017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г. –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5253,4 </a:t>
            </a: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тыс.руб.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Раздел «Жилищно-коммунальное хозяйство», 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4672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Подраздел «Коммунальное хозяйство»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785,7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784,2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Муниципальная программа "Устойчивое развитие сельских территорий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2014-2017 годы и на период до 2020 года» – водопровод в с.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Адашево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05.mchs.gov.ru/upload/site37/document_operational/3Y4IVufEfB-big-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4286256"/>
            <a:ext cx="2571750" cy="1933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«Культура», </a:t>
            </a:r>
            <a:r>
              <a:rPr lang="ru-RU" sz="2400" b="1" dirty="0" smtClean="0"/>
              <a:t>тыс.руб.</a:t>
            </a:r>
            <a:endParaRPr lang="ru-RU" sz="24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500042"/>
            <a:ext cx="635798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b="1" dirty="0" smtClean="0"/>
              <a:t>Пенсионное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451,9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451,9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Социальное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3559,1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3559,1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400" b="1" dirty="0" smtClean="0"/>
              <a:t> </a:t>
            </a:r>
          </a:p>
          <a:p>
            <a:r>
              <a:rPr lang="ru-RU" sz="2400" b="1" dirty="0" smtClean="0"/>
              <a:t>Охрана семьи и детства: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6123,2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5798,2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000" b="1" dirty="0" smtClean="0"/>
              <a:t>тыс.руб.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28750"/>
          <a:ext cx="5043494" cy="4895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571876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Прогноз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36,0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Факт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33,6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fu11@mfrm.moris.ru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2761</TotalTime>
  <Words>1135</Words>
  <Application>Microsoft Office PowerPoint</Application>
  <PresentationFormat>Экран (4:3)</PresentationFormat>
  <Paragraphs>240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    Бюджет Кадошкинского муниципльного  района на 2016 год</vt:lpstr>
      <vt:lpstr>Слайд 2</vt:lpstr>
      <vt:lpstr>Исполнение бюджета Кадошкинского муниципального района</vt:lpstr>
      <vt:lpstr>     Исполнение бюджета Кадошкинского муниципального района, тыс.руб.</vt:lpstr>
      <vt:lpstr>Слайд 5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2017 году</vt:lpstr>
      <vt:lpstr>Структура неналоговых доходов бюджета Кадошкинского муниципального района в 2017 году</vt:lpstr>
      <vt:lpstr>Безвозмездные поступления, тыс.рублей</vt:lpstr>
      <vt:lpstr>   Расходы бюджета района </vt:lpstr>
      <vt:lpstr>Структура  расходов на 2017 год  116614,8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18</vt:lpstr>
      <vt:lpstr>Раздел «Жилищно-коммунальное хозяйство», 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«Обслуживание государственного и муниципального долга»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272</cp:revision>
  <dcterms:created xsi:type="dcterms:W3CDTF">2017-03-17T06:26:14Z</dcterms:created>
  <dcterms:modified xsi:type="dcterms:W3CDTF">2018-07-24T13:07:06Z</dcterms:modified>
</cp:coreProperties>
</file>