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9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29" r:id="rId11"/>
    <p:sldId id="330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298" r:id="rId30"/>
    <p:sldId id="315" r:id="rId31"/>
    <p:sldId id="306" r:id="rId32"/>
    <p:sldId id="301" r:id="rId33"/>
    <p:sldId id="331" r:id="rId34"/>
    <p:sldId id="312" r:id="rId35"/>
    <p:sldId id="332" r:id="rId36"/>
    <p:sldId id="327" r:id="rId37"/>
    <p:sldId id="30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308" autoAdjust="0"/>
    <p:restoredTop sz="92633" autoAdjust="0"/>
  </p:normalViewPr>
  <p:slideViewPr>
    <p:cSldViewPr>
      <p:cViewPr varScale="1">
        <p:scale>
          <a:sx n="82" d="100"/>
          <a:sy n="82" d="100"/>
        </p:scale>
        <p:origin x="-13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2019</c:v>
                </c:pt>
                <c:pt idx="1">
                  <c:v>Прогноз 2020</c:v>
                </c:pt>
                <c:pt idx="2">
                  <c:v>Прогноз 2021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0.2</c:v>
                </c:pt>
                <c:pt idx="1">
                  <c:v>0.20499999999999999</c:v>
                </c:pt>
                <c:pt idx="2">
                  <c:v>0.218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2019</c:v>
                </c:pt>
                <c:pt idx="1">
                  <c:v>Прогноз 2020</c:v>
                </c:pt>
                <c:pt idx="2">
                  <c:v>Прогноз 2021</c:v>
                </c:pt>
              </c:strCache>
            </c:strRef>
          </c:cat>
          <c:val>
            <c:numRef>
              <c:f>Лист1!$C$2:$C$4</c:f>
              <c:numCache>
                <c:formatCode>0.0%</c:formatCode>
                <c:ptCount val="3"/>
                <c:pt idx="0">
                  <c:v>0.8</c:v>
                </c:pt>
                <c:pt idx="1">
                  <c:v>0.79500000000000004</c:v>
                </c:pt>
                <c:pt idx="2">
                  <c:v>0.78200000000000003</c:v>
                </c:pt>
              </c:numCache>
            </c:numRef>
          </c:val>
        </c:ser>
        <c:shape val="cylinder"/>
        <c:axId val="97239040"/>
        <c:axId val="97240576"/>
        <c:axId val="104997312"/>
      </c:bar3DChart>
      <c:catAx>
        <c:axId val="9723904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7240576"/>
        <c:crosses val="autoZero"/>
        <c:auto val="1"/>
        <c:lblAlgn val="ctr"/>
        <c:lblOffset val="100"/>
      </c:catAx>
      <c:valAx>
        <c:axId val="97240576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7239040"/>
        <c:crosses val="autoZero"/>
        <c:crossBetween val="between"/>
      </c:valAx>
      <c:serAx>
        <c:axId val="104997312"/>
        <c:scaling>
          <c:orientation val="minMax"/>
        </c:scaling>
        <c:delete val="1"/>
        <c:axPos val="b"/>
        <c:tickLblPos val="none"/>
        <c:crossAx val="97240576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237"/>
          <c:h val="0.8537211560354822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2018 г.</c:v>
                </c:pt>
                <c:pt idx="1">
                  <c:v>Прогноз 2019 г.</c:v>
                </c:pt>
                <c:pt idx="2">
                  <c:v>Прогноз 2020</c:v>
                </c:pt>
                <c:pt idx="3">
                  <c:v>Прогноз 2021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16755.599999999999</c:v>
                </c:pt>
                <c:pt idx="1">
                  <c:v>16671.400000000001</c:v>
                </c:pt>
                <c:pt idx="2" formatCode="General">
                  <c:v>18638</c:v>
                </c:pt>
                <c:pt idx="3" formatCode="General">
                  <c:v>20534.8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409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398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2018 г.</c:v>
                </c:pt>
                <c:pt idx="1">
                  <c:v>Прогноз 2019 г.</c:v>
                </c:pt>
                <c:pt idx="2">
                  <c:v>Прогноз 2020</c:v>
                </c:pt>
                <c:pt idx="3">
                  <c:v>Прогноз 2021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2228.8000000000002</c:v>
                </c:pt>
                <c:pt idx="1">
                  <c:v>2569.6999999999998</c:v>
                </c:pt>
                <c:pt idx="2" formatCode="0.0">
                  <c:v>2282.8000000000002</c:v>
                </c:pt>
                <c:pt idx="3">
                  <c:v>2254.1</c:v>
                </c:pt>
              </c:numCache>
            </c:numRef>
          </c:val>
        </c:ser>
        <c:shape val="cylinder"/>
        <c:axId val="104206720"/>
        <c:axId val="104208256"/>
        <c:axId val="110065408"/>
      </c:bar3DChart>
      <c:catAx>
        <c:axId val="104206720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4208256"/>
        <c:crosses val="autoZero"/>
        <c:auto val="1"/>
        <c:lblAlgn val="ctr"/>
        <c:lblOffset val="100"/>
      </c:catAx>
      <c:valAx>
        <c:axId val="104208256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4206720"/>
        <c:crosses val="autoZero"/>
        <c:crossBetween val="between"/>
      </c:valAx>
      <c:serAx>
        <c:axId val="110065408"/>
        <c:scaling>
          <c:orientation val="minMax"/>
        </c:scaling>
        <c:delete val="1"/>
        <c:axPos val="b"/>
        <c:tickLblPos val="none"/>
        <c:crossAx val="104208256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43"/>
          <c:h val="0.31312545459926211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45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87E-3"/>
                  <c:y val="-0.14523403715859379"/>
                </c:manualLayout>
              </c:layout>
              <c:showVal val="1"/>
            </c:dLbl>
            <c:dLbl>
              <c:idx val="3"/>
              <c:layout>
                <c:manualLayout>
                  <c:x val="3.2608875279479185E-2"/>
                  <c:y val="-8.8169068311900092E-2"/>
                </c:manualLayout>
              </c:layout>
              <c:showVal val="1"/>
            </c:dLbl>
            <c:dLbl>
              <c:idx val="4"/>
              <c:layout>
                <c:manualLayout>
                  <c:x val="0.11421569699620909"/>
                  <c:y val="-8.6795036130323092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0.64900000000000002</c:v>
                </c:pt>
                <c:pt idx="1">
                  <c:v>8.5999999999999993E-2</c:v>
                </c:pt>
                <c:pt idx="2">
                  <c:v>9.9000000000000005E-2</c:v>
                </c:pt>
                <c:pt idx="3">
                  <c:v>2.5000000000000001E-2</c:v>
                </c:pt>
                <c:pt idx="4">
                  <c:v>6.0000000000000001E-3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4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406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1.2E-2</c:v>
                </c:pt>
                <c:pt idx="1">
                  <c:v>7.0000000000000001E-3</c:v>
                </c:pt>
                <c:pt idx="2">
                  <c:v>1.6E-2</c:v>
                </c:pt>
                <c:pt idx="3">
                  <c:v>3.4000000000000002E-2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22175.200000000001</c:v>
                </c:pt>
                <c:pt idx="1">
                  <c:v>23800.3</c:v>
                </c:pt>
                <c:pt idx="2">
                  <c:v>24676.1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4284.3</c:v>
                </c:pt>
                <c:pt idx="1">
                  <c:v>5197.8999999999996</c:v>
                </c:pt>
                <c:pt idx="2">
                  <c:v>2799.6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51553.2</c:v>
                </c:pt>
                <c:pt idx="1">
                  <c:v>52614.8</c:v>
                </c:pt>
                <c:pt idx="2">
                  <c:v>54831.9</c:v>
                </c:pt>
              </c:numCache>
            </c:numRef>
          </c:val>
        </c:ser>
        <c:axId val="104880384"/>
        <c:axId val="104898560"/>
      </c:barChart>
      <c:catAx>
        <c:axId val="10488038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4898560"/>
        <c:crosses val="autoZero"/>
        <c:auto val="1"/>
        <c:lblAlgn val="ctr"/>
        <c:lblOffset val="100"/>
      </c:catAx>
      <c:valAx>
        <c:axId val="104898560"/>
        <c:scaling>
          <c:orientation val="minMax"/>
        </c:scaling>
        <c:axPos val="l"/>
        <c:majorGridlines/>
        <c:numFmt formatCode="General" sourceLinked="1"/>
        <c:tickLblPos val="nextTo"/>
        <c:crossAx val="1048803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79"/>
          <c:y val="0.36008712521520958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8"/>
          <c:dLbls>
            <c:dLbl>
              <c:idx val="0"/>
              <c:layout>
                <c:manualLayout>
                  <c:x val="1.0881270049577176E-2"/>
                  <c:y val="-4.3051990494452887E-2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  <c:pt idx="8">
                  <c:v>средства массовой инвормации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0.20499999999999999</c:v>
                </c:pt>
                <c:pt idx="1">
                  <c:v>1.6E-2</c:v>
                </c:pt>
                <c:pt idx="2">
                  <c:v>2.3E-2</c:v>
                </c:pt>
                <c:pt idx="3">
                  <c:v>0.59399999999999997</c:v>
                </c:pt>
                <c:pt idx="4">
                  <c:v>9.2999999999999999E-2</c:v>
                </c:pt>
                <c:pt idx="5">
                  <c:v>5.5E-2</c:v>
                </c:pt>
                <c:pt idx="6" formatCode="0.00%">
                  <c:v>5.9999999999999995E-4</c:v>
                </c:pt>
                <c:pt idx="7" formatCode="0.00%">
                  <c:v>4.0000000000000002E-4</c:v>
                </c:pt>
                <c:pt idx="8">
                  <c:v>1.4999999999999999E-2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01619762807427"/>
          <c:y val="3.1201723592342252E-2"/>
          <c:w val="0.32057876445999806"/>
          <c:h val="0.87394351485167676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1.3888888888888904E-2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0.0">
                  <c:v>10959.2</c:v>
                </c:pt>
                <c:pt idx="1">
                  <c:v>39934</c:v>
                </c:pt>
                <c:pt idx="2">
                  <c:v>6203.1</c:v>
                </c:pt>
                <c:pt idx="3">
                  <c:v>75.8</c:v>
                </c:pt>
                <c:pt idx="4">
                  <c:v>607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0.12083333333333333"/>
                  <c:y val="-6.9688343829658571E-3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35E-3"/>
                  <c:y val="-4.4444320015901984E-2"/>
                </c:manualLayout>
              </c:layout>
              <c:showVal val="1"/>
            </c:dLbl>
            <c:dLbl>
              <c:idx val="4"/>
              <c:layout>
                <c:manualLayout>
                  <c:x val="8.3333333333333332E-3"/>
                  <c:y val="-2.2222160007950902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 formatCode="0.0">
                  <c:v>11268.800000000001</c:v>
                </c:pt>
                <c:pt idx="1">
                  <c:v>41714.400000000001</c:v>
                </c:pt>
                <c:pt idx="2">
                  <c:v>7443.4</c:v>
                </c:pt>
                <c:pt idx="3">
                  <c:v>78.7</c:v>
                </c:pt>
                <c:pt idx="4">
                  <c:v>460.2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2021</c:v>
                </c:pt>
              </c:strCache>
            </c:strRef>
          </c:tx>
          <c:dLbls>
            <c:dLbl>
              <c:idx val="1"/>
              <c:layout>
                <c:manualLayout>
                  <c:x val="-5.4166666666666669E-2"/>
                  <c:y val="-6.6666480023852854E-3"/>
                </c:manualLayout>
              </c:layout>
              <c:showVal val="1"/>
            </c:dLbl>
            <c:dLbl>
              <c:idx val="2"/>
              <c:layout>
                <c:manualLayout>
                  <c:x val="6.25E-2"/>
                  <c:y val="8.8888640031804748E-3"/>
                </c:manualLayout>
              </c:layout>
              <c:showVal val="1"/>
            </c:dLbl>
            <c:dLbl>
              <c:idx val="3"/>
              <c:layout>
                <c:manualLayout>
                  <c:x val="-1.0185067526416028E-16"/>
                  <c:y val="-2.8888808010336282E-2"/>
                </c:manualLayout>
              </c:layout>
              <c:showVal val="1"/>
            </c:dLbl>
            <c:dLbl>
              <c:idx val="4"/>
              <c:layout>
                <c:manualLayout>
                  <c:x val="3.750000000000013E-2"/>
                  <c:y val="-1.999994400715588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.0">
                  <c:v>11685.300000000001</c:v>
                </c:pt>
                <c:pt idx="1">
                  <c:v>41612.700000000004</c:v>
                </c:pt>
                <c:pt idx="2">
                  <c:v>7678.9</c:v>
                </c:pt>
                <c:pt idx="3">
                  <c:v>81.7</c:v>
                </c:pt>
                <c:pt idx="4">
                  <c:v>460.2</c:v>
                </c:pt>
              </c:numCache>
            </c:numRef>
          </c:val>
        </c:ser>
        <c:dLbls>
          <c:showVal val="1"/>
        </c:dLbls>
        <c:gapWidth val="75"/>
        <c:shape val="cylinder"/>
        <c:axId val="110553344"/>
        <c:axId val="110682112"/>
        <c:axId val="0"/>
      </c:bar3DChart>
      <c:catAx>
        <c:axId val="11055334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10682112"/>
        <c:crosses val="autoZero"/>
        <c:auto val="1"/>
        <c:lblAlgn val="ctr"/>
        <c:lblOffset val="100"/>
      </c:catAx>
      <c:valAx>
        <c:axId val="110682112"/>
        <c:scaling>
          <c:orientation val="minMax"/>
        </c:scaling>
        <c:axPos val="l"/>
        <c:numFmt formatCode="0.0" sourceLinked="1"/>
        <c:majorTickMark val="none"/>
        <c:tickLblPos val="nextTo"/>
        <c:crossAx val="110553344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1.0565360286472827E-2"/>
                  <c:y val="-0.25455883222829084"/>
                </c:manualLayout>
              </c:layout>
              <c:showVal val="1"/>
            </c:dLbl>
            <c:dLbl>
              <c:idx val="1"/>
              <c:layout>
                <c:manualLayout>
                  <c:x val="1.5313835139342046E-2"/>
                  <c:y val="-0.32115735258864297"/>
                </c:manualLayout>
              </c:layout>
              <c:showVal val="1"/>
            </c:dLbl>
            <c:dLbl>
              <c:idx val="2"/>
              <c:layout>
                <c:manualLayout>
                  <c:x val="1.7093971077539329E-2"/>
                  <c:y val="-0.41911016144448066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8844.7000000000007</c:v>
                </c:pt>
                <c:pt idx="1">
                  <c:v>9322.2999999999993</c:v>
                </c:pt>
                <c:pt idx="2">
                  <c:v>9798</c:v>
                </c:pt>
              </c:numCache>
            </c:numRef>
          </c:val>
        </c:ser>
        <c:shape val="cylinder"/>
        <c:axId val="117624192"/>
        <c:axId val="115295360"/>
        <c:axId val="0"/>
      </c:bar3DChart>
      <c:catAx>
        <c:axId val="11762419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295360"/>
        <c:crosses val="autoZero"/>
        <c:auto val="1"/>
        <c:lblAlgn val="ctr"/>
        <c:lblOffset val="100"/>
      </c:catAx>
      <c:valAx>
        <c:axId val="11529536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62419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1.5954304288244209E-2"/>
                  <c:y val="-0.24062500000000006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6.8375589806760903E-3"/>
                  <c:y val="-0.34687500000000027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1395931634460163E-2"/>
                  <c:y val="-0.41875000000000001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156.30000000000001</c:v>
                </c:pt>
                <c:pt idx="1">
                  <c:v>58.5</c:v>
                </c:pt>
                <c:pt idx="2">
                  <c:v>60.7</c:v>
                </c:pt>
              </c:numCache>
            </c:numRef>
          </c:val>
        </c:ser>
        <c:shape val="cylinder"/>
        <c:axId val="115198976"/>
        <c:axId val="115204864"/>
        <c:axId val="0"/>
      </c:bar3DChart>
      <c:catAx>
        <c:axId val="11519897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204864"/>
        <c:crosses val="autoZero"/>
        <c:auto val="1"/>
        <c:lblAlgn val="ctr"/>
        <c:lblOffset val="100"/>
      </c:catAx>
      <c:valAx>
        <c:axId val="11520486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1519897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1450</c:v>
                </c:pt>
                <c:pt idx="1">
                  <c:v>1450</c:v>
                </c:pt>
                <c:pt idx="2">
                  <c:v>1450</c:v>
                </c:pt>
              </c:numCache>
            </c:numRef>
          </c:val>
        </c:ser>
        <c:shape val="box"/>
        <c:axId val="134657152"/>
        <c:axId val="134658688"/>
        <c:axId val="0"/>
      </c:bar3DChart>
      <c:catAx>
        <c:axId val="134657152"/>
        <c:scaling>
          <c:orientation val="minMax"/>
        </c:scaling>
        <c:axPos val="b"/>
        <c:numFmt formatCode="General" sourceLinked="1"/>
        <c:tickLblPos val="nextTo"/>
        <c:crossAx val="134658688"/>
        <c:crosses val="autoZero"/>
        <c:auto val="1"/>
        <c:lblAlgn val="ctr"/>
        <c:lblOffset val="100"/>
      </c:catAx>
      <c:valAx>
        <c:axId val="134658688"/>
        <c:scaling>
          <c:orientation val="minMax"/>
        </c:scaling>
        <c:axPos val="l"/>
        <c:majorGridlines/>
        <c:numFmt formatCode="General" sourceLinked="1"/>
        <c:tickLblPos val="nextTo"/>
        <c:crossAx val="13465715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3.9845192961990867E-3"/>
                  <c:y val="-6.0940416474405727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5806539807524063E-2"/>
                  <c:y val="1.887620380155694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4.311473218625448E-2"/>
                  <c:y val="-0.114991590134409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2000" baseline="0"/>
                </a:pPr>
                <a:endParaRPr lang="ru-RU"/>
              </a:p>
            </c:txPr>
            <c:showVal val="1"/>
            <c:showLeaderLines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22.5</c:v>
                </c:pt>
                <c:pt idx="1">
                  <c:v>24.2</c:v>
                </c:pt>
                <c:pt idx="2">
                  <c:v>26.5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6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err="1" smtClean="0"/>
            <a:t>Глушковского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600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600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Бюджеты 6 сельских поселений: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Адашевского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Глушковского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Б.Полянского,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Латышовского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Паевского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Пушкинского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600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 </a:t>
            </a:r>
            <a:r>
              <a:rPr lang="ru-RU" dirty="0" smtClean="0">
                <a:solidFill>
                  <a:schemeClr val="bg1"/>
                </a:solidFill>
              </a:rPr>
              <a:t>решения </a:t>
            </a:r>
            <a:r>
              <a:rPr lang="ru-RU" dirty="0" smtClean="0">
                <a:solidFill>
                  <a:schemeClr val="bg1"/>
                </a:solidFill>
              </a:rPr>
              <a:t>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</a:t>
            </a:r>
            <a:r>
              <a:rPr lang="ru-RU" dirty="0" smtClean="0">
                <a:solidFill>
                  <a:schemeClr val="bg1"/>
                </a:solidFill>
              </a:rPr>
              <a:t>2019 </a:t>
            </a:r>
            <a:r>
              <a:rPr lang="ru-RU" dirty="0" smtClean="0">
                <a:solidFill>
                  <a:schemeClr val="bg1"/>
                </a:solidFill>
              </a:rPr>
              <a:t>год и плановый период </a:t>
            </a:r>
            <a:r>
              <a:rPr lang="ru-RU" dirty="0" smtClean="0">
                <a:solidFill>
                  <a:schemeClr val="bg1"/>
                </a:solidFill>
              </a:rPr>
              <a:t>2020 </a:t>
            </a:r>
            <a:r>
              <a:rPr lang="ru-RU" dirty="0" smtClean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2021 </a:t>
            </a:r>
            <a:r>
              <a:rPr lang="ru-RU" dirty="0" smtClean="0">
                <a:solidFill>
                  <a:schemeClr val="bg1"/>
                </a:solidFill>
              </a:rPr>
              <a:t>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</a:t>
            </a:r>
            <a:r>
              <a:rPr lang="ru-RU" sz="3200" b="1" dirty="0" smtClean="0"/>
              <a:t>2018 </a:t>
            </a:r>
            <a:r>
              <a:rPr lang="ru-RU" sz="3200" b="1" dirty="0" smtClean="0"/>
              <a:t>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</a:t>
            </a:r>
            <a:r>
              <a:rPr lang="ru-RU" sz="1600" b="1" dirty="0" smtClean="0"/>
              <a:t>6692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</a:t>
            </a:r>
            <a:r>
              <a:rPr lang="ru-RU" dirty="0" smtClean="0">
                <a:cs typeface="Aharoni" pitchFamily="2" charset="-79"/>
              </a:rPr>
              <a:t>2019 </a:t>
            </a:r>
            <a:r>
              <a:rPr lang="ru-RU" dirty="0" smtClean="0">
                <a:cs typeface="Aharoni" pitchFamily="2" charset="-79"/>
              </a:rPr>
              <a:t>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</a:t>
                      </a:r>
                      <a:r>
                        <a:rPr lang="ru-RU" sz="1600" dirty="0" smtClean="0"/>
                        <a:t>2019 </a:t>
                      </a:r>
                      <a:r>
                        <a:rPr lang="ru-RU" sz="1600" dirty="0" smtClean="0"/>
                        <a:t>год и на плановый период </a:t>
                      </a:r>
                      <a:r>
                        <a:rPr lang="ru-RU" sz="1600" dirty="0" smtClean="0"/>
                        <a:t>2020 и2021 </a:t>
                      </a:r>
                      <a:r>
                        <a:rPr lang="ru-RU" sz="1600" dirty="0" smtClean="0"/>
                        <a:t>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</a:t>
                      </a:r>
                      <a:r>
                        <a:rPr lang="ru-RU" sz="1600" dirty="0" smtClean="0"/>
                        <a:t>2019 </a:t>
                      </a:r>
                      <a:r>
                        <a:rPr lang="ru-RU" sz="1600" dirty="0" smtClean="0"/>
                        <a:t>год и на плановый период </a:t>
                      </a:r>
                      <a:r>
                        <a:rPr lang="ru-RU" sz="1600" dirty="0" smtClean="0"/>
                        <a:t>2020 и2021 </a:t>
                      </a:r>
                      <a:r>
                        <a:rPr lang="ru-RU" sz="1600" dirty="0" smtClean="0"/>
                        <a:t>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2019 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81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2019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2020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2021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1677964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1798225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1927428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03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349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509963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546041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583856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219156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221344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234148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129,7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98030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99030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100030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135,5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2786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48074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639802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685360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735579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инвестиции в основной капитал (за исключением бюджетных средств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4038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3877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3793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96342.3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101977.2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104628.6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latin typeface="Times New Roman"/>
                        </a:rPr>
                        <a:t>19241.1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latin typeface="Times New Roman"/>
                        </a:rPr>
                        <a:t>20920.8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latin typeface="Times New Roman"/>
                        </a:rPr>
                        <a:t>22788.9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 dirty="0">
                          <a:latin typeface="Times New Roman"/>
                        </a:rPr>
                        <a:t>78 012,7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>
                          <a:latin typeface="Times New Roman"/>
                        </a:rPr>
                        <a:t>81 613,0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 dirty="0">
                          <a:latin typeface="Times New Roman"/>
                        </a:rPr>
                        <a:t>82 307,6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97258.7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102995.4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105744.6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-916.4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-1018.2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-1116.0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14396.64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14533.58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96342.3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97258.7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16671.4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тыс.руб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2569.7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flipH="1" flipV="1">
            <a:off x="6929454" y="2688899"/>
            <a:ext cx="1857388" cy="45719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78012.7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</a:rPr>
              <a:t>тыс.руб</a:t>
            </a:r>
            <a:r>
              <a:rPr lang="ru-RU" sz="1600" b="1" dirty="0" smtClean="0">
                <a:solidFill>
                  <a:srgbClr val="002060"/>
                </a:solidFill>
              </a:rPr>
              <a:t>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000372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en-US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57779.1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357187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</a:t>
            </a:r>
            <a:r>
              <a:rPr lang="en-US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8844.7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en-US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19904.8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</a:t>
            </a:r>
            <a:r>
              <a:rPr lang="en-US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1948.0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28599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</a:t>
            </a:r>
            <a:r>
              <a:rPr lang="en-US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2231.7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286256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</a:t>
            </a:r>
            <a:r>
              <a:rPr lang="en-US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4972.6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4929198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</a:t>
            </a:r>
            <a:r>
              <a:rPr lang="en-US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56,3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Средства массовой информации, 1450,0 </a:t>
            </a:r>
            <a:r>
              <a:rPr lang="ru-RU" sz="1000" b="1" dirty="0" err="1" smtClean="0">
                <a:solidFill>
                  <a:schemeClr val="accent1">
                    <a:lumMod val="50000"/>
                  </a:schemeClr>
                </a:solidFill>
              </a:rPr>
              <a:t>тыс</a:t>
            </a:r>
            <a:r>
              <a:rPr lang="en-US" sz="1000" b="1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sz="1000" b="1" dirty="0" err="1" smtClean="0">
                <a:solidFill>
                  <a:schemeClr val="accent1">
                    <a:lumMod val="50000"/>
                  </a:schemeClr>
                </a:solidFill>
              </a:rPr>
              <a:t>руб</a:t>
            </a:r>
            <a:r>
              <a:rPr lang="en-US" sz="1000" b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1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500702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2019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  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</a:t>
            </a:r>
            <a:r>
              <a:rPr lang="ru-RU" sz="2400" b="1" dirty="0" smtClean="0"/>
              <a:t>2019 </a:t>
            </a:r>
            <a:r>
              <a:rPr lang="ru-RU" sz="2400" b="1" dirty="0" smtClean="0"/>
              <a:t>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</a:t>
            </a:r>
            <a:r>
              <a:rPr lang="ru-RU" sz="2800" b="1" dirty="0" smtClean="0"/>
              <a:t>2019 </a:t>
            </a:r>
            <a:r>
              <a:rPr lang="ru-RU" sz="2800" b="1" dirty="0" smtClean="0"/>
              <a:t>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Проект бюджета района на </a:t>
            </a:r>
            <a:r>
              <a:rPr lang="ru-RU" altLang="ru-RU" sz="1600" b="1" dirty="0" smtClean="0">
                <a:latin typeface="Tahoma" pitchFamily="34" charset="0"/>
              </a:rPr>
              <a:t>201</a:t>
            </a:r>
            <a:r>
              <a:rPr lang="en-US" altLang="ru-RU" sz="1600" b="1" dirty="0" smtClean="0">
                <a:latin typeface="Tahoma" pitchFamily="34" charset="0"/>
              </a:rPr>
              <a:t>9</a:t>
            </a:r>
            <a:r>
              <a:rPr lang="ru-RU" altLang="ru-RU" sz="1600" b="1" dirty="0" smtClean="0">
                <a:latin typeface="Tahoma" pitchFamily="34" charset="0"/>
              </a:rPr>
              <a:t> </a:t>
            </a:r>
            <a:r>
              <a:rPr lang="ru-RU" altLang="ru-RU" sz="1600" b="1" dirty="0" smtClean="0">
                <a:latin typeface="Tahoma" pitchFamily="34" charset="0"/>
              </a:rPr>
              <a:t>год является 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</a:t>
            </a:r>
            <a:r>
              <a:rPr lang="en-US" altLang="ru-RU" sz="1600" b="1" dirty="0" smtClean="0">
                <a:latin typeface="Tahoma" pitchFamily="34" charset="0"/>
              </a:rPr>
              <a:t>71596.4</a:t>
            </a:r>
            <a:r>
              <a:rPr lang="ru-RU" altLang="ru-RU" sz="1600" b="1" dirty="0" smtClean="0">
                <a:latin typeface="Tahoma" pitchFamily="34" charset="0"/>
              </a:rPr>
              <a:t> </a:t>
            </a:r>
            <a:r>
              <a:rPr lang="ru-RU" altLang="ru-RU" sz="1600" b="1" dirty="0" smtClean="0">
                <a:latin typeface="Tahoma" pitchFamily="34" charset="0"/>
              </a:rPr>
              <a:t>тыс. руб. или </a:t>
            </a:r>
            <a:r>
              <a:rPr lang="ru-RU" altLang="ru-RU" sz="1600" b="1" dirty="0" smtClean="0">
                <a:latin typeface="Tahoma" pitchFamily="34" charset="0"/>
              </a:rPr>
              <a:t>73,</a:t>
            </a:r>
            <a:r>
              <a:rPr lang="en-US" altLang="ru-RU" sz="1600" b="1" dirty="0" smtClean="0">
                <a:latin typeface="Tahoma" pitchFamily="34" charset="0"/>
              </a:rPr>
              <a:t>6</a:t>
            </a:r>
            <a:r>
              <a:rPr lang="ru-RU" altLang="ru-RU" sz="1600" b="1" dirty="0" smtClean="0">
                <a:latin typeface="Tahoma" pitchFamily="34" charset="0"/>
              </a:rPr>
              <a:t> </a:t>
            </a:r>
            <a:r>
              <a:rPr lang="ru-RU" altLang="ru-RU" sz="1600" b="1" dirty="0" smtClean="0">
                <a:latin typeface="Tahoma" pitchFamily="34" charset="0"/>
              </a:rPr>
              <a:t>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15 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</a:t>
            </a:r>
            <a:r>
              <a:rPr lang="ru-RU" sz="3600" b="1" dirty="0" smtClean="0"/>
              <a:t>2019 </a:t>
            </a:r>
            <a:r>
              <a:rPr lang="ru-RU" sz="3600" b="1" dirty="0" smtClean="0"/>
              <a:t>год </a:t>
            </a:r>
            <a:br>
              <a:rPr lang="ru-RU" sz="3600" b="1" dirty="0" smtClean="0"/>
            </a:br>
            <a:r>
              <a:rPr lang="en-US" sz="3600" b="1" dirty="0" smtClean="0"/>
              <a:t>97258.7</a:t>
            </a:r>
            <a:r>
              <a:rPr lang="ru-RU" sz="3600" b="1" dirty="0" smtClean="0"/>
              <a:t> </a:t>
            </a:r>
            <a:r>
              <a:rPr lang="ru-RU" sz="3600" b="1" dirty="0" smtClean="0"/>
              <a:t>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2"/>
          <a:ext cx="8186765" cy="5185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38904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04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97258.7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102995.4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105744.6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Общегосударственные расходы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latin typeface="Times New Roman"/>
                        </a:rPr>
                        <a:t>19 904,8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latin typeface="Times New Roman"/>
                        </a:rPr>
                        <a:t>19 274,1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latin typeface="Times New Roman"/>
                        </a:rPr>
                        <a:t>19 425,3</a:t>
                      </a:r>
                    </a:p>
                  </a:txBody>
                  <a:tcPr marL="7620" marR="7620" marT="7620" marB="0" anchor="b"/>
                </a:tc>
              </a:tr>
              <a:tr h="56860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безопасность и правоохранительная деятельность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1 849,0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1 849,1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1 851,5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экономика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2231,70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4211,00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5476,70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Жилищно-коммунальное хозяйство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latin typeface="Times New Roman"/>
                        </a:rPr>
                        <a:t>11,4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latin typeface="Times New Roman"/>
                        </a:rPr>
                        <a:t>11,4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latin typeface="Times New Roman"/>
                        </a:rPr>
                        <a:t>11,4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Образование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57779,1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60965,5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61518,8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Культура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8 844,7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9 322,3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9 798,0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Социальная политика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4972,6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5795,4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6051,8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Физическая культура и спорт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156,9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59,2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61,4</a:t>
                      </a:r>
                    </a:p>
                  </a:txBody>
                  <a:tcPr marL="7620" marR="7620" marT="7620" marB="0" anchor="b"/>
                </a:tc>
              </a:tr>
              <a:tr h="35179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Обслуживание муниципального долга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36,0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36,0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36,0</a:t>
                      </a:r>
                    </a:p>
                  </a:txBody>
                  <a:tcPr marL="7620" marR="7620" marT="7620" marB="0" anchor="b"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Межбюджетные</a:t>
                      </a:r>
                      <a:r>
                        <a:rPr lang="ru-RU" sz="1600" b="0" baseline="0" dirty="0" smtClean="0"/>
                        <a:t> трансферты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22,5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24,2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26,5</a:t>
                      </a:r>
                    </a:p>
                  </a:txBody>
                  <a:tcPr marL="7620" marR="7620" marT="7620" marB="0" anchor="b"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Средства массовой информации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latin typeface="Times New Roman"/>
                        </a:rPr>
                        <a:t>1450,0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1" u="none" strike="noStrike" dirty="0">
                          <a:latin typeface="Times New Roman"/>
                        </a:rPr>
                        <a:t>1450,0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1" u="none" strike="noStrike" dirty="0">
                          <a:latin typeface="Times New Roman"/>
                        </a:rPr>
                        <a:t>1450,0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9062,5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9160,9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9244,1</a:t>
                      </a:r>
                    </a:p>
                  </a:txBody>
                  <a:tcPr marL="7620" marR="7620" marT="7620" marB="0" anchor="ctr"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2134,9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2132,2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2133,7</a:t>
                      </a:r>
                    </a:p>
                  </a:txBody>
                  <a:tcPr marL="7620" marR="7620" marT="7620" marB="0" anchor="ctr"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7584,60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6858,20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6924,30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721,7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722,4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723,4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1120.3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1121.7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1123.1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7150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3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–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111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тыс.руб., 2020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года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119,8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., 2021 год – 99,8 тыс.руб.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35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105,4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141,7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–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240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471,4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300,9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–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192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373,4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505,7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338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1645,6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2020 год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3016,2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2021 год – 4323,8 тыс.руб.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Раздел «Культура», тыс.руб.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00174"/>
          <a:ext cx="6686568" cy="4818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14290"/>
            <a:ext cx="635798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ВСЕГО РАСХОДОВ: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4972,6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5795,4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6051,8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Пенсионное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432,9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441,5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449,8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Социальное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207,9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207,9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207,9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Охрана семьи и детства: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4331,8 тыс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5146,0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5394,1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700" b="1" dirty="0" smtClean="0"/>
              <a:t>тыс.руб.</a:t>
            </a:r>
            <a:endParaRPr lang="ru-RU" sz="2700" b="1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00438"/>
            <a:ext cx="2572147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714348" y="1397000"/>
          <a:ext cx="55721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100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00438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Раздел «Средства массовой информации», тыс. 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2021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года 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818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Межбюджетные трансферты, тыс.руб. </a:t>
            </a:r>
            <a:r>
              <a:rPr lang="ru-RU" sz="3200" dirty="0" smtClean="0"/>
              <a:t>(дотация на выравнивание бюджетной обеспеченности муниципальных образований)                                      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64"/>
          <a:ext cx="822960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Межбюджетные трансферт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2472</TotalTime>
  <Words>1914</Words>
  <Application>Microsoft Office PowerPoint</Application>
  <PresentationFormat>Экран (4:3)</PresentationFormat>
  <Paragraphs>419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2018 году чи                                     численность населения 6692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2019  ГОД И НА ПЛАНОВЫЙ ПЕРИОД 2020 И 2021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Проект бюджета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2019 году</vt:lpstr>
      <vt:lpstr>Структура неналоговых доходов бюджета Кадошкинского муниципального района в 2019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15 муниципальных программ</vt:lpstr>
      <vt:lpstr>Структура  расходов на 2019 год  97258.7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«Средства массовой информации», тыс. руб.</vt:lpstr>
      <vt:lpstr>Раздел «Обслуживание государственного и муниципального долга»</vt:lpstr>
      <vt:lpstr>Межбюджетные трансферты, тыс.руб. (дотация на выравнивание бюджетной обеспеченности муниципальных образований)                                      </vt:lpstr>
      <vt:lpstr>Слайд 36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244</cp:revision>
  <dcterms:created xsi:type="dcterms:W3CDTF">2017-03-17T06:26:14Z</dcterms:created>
  <dcterms:modified xsi:type="dcterms:W3CDTF">2019-01-04T07:17:40Z</dcterms:modified>
</cp:coreProperties>
</file>