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10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9"/>
  </p:notesMasterIdLst>
  <p:sldIdLst>
    <p:sldId id="256" r:id="rId2"/>
    <p:sldId id="322" r:id="rId3"/>
    <p:sldId id="257" r:id="rId4"/>
    <p:sldId id="271" r:id="rId5"/>
    <p:sldId id="258" r:id="rId6"/>
    <p:sldId id="259" r:id="rId7"/>
    <p:sldId id="260" r:id="rId8"/>
    <p:sldId id="324" r:id="rId9"/>
    <p:sldId id="317" r:id="rId10"/>
    <p:sldId id="329" r:id="rId11"/>
    <p:sldId id="330" r:id="rId12"/>
    <p:sldId id="270" r:id="rId13"/>
    <p:sldId id="325" r:id="rId14"/>
    <p:sldId id="283" r:id="rId15"/>
    <p:sldId id="261" r:id="rId16"/>
    <p:sldId id="319" r:id="rId17"/>
    <p:sldId id="292" r:id="rId18"/>
    <p:sldId id="287" r:id="rId19"/>
    <p:sldId id="288" r:id="rId20"/>
    <p:sldId id="291" r:id="rId21"/>
    <p:sldId id="286" r:id="rId22"/>
    <p:sldId id="290" r:id="rId23"/>
    <p:sldId id="326" r:id="rId24"/>
    <p:sldId id="304" r:id="rId25"/>
    <p:sldId id="294" r:id="rId26"/>
    <p:sldId id="295" r:id="rId27"/>
    <p:sldId id="296" r:id="rId28"/>
    <p:sldId id="316" r:id="rId29"/>
    <p:sldId id="298" r:id="rId30"/>
    <p:sldId id="315" r:id="rId31"/>
    <p:sldId id="306" r:id="rId32"/>
    <p:sldId id="301" r:id="rId33"/>
    <p:sldId id="331" r:id="rId34"/>
    <p:sldId id="312" r:id="rId35"/>
    <p:sldId id="332" r:id="rId36"/>
    <p:sldId id="327" r:id="rId37"/>
    <p:sldId id="303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2633" autoAdjust="0"/>
  </p:normalViewPr>
  <p:slideViewPr>
    <p:cSldViewPr>
      <p:cViewPr varScale="1">
        <p:scale>
          <a:sx n="82" d="100"/>
          <a:sy n="82" d="100"/>
        </p:scale>
        <p:origin x="-1330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2019</c:v>
                </c:pt>
                <c:pt idx="1">
                  <c:v>Прогноз 2020</c:v>
                </c:pt>
                <c:pt idx="2">
                  <c:v>Прогноз 2021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0.19400000000000001</c:v>
                </c:pt>
                <c:pt idx="1">
                  <c:v>0.20200000000000001</c:v>
                </c:pt>
                <c:pt idx="2">
                  <c:v>0.21099999999999999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2019</c:v>
                </c:pt>
                <c:pt idx="1">
                  <c:v>Прогноз 2020</c:v>
                </c:pt>
                <c:pt idx="2">
                  <c:v>Прогноз 2021</c:v>
                </c:pt>
              </c:strCache>
            </c:strRef>
          </c:cat>
          <c:val>
            <c:numRef>
              <c:f>Лист1!$C$2:$C$4</c:f>
              <c:numCache>
                <c:formatCode>0.0%</c:formatCode>
                <c:ptCount val="3"/>
                <c:pt idx="0">
                  <c:v>0.80600000000000005</c:v>
                </c:pt>
                <c:pt idx="1">
                  <c:v>0.79800000000000004</c:v>
                </c:pt>
                <c:pt idx="2">
                  <c:v>0.78900000000000003</c:v>
                </c:pt>
              </c:numCache>
            </c:numRef>
          </c:val>
        </c:ser>
        <c:shape val="cylinder"/>
        <c:axId val="97239040"/>
        <c:axId val="97240576"/>
        <c:axId val="104997312"/>
      </c:bar3DChart>
      <c:catAx>
        <c:axId val="9723904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97240576"/>
        <c:crosses val="autoZero"/>
        <c:auto val="1"/>
        <c:lblAlgn val="ctr"/>
        <c:lblOffset val="100"/>
      </c:catAx>
      <c:valAx>
        <c:axId val="97240576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7239040"/>
        <c:crosses val="autoZero"/>
        <c:crossBetween val="between"/>
      </c:valAx>
      <c:serAx>
        <c:axId val="104997312"/>
        <c:scaling>
          <c:orientation val="minMax"/>
        </c:scaling>
        <c:delete val="1"/>
        <c:axPos val="b"/>
        <c:tickLblPos val="none"/>
        <c:crossAx val="97240576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237"/>
          <c:h val="0.8537211560354822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2018 г.</c:v>
                </c:pt>
                <c:pt idx="1">
                  <c:v>Прогноз 2019 г.</c:v>
                </c:pt>
                <c:pt idx="2">
                  <c:v>Прогноз 2020</c:v>
                </c:pt>
                <c:pt idx="3">
                  <c:v>Прогноз 2021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16755.599999999999</c:v>
                </c:pt>
                <c:pt idx="1">
                  <c:v>17160.099999999999</c:v>
                </c:pt>
                <c:pt idx="2" formatCode="General">
                  <c:v>19084.8</c:v>
                </c:pt>
                <c:pt idx="3" formatCode="General">
                  <c:v>20998.7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8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2.4691358024691409E-2"/>
                  <c:y val="-5.3691280572272147E-2"/>
                </c:manualLayout>
              </c:layout>
              <c:showVal val="1"/>
            </c:dLbl>
            <c:dLbl>
              <c:idx val="3"/>
              <c:layout>
                <c:manualLayout>
                  <c:x val="4.6296296296296398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2018 г.</c:v>
                </c:pt>
                <c:pt idx="1">
                  <c:v>Прогноз 2019 г.</c:v>
                </c:pt>
                <c:pt idx="2">
                  <c:v>Прогноз 2020</c:v>
                </c:pt>
                <c:pt idx="3">
                  <c:v>Прогноз 2021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2228.8000000000002</c:v>
                </c:pt>
                <c:pt idx="1">
                  <c:v>1581.6</c:v>
                </c:pt>
                <c:pt idx="2" formatCode="0.0">
                  <c:v>1708</c:v>
                </c:pt>
                <c:pt idx="3">
                  <c:v>1767.1</c:v>
                </c:pt>
              </c:numCache>
            </c:numRef>
          </c:val>
        </c:ser>
        <c:shape val="cylinder"/>
        <c:axId val="104206720"/>
        <c:axId val="104208256"/>
        <c:axId val="110065408"/>
      </c:bar3DChart>
      <c:catAx>
        <c:axId val="104206720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4208256"/>
        <c:crosses val="autoZero"/>
        <c:auto val="1"/>
        <c:lblAlgn val="ctr"/>
        <c:lblOffset val="100"/>
      </c:catAx>
      <c:valAx>
        <c:axId val="104208256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4206720"/>
        <c:crosses val="autoZero"/>
        <c:crossBetween val="between"/>
      </c:valAx>
      <c:serAx>
        <c:axId val="110065408"/>
        <c:scaling>
          <c:orientation val="minMax"/>
        </c:scaling>
        <c:delete val="1"/>
        <c:axPos val="b"/>
        <c:tickLblPos val="none"/>
        <c:crossAx val="104208256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43"/>
          <c:h val="0.31312545459926211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45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987E-3"/>
                  <c:y val="-0.14523403715859379"/>
                </c:manualLayout>
              </c:layout>
              <c:showVal val="1"/>
            </c:dLbl>
            <c:dLbl>
              <c:idx val="3"/>
              <c:layout>
                <c:manualLayout>
                  <c:x val="3.2608875279479185E-2"/>
                  <c:y val="-8.8169068311900092E-2"/>
                </c:manualLayout>
              </c:layout>
              <c:showVal val="1"/>
            </c:dLbl>
            <c:dLbl>
              <c:idx val="4"/>
              <c:layout>
                <c:manualLayout>
                  <c:x val="0.11421569699620909"/>
                  <c:y val="-8.6795036130323092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0.68300000000000005</c:v>
                </c:pt>
                <c:pt idx="1">
                  <c:v>7.0999999999999994E-2</c:v>
                </c:pt>
                <c:pt idx="2">
                  <c:v>0.114</c:v>
                </c:pt>
                <c:pt idx="3">
                  <c:v>5.1000000000000004E-2</c:v>
                </c:pt>
                <c:pt idx="4">
                  <c:v>3.0000000000000005E-3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24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406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1.2999999999999998E-2</c:v>
                </c:pt>
                <c:pt idx="1">
                  <c:v>6.0000000000000088E-3</c:v>
                </c:pt>
                <c:pt idx="2">
                  <c:v>9.0000000000000028E-3</c:v>
                </c:pt>
                <c:pt idx="3">
                  <c:v>3.0000000000000002E-2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22914.6</c:v>
                </c:pt>
                <c:pt idx="1">
                  <c:v>23929.7</c:v>
                </c:pt>
                <c:pt idx="2">
                  <c:v>20625.8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6046.6</c:v>
                </c:pt>
                <c:pt idx="1">
                  <c:v>1545.1</c:v>
                </c:pt>
                <c:pt idx="2">
                  <c:v>4440.6000000000004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2018</c:v>
                </c:pt>
                <c:pt idx="1">
                  <c:v>Прогноз 2019</c:v>
                </c:pt>
                <c:pt idx="2">
                  <c:v>Прогноз 2020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58229.9</c:v>
                </c:pt>
                <c:pt idx="1">
                  <c:v>63022.1</c:v>
                </c:pt>
                <c:pt idx="2">
                  <c:v>66054.100000000006</c:v>
                </c:pt>
              </c:numCache>
            </c:numRef>
          </c:val>
        </c:ser>
        <c:axId val="104880384"/>
        <c:axId val="104898560"/>
      </c:barChart>
      <c:catAx>
        <c:axId val="10488038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4898560"/>
        <c:crosses val="autoZero"/>
        <c:auto val="1"/>
        <c:lblAlgn val="ctr"/>
        <c:lblOffset val="100"/>
      </c:catAx>
      <c:valAx>
        <c:axId val="104898560"/>
        <c:scaling>
          <c:orientation val="minMax"/>
        </c:scaling>
        <c:axPos val="l"/>
        <c:majorGridlines/>
        <c:numFmt formatCode="General" sourceLinked="1"/>
        <c:tickLblPos val="nextTo"/>
        <c:crossAx val="1048803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79"/>
          <c:y val="0.36008712521520958"/>
          <c:w val="0.20153166618061633"/>
          <c:h val="0.3630013545093252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8"/>
          <c:dLbls>
            <c:dLbl>
              <c:idx val="0"/>
              <c:layout>
                <c:manualLayout>
                  <c:x val="1.0881270049577176E-2"/>
                  <c:y val="-4.3051990494452887E-2"/>
                </c:manualLayout>
              </c:layout>
              <c:showVal val="1"/>
            </c:dLbl>
            <c:dLbl>
              <c:idx val="3"/>
              <c:layout>
                <c:manualLayout>
                  <c:x val="-1.3239039564498879E-2"/>
                  <c:y val="4.972778969147979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Социальная политика</c:v>
                </c:pt>
                <c:pt idx="6">
                  <c:v>Физкультура и спорт</c:v>
                </c:pt>
                <c:pt idx="7">
                  <c:v>Обслуживание муниципального долга</c:v>
                </c:pt>
                <c:pt idx="8">
                  <c:v>средства массовой инвормации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0.20599999999999999</c:v>
                </c:pt>
                <c:pt idx="1">
                  <c:v>1.6E-2</c:v>
                </c:pt>
                <c:pt idx="2">
                  <c:v>2.3E-2</c:v>
                </c:pt>
                <c:pt idx="3">
                  <c:v>0.59</c:v>
                </c:pt>
                <c:pt idx="4">
                  <c:v>9.2999999999999999E-2</c:v>
                </c:pt>
                <c:pt idx="5">
                  <c:v>5.5E-2</c:v>
                </c:pt>
                <c:pt idx="6" formatCode="0.00%">
                  <c:v>5.9999999999999995E-4</c:v>
                </c:pt>
                <c:pt idx="7" formatCode="0.00%">
                  <c:v>4.0000000000000002E-4</c:v>
                </c:pt>
                <c:pt idx="8">
                  <c:v>1.4999999999999999E-2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6701619762807427"/>
          <c:y val="3.1201723592342252E-2"/>
          <c:w val="0.32057876445999806"/>
          <c:h val="0.87394351485167676"/>
        </c:manualLayout>
      </c:layout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2019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1.3888888888888904E-2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12188.2</c:v>
                </c:pt>
                <c:pt idx="1">
                  <c:v>37027.9</c:v>
                </c:pt>
                <c:pt idx="2">
                  <c:v>7638.8</c:v>
                </c:pt>
                <c:pt idx="3">
                  <c:v>36.200000000000003</c:v>
                </c:pt>
                <c:pt idx="4">
                  <c:v>607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5.6944444444444485E-2"/>
                  <c:y val="-0.1022219360365746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835E-3"/>
                  <c:y val="-4.4444320015901984E-2"/>
                </c:manualLayout>
              </c:layout>
              <c:showVal val="1"/>
            </c:dLbl>
            <c:dLbl>
              <c:idx val="4"/>
              <c:layout>
                <c:manualLayout>
                  <c:x val="2.7777777777777964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11797</c:v>
                </c:pt>
                <c:pt idx="1">
                  <c:v>41270.9</c:v>
                </c:pt>
                <c:pt idx="2">
                  <c:v>8325.6</c:v>
                </c:pt>
                <c:pt idx="3">
                  <c:v>37.6</c:v>
                </c:pt>
                <c:pt idx="4">
                  <c:v>607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2021</c:v>
                </c:pt>
              </c:strCache>
            </c:strRef>
          </c:tx>
          <c:dLbls>
            <c:dLbl>
              <c:idx val="1"/>
              <c:layout>
                <c:manualLayout>
                  <c:x val="-7.9166666666666718E-2"/>
                  <c:y val="5.7777616020672599E-2"/>
                </c:manualLayout>
              </c:layout>
              <c:showVal val="1"/>
            </c:dLbl>
            <c:dLbl>
              <c:idx val="2"/>
              <c:layout>
                <c:manualLayout>
                  <c:x val="4.5833333333333406E-2"/>
                  <c:y val="-3.7777672013516714E-2"/>
                </c:manualLayout>
              </c:layout>
              <c:showVal val="1"/>
            </c:dLbl>
            <c:dLbl>
              <c:idx val="3"/>
              <c:layout>
                <c:manualLayout>
                  <c:x val="-1.0185067526416028E-16"/>
                  <c:y val="-2.8888808010336282E-2"/>
                </c:manualLayout>
              </c:layout>
              <c:showVal val="1"/>
            </c:dLbl>
            <c:dLbl>
              <c:idx val="4"/>
              <c:layout>
                <c:manualLayout>
                  <c:x val="3.750000000000013E-2"/>
                  <c:y val="-1.9999944007155889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 formatCode="0.0">
                  <c:v>11250.5</c:v>
                </c:pt>
                <c:pt idx="1">
                  <c:v>45752.3</c:v>
                </c:pt>
                <c:pt idx="2">
                  <c:v>6883.6</c:v>
                </c:pt>
                <c:pt idx="3">
                  <c:v>39</c:v>
                </c:pt>
                <c:pt idx="4">
                  <c:v>607</c:v>
                </c:pt>
              </c:numCache>
            </c:numRef>
          </c:val>
        </c:ser>
        <c:dLbls>
          <c:showVal val="1"/>
        </c:dLbls>
        <c:gapWidth val="75"/>
        <c:shape val="cylinder"/>
        <c:axId val="110553344"/>
        <c:axId val="110682112"/>
        <c:axId val="0"/>
      </c:bar3DChart>
      <c:catAx>
        <c:axId val="110553344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10682112"/>
        <c:crosses val="autoZero"/>
        <c:auto val="1"/>
        <c:lblAlgn val="ctr"/>
        <c:lblOffset val="100"/>
      </c:catAx>
      <c:valAx>
        <c:axId val="110682112"/>
        <c:scaling>
          <c:orientation val="minMax"/>
        </c:scaling>
        <c:axPos val="l"/>
        <c:numFmt formatCode="General" sourceLinked="1"/>
        <c:majorTickMark val="none"/>
        <c:tickLblPos val="nextTo"/>
        <c:crossAx val="110553344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0"/>
              <c:layout>
                <c:manualLayout>
                  <c:x val="1.0565360286472827E-2"/>
                  <c:y val="-0.25455883222829084"/>
                </c:manualLayout>
              </c:layout>
              <c:showVal val="1"/>
            </c:dLbl>
            <c:dLbl>
              <c:idx val="1"/>
              <c:layout>
                <c:manualLayout>
                  <c:x val="1.5313835139342046E-2"/>
                  <c:y val="-0.32115735258864297"/>
                </c:manualLayout>
              </c:layout>
              <c:showVal val="1"/>
            </c:dLbl>
            <c:dLbl>
              <c:idx val="2"/>
              <c:layout>
                <c:manualLayout>
                  <c:x val="1.7093971077539329E-2"/>
                  <c:y val="-0.41911016144448066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9040.7000000000007</c:v>
                </c:pt>
                <c:pt idx="1">
                  <c:v>9153.7000000000007</c:v>
                </c:pt>
                <c:pt idx="2">
                  <c:v>9590.6</c:v>
                </c:pt>
              </c:numCache>
            </c:numRef>
          </c:val>
        </c:ser>
        <c:shape val="cylinder"/>
        <c:axId val="117624192"/>
        <c:axId val="115295360"/>
        <c:axId val="0"/>
      </c:bar3DChart>
      <c:catAx>
        <c:axId val="11762419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5295360"/>
        <c:crosses val="autoZero"/>
        <c:auto val="1"/>
        <c:lblAlgn val="ctr"/>
        <c:lblOffset val="100"/>
      </c:catAx>
      <c:valAx>
        <c:axId val="11529536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62419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0"/>
              <c:layout>
                <c:manualLayout>
                  <c:x val="1.5954304288244209E-2"/>
                  <c:y val="-0.24062500000000006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6.8375589806760903E-3"/>
                  <c:y val="-0.34687500000000027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1395931634460163E-2"/>
                  <c:y val="-0.41875000000000001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56.3</c:v>
                </c:pt>
                <c:pt idx="1">
                  <c:v>58.5</c:v>
                </c:pt>
                <c:pt idx="2">
                  <c:v>60.7</c:v>
                </c:pt>
              </c:numCache>
            </c:numRef>
          </c:val>
        </c:ser>
        <c:shape val="cylinder"/>
        <c:axId val="115198976"/>
        <c:axId val="115204864"/>
        <c:axId val="0"/>
      </c:bar3DChart>
      <c:catAx>
        <c:axId val="11519897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5204864"/>
        <c:crosses val="autoZero"/>
        <c:auto val="1"/>
        <c:lblAlgn val="ctr"/>
        <c:lblOffset val="100"/>
      </c:catAx>
      <c:valAx>
        <c:axId val="11520486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1519897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1500</c:v>
                </c:pt>
                <c:pt idx="1">
                  <c:v>1500</c:v>
                </c:pt>
                <c:pt idx="2">
                  <c:v>1500</c:v>
                </c:pt>
              </c:numCache>
            </c:numRef>
          </c:val>
        </c:ser>
        <c:shape val="box"/>
        <c:axId val="134657152"/>
        <c:axId val="134658688"/>
        <c:axId val="0"/>
      </c:bar3DChart>
      <c:catAx>
        <c:axId val="134657152"/>
        <c:scaling>
          <c:orientation val="minMax"/>
        </c:scaling>
        <c:axPos val="b"/>
        <c:numFmt formatCode="General" sourceLinked="1"/>
        <c:tickLblPos val="nextTo"/>
        <c:crossAx val="134658688"/>
        <c:crosses val="autoZero"/>
        <c:auto val="1"/>
        <c:lblAlgn val="ctr"/>
        <c:lblOffset val="100"/>
      </c:catAx>
      <c:valAx>
        <c:axId val="134658688"/>
        <c:scaling>
          <c:orientation val="minMax"/>
        </c:scaling>
        <c:axPos val="l"/>
        <c:majorGridlines/>
        <c:numFmt formatCode="General" sourceLinked="1"/>
        <c:tickLblPos val="nextTo"/>
        <c:crossAx val="13465715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3.9845192961990867E-3"/>
                  <c:y val="-6.0940416474405727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1.5806539807524063E-2"/>
                  <c:y val="1.887620380155694E-2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4.311473218625448E-2"/>
                  <c:y val="-0.114991590134409"/>
                </c:manualLayout>
              </c:layout>
              <c:spPr/>
              <c:txPr>
                <a:bodyPr/>
                <a:lstStyle/>
                <a:p>
                  <a:pPr>
                    <a:defRPr sz="3000" baseline="0"/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2000" baseline="0"/>
                </a:pPr>
                <a:endParaRPr lang="ru-RU"/>
              </a:p>
            </c:txPr>
            <c:showVal val="1"/>
            <c:showLeaderLines val="1"/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22.5</c:v>
                </c:pt>
                <c:pt idx="1">
                  <c:v>24.2</c:v>
                </c:pt>
                <c:pt idx="2">
                  <c:v>26.5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59469-94D3-442D-9064-912967D7F51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451D06-6509-4F19-8213-0E69AFF85957}">
      <dgm:prSet phldrT="[Текст]"/>
      <dgm:spPr/>
      <dgm:t>
        <a:bodyPr/>
        <a:lstStyle/>
        <a:p>
          <a:r>
            <a:rPr lang="ru-RU" dirty="0" smtClean="0"/>
            <a:t>Консолидированный бюджет </a:t>
          </a:r>
          <a:r>
            <a:rPr lang="ru-RU" dirty="0" err="1" smtClean="0"/>
            <a:t>Кадошкинского</a:t>
          </a:r>
          <a:r>
            <a:rPr lang="ru-RU" dirty="0" smtClean="0"/>
            <a:t> муниципального района</a:t>
          </a:r>
          <a:endParaRPr lang="ru-RU" dirty="0"/>
        </a:p>
      </dgm:t>
    </dgm:pt>
    <dgm:pt modelId="{BAADBB68-BBE8-4308-B0F7-632EF7F01350}" type="parTrans" cxnId="{DED084B2-1C09-4DC4-9BA3-C163D699A5D2}">
      <dgm:prSet/>
      <dgm:spPr/>
      <dgm:t>
        <a:bodyPr/>
        <a:lstStyle/>
        <a:p>
          <a:endParaRPr lang="ru-RU"/>
        </a:p>
      </dgm:t>
    </dgm:pt>
    <dgm:pt modelId="{69EEFF07-36E9-4685-A565-F84AAC44A115}" type="sibTrans" cxnId="{DED084B2-1C09-4DC4-9BA3-C163D699A5D2}">
      <dgm:prSet/>
      <dgm:spPr/>
      <dgm:t>
        <a:bodyPr/>
        <a:lstStyle/>
        <a:p>
          <a:endParaRPr lang="ru-RU"/>
        </a:p>
      </dgm:t>
    </dgm:pt>
    <dgm:pt modelId="{DA5EBB99-34BA-4623-A115-C8D422293412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муниципального района</a:t>
          </a:r>
          <a:endParaRPr lang="ru-RU" sz="2000" dirty="0"/>
        </a:p>
      </dgm:t>
    </dgm:pt>
    <dgm:pt modelId="{F7A912A2-3069-468D-A551-B7ECD467974C}" type="parTrans" cxnId="{2BC60EC3-8988-4451-8383-0254AB26C581}">
      <dgm:prSet/>
      <dgm:spPr/>
      <dgm:t>
        <a:bodyPr/>
        <a:lstStyle/>
        <a:p>
          <a:endParaRPr lang="ru-RU"/>
        </a:p>
      </dgm:t>
    </dgm:pt>
    <dgm:pt modelId="{72FBE85E-C13E-4470-A6C4-928B41583743}" type="sibTrans" cxnId="{2BC60EC3-8988-4451-8383-0254AB26C581}">
      <dgm:prSet/>
      <dgm:spPr/>
      <dgm:t>
        <a:bodyPr/>
        <a:lstStyle/>
        <a:p>
          <a:endParaRPr lang="ru-RU"/>
        </a:p>
      </dgm:t>
    </dgm:pt>
    <dgm:pt modelId="{BB7375DC-11A8-4F88-A1B0-E683359F6821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городского поселения</a:t>
          </a:r>
          <a:endParaRPr lang="ru-RU" sz="2000" dirty="0"/>
        </a:p>
      </dgm:t>
    </dgm:pt>
    <dgm:pt modelId="{0D0FA56D-50C1-4349-BB98-1C7DBF9A8707}" type="parTrans" cxnId="{4B3AD332-7C02-4699-976B-1326E5197D9C}">
      <dgm:prSet/>
      <dgm:spPr/>
      <dgm:t>
        <a:bodyPr/>
        <a:lstStyle/>
        <a:p>
          <a:endParaRPr lang="ru-RU"/>
        </a:p>
      </dgm:t>
    </dgm:pt>
    <dgm:pt modelId="{66EF5B23-9CFB-4477-A9BF-59773D8B5E38}" type="sibTrans" cxnId="{4B3AD332-7C02-4699-976B-1326E5197D9C}">
      <dgm:prSet/>
      <dgm:spPr/>
      <dgm:t>
        <a:bodyPr/>
        <a:lstStyle/>
        <a:p>
          <a:endParaRPr lang="ru-RU"/>
        </a:p>
      </dgm:t>
    </dgm:pt>
    <dgm:pt modelId="{7C0E46B5-1F1C-43E1-87D8-D64E1329117D}">
      <dgm:prSet phldrT="[Текст]"/>
      <dgm:spPr/>
      <dgm:t>
        <a:bodyPr/>
        <a:lstStyle/>
        <a:p>
          <a:r>
            <a:rPr lang="ru-RU" dirty="0" smtClean="0"/>
            <a:t>Бюджеты 6 сельских поселений:</a:t>
          </a:r>
        </a:p>
        <a:p>
          <a:r>
            <a:rPr lang="ru-RU" dirty="0" err="1" smtClean="0"/>
            <a:t>Адашевского</a:t>
          </a:r>
          <a:r>
            <a:rPr lang="ru-RU" dirty="0" smtClean="0"/>
            <a:t>,</a:t>
          </a:r>
        </a:p>
        <a:p>
          <a:r>
            <a:rPr lang="ru-RU" dirty="0" err="1" smtClean="0"/>
            <a:t>Глушковского</a:t>
          </a:r>
          <a:r>
            <a:rPr lang="ru-RU" dirty="0" smtClean="0"/>
            <a:t>,</a:t>
          </a:r>
        </a:p>
        <a:p>
          <a:r>
            <a:rPr lang="ru-RU" dirty="0" smtClean="0"/>
            <a:t>Б.Полянского,</a:t>
          </a:r>
        </a:p>
        <a:p>
          <a:r>
            <a:rPr lang="ru-RU" dirty="0" err="1" smtClean="0"/>
            <a:t>Латышовского</a:t>
          </a:r>
          <a:r>
            <a:rPr lang="ru-RU" dirty="0" smtClean="0"/>
            <a:t>,</a:t>
          </a:r>
        </a:p>
        <a:p>
          <a:r>
            <a:rPr lang="ru-RU" dirty="0" err="1" smtClean="0"/>
            <a:t>Паевского</a:t>
          </a:r>
          <a:r>
            <a:rPr lang="ru-RU" dirty="0" smtClean="0"/>
            <a:t>,</a:t>
          </a:r>
        </a:p>
        <a:p>
          <a:r>
            <a:rPr lang="ru-RU" dirty="0" smtClean="0"/>
            <a:t>Пушкинского</a:t>
          </a:r>
        </a:p>
        <a:p>
          <a:endParaRPr lang="ru-RU" dirty="0"/>
        </a:p>
      </dgm:t>
    </dgm:pt>
    <dgm:pt modelId="{16E0107A-603C-48D7-85E8-D686FCECF347}" type="parTrans" cxnId="{B718D101-B0A8-447B-AE07-D2F513101F58}">
      <dgm:prSet/>
      <dgm:spPr/>
      <dgm:t>
        <a:bodyPr/>
        <a:lstStyle/>
        <a:p>
          <a:endParaRPr lang="ru-RU"/>
        </a:p>
      </dgm:t>
    </dgm:pt>
    <dgm:pt modelId="{27DB11B9-5962-4D14-8BE1-F450D76F9C14}" type="sibTrans" cxnId="{B718D101-B0A8-447B-AE07-D2F513101F58}">
      <dgm:prSet/>
      <dgm:spPr/>
      <dgm:t>
        <a:bodyPr/>
        <a:lstStyle/>
        <a:p>
          <a:endParaRPr lang="ru-RU"/>
        </a:p>
      </dgm:t>
    </dgm:pt>
    <dgm:pt modelId="{2C9D5CB7-7705-47BE-8252-6C84690FC8E3}" type="pres">
      <dgm:prSet presAssocID="{4D259469-94D3-442D-9064-912967D7F51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ACB112-B9FB-4F1B-9280-12AF6D4F75CC}" type="pres">
      <dgm:prSet presAssocID="{33451D06-6509-4F19-8213-0E69AFF85957}" presName="roof" presStyleLbl="dkBgShp" presStyleIdx="0" presStyleCnt="2"/>
      <dgm:spPr/>
      <dgm:t>
        <a:bodyPr/>
        <a:lstStyle/>
        <a:p>
          <a:endParaRPr lang="ru-RU"/>
        </a:p>
      </dgm:t>
    </dgm:pt>
    <dgm:pt modelId="{77FC2EFD-ABE8-43F6-B9E4-400DCE59D93D}" type="pres">
      <dgm:prSet presAssocID="{33451D06-6509-4F19-8213-0E69AFF85957}" presName="pillars" presStyleCnt="0"/>
      <dgm:spPr/>
    </dgm:pt>
    <dgm:pt modelId="{BFC61639-1ACB-4FCE-B57A-5CD0D960D619}" type="pres">
      <dgm:prSet presAssocID="{33451D06-6509-4F19-8213-0E69AFF8595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1024A-A4BA-4E5E-9FE8-ABD25FE486EF}" type="pres">
      <dgm:prSet presAssocID="{BB7375DC-11A8-4F88-A1B0-E683359F6821}" presName="pillarX" presStyleLbl="node1" presStyleIdx="1" presStyleCnt="3" custLinFactNeighborX="472" custLinFactNeighborY="1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0CAD9-9F1F-4316-BB25-9D22F9F80389}" type="pres">
      <dgm:prSet presAssocID="{7C0E46B5-1F1C-43E1-87D8-D64E132911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AF1BA-10B1-4BA4-A4B8-BC58F3575CD1}" type="pres">
      <dgm:prSet presAssocID="{33451D06-6509-4F19-8213-0E69AFF85957}" presName="base" presStyleLbl="dkBgShp" presStyleIdx="1" presStyleCnt="2"/>
      <dgm:spPr/>
    </dgm:pt>
  </dgm:ptLst>
  <dgm:cxnLst>
    <dgm:cxn modelId="{2BC60EC3-8988-4451-8383-0254AB26C581}" srcId="{33451D06-6509-4F19-8213-0E69AFF85957}" destId="{DA5EBB99-34BA-4623-A115-C8D422293412}" srcOrd="0" destOrd="0" parTransId="{F7A912A2-3069-468D-A551-B7ECD467974C}" sibTransId="{72FBE85E-C13E-4470-A6C4-928B41583743}"/>
    <dgm:cxn modelId="{4B3AD332-7C02-4699-976B-1326E5197D9C}" srcId="{33451D06-6509-4F19-8213-0E69AFF85957}" destId="{BB7375DC-11A8-4F88-A1B0-E683359F6821}" srcOrd="1" destOrd="0" parTransId="{0D0FA56D-50C1-4349-BB98-1C7DBF9A8707}" sibTransId="{66EF5B23-9CFB-4477-A9BF-59773D8B5E38}"/>
    <dgm:cxn modelId="{3EB0943A-4210-40B1-AEDE-11BD04A46676}" type="presOf" srcId="{DA5EBB99-34BA-4623-A115-C8D422293412}" destId="{BFC61639-1ACB-4FCE-B57A-5CD0D960D619}" srcOrd="0" destOrd="0" presId="urn:microsoft.com/office/officeart/2005/8/layout/hList3"/>
    <dgm:cxn modelId="{98A4967A-4977-4076-A2D0-B0CA23227E90}" type="presOf" srcId="{7C0E46B5-1F1C-43E1-87D8-D64E1329117D}" destId="{D990CAD9-9F1F-4316-BB25-9D22F9F80389}" srcOrd="0" destOrd="0" presId="urn:microsoft.com/office/officeart/2005/8/layout/hList3"/>
    <dgm:cxn modelId="{E071C035-4BCC-4601-9F73-3131F6E363CE}" type="presOf" srcId="{BB7375DC-11A8-4F88-A1B0-E683359F6821}" destId="{1311024A-A4BA-4E5E-9FE8-ABD25FE486EF}" srcOrd="0" destOrd="0" presId="urn:microsoft.com/office/officeart/2005/8/layout/hList3"/>
    <dgm:cxn modelId="{B718D101-B0A8-447B-AE07-D2F513101F58}" srcId="{33451D06-6509-4F19-8213-0E69AFF85957}" destId="{7C0E46B5-1F1C-43E1-87D8-D64E1329117D}" srcOrd="2" destOrd="0" parTransId="{16E0107A-603C-48D7-85E8-D686FCECF347}" sibTransId="{27DB11B9-5962-4D14-8BE1-F450D76F9C14}"/>
    <dgm:cxn modelId="{9A1C9101-8A3D-4C4E-B9AF-1D59355AE6EE}" type="presOf" srcId="{4D259469-94D3-442D-9064-912967D7F517}" destId="{2C9D5CB7-7705-47BE-8252-6C84690FC8E3}" srcOrd="0" destOrd="0" presId="urn:microsoft.com/office/officeart/2005/8/layout/hList3"/>
    <dgm:cxn modelId="{961A19EC-CC97-4FE4-992F-D8EBD5DC144E}" type="presOf" srcId="{33451D06-6509-4F19-8213-0E69AFF85957}" destId="{A3ACB112-B9FB-4F1B-9280-12AF6D4F75CC}" srcOrd="0" destOrd="0" presId="urn:microsoft.com/office/officeart/2005/8/layout/hList3"/>
    <dgm:cxn modelId="{DED084B2-1C09-4DC4-9BA3-C163D699A5D2}" srcId="{4D259469-94D3-442D-9064-912967D7F517}" destId="{33451D06-6509-4F19-8213-0E69AFF85957}" srcOrd="0" destOrd="0" parTransId="{BAADBB68-BBE8-4308-B0F7-632EF7F01350}" sibTransId="{69EEFF07-36E9-4685-A565-F84AAC44A115}"/>
    <dgm:cxn modelId="{99AC63AB-FD35-44E4-AE06-1C411393DED7}" type="presParOf" srcId="{2C9D5CB7-7705-47BE-8252-6C84690FC8E3}" destId="{A3ACB112-B9FB-4F1B-9280-12AF6D4F75CC}" srcOrd="0" destOrd="0" presId="urn:microsoft.com/office/officeart/2005/8/layout/hList3"/>
    <dgm:cxn modelId="{A9D168F5-EE95-4DE8-A712-215CAB148E54}" type="presParOf" srcId="{2C9D5CB7-7705-47BE-8252-6C84690FC8E3}" destId="{77FC2EFD-ABE8-43F6-B9E4-400DCE59D93D}" srcOrd="1" destOrd="0" presId="urn:microsoft.com/office/officeart/2005/8/layout/hList3"/>
    <dgm:cxn modelId="{98CA5C33-0401-48AB-98F5-C8123F4C44F8}" type="presParOf" srcId="{77FC2EFD-ABE8-43F6-B9E4-400DCE59D93D}" destId="{BFC61639-1ACB-4FCE-B57A-5CD0D960D619}" srcOrd="0" destOrd="0" presId="urn:microsoft.com/office/officeart/2005/8/layout/hList3"/>
    <dgm:cxn modelId="{798DFDBE-CA01-4E20-8AB5-1CCD6C14AD7D}" type="presParOf" srcId="{77FC2EFD-ABE8-43F6-B9E4-400DCE59D93D}" destId="{1311024A-A4BA-4E5E-9FE8-ABD25FE486EF}" srcOrd="1" destOrd="0" presId="urn:microsoft.com/office/officeart/2005/8/layout/hList3"/>
    <dgm:cxn modelId="{675C3E62-5FF9-433B-BA60-BE3630533B1C}" type="presParOf" srcId="{77FC2EFD-ABE8-43F6-B9E4-400DCE59D93D}" destId="{D990CAD9-9F1F-4316-BB25-9D22F9F80389}" srcOrd="2" destOrd="0" presId="urn:microsoft.com/office/officeart/2005/8/layout/hList3"/>
    <dgm:cxn modelId="{E9460105-DA0B-4CDE-9BE6-C871E34FE518}" type="presParOf" srcId="{2C9D5CB7-7705-47BE-8252-6C84690FC8E3}" destId="{91AAF1BA-10B1-4BA4-A4B8-BC58F3575CD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ACB112-B9FB-4F1B-9280-12AF6D4F75CC}">
      <dsp:nvSpPr>
        <dsp:cNvPr id="0" name=""/>
        <dsp:cNvSpPr/>
      </dsp:nvSpPr>
      <dsp:spPr>
        <a:xfrm>
          <a:off x="0" y="0"/>
          <a:ext cx="8229600" cy="14258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Консолидированный бюджет </a:t>
          </a:r>
          <a:r>
            <a:rPr lang="ru-RU" sz="3300" kern="1200" dirty="0" err="1" smtClean="0"/>
            <a:t>Кадошкинского</a:t>
          </a:r>
          <a:r>
            <a:rPr lang="ru-RU" sz="3300" kern="1200" dirty="0" smtClean="0"/>
            <a:t> муниципального района</a:t>
          </a:r>
          <a:endParaRPr lang="ru-RU" sz="3300" kern="1200" dirty="0"/>
        </a:p>
      </dsp:txBody>
      <dsp:txXfrm>
        <a:off x="0" y="0"/>
        <a:ext cx="8229600" cy="1425896"/>
      </dsp:txXfrm>
    </dsp:sp>
    <dsp:sp modelId="{BFC61639-1ACB-4FCE-B57A-5CD0D960D619}">
      <dsp:nvSpPr>
        <dsp:cNvPr id="0" name=""/>
        <dsp:cNvSpPr/>
      </dsp:nvSpPr>
      <dsp:spPr>
        <a:xfrm>
          <a:off x="4018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муниципального района</a:t>
          </a:r>
          <a:endParaRPr lang="ru-RU" sz="2000" kern="1200" dirty="0"/>
        </a:p>
      </dsp:txBody>
      <dsp:txXfrm>
        <a:off x="4018" y="1425896"/>
        <a:ext cx="2740521" cy="2994382"/>
      </dsp:txXfrm>
    </dsp:sp>
    <dsp:sp modelId="{1311024A-A4BA-4E5E-9FE8-ABD25FE486EF}">
      <dsp:nvSpPr>
        <dsp:cNvPr id="0" name=""/>
        <dsp:cNvSpPr/>
      </dsp:nvSpPr>
      <dsp:spPr>
        <a:xfrm>
          <a:off x="2757474" y="1462847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городского поселения</a:t>
          </a:r>
          <a:endParaRPr lang="ru-RU" sz="2000" kern="1200" dirty="0"/>
        </a:p>
      </dsp:txBody>
      <dsp:txXfrm>
        <a:off x="2757474" y="1462847"/>
        <a:ext cx="2740521" cy="2994382"/>
      </dsp:txXfrm>
    </dsp:sp>
    <dsp:sp modelId="{D990CAD9-9F1F-4316-BB25-9D22F9F80389}">
      <dsp:nvSpPr>
        <dsp:cNvPr id="0" name=""/>
        <dsp:cNvSpPr/>
      </dsp:nvSpPr>
      <dsp:spPr>
        <a:xfrm>
          <a:off x="5485060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Бюджеты 6 сельских поселений: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Адашевского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Глушковского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Б.Полянского,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Латышовского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Паевского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Пушкинского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5485060" y="1425896"/>
        <a:ext cx="2740521" cy="2994382"/>
      </dsp:txXfrm>
    </dsp:sp>
    <dsp:sp modelId="{91AAF1BA-10B1-4BA4-A4B8-BC58F3575CD1}">
      <dsp:nvSpPr>
        <dsp:cNvPr id="0" name=""/>
        <dsp:cNvSpPr/>
      </dsp:nvSpPr>
      <dsp:spPr>
        <a:xfrm>
          <a:off x="0" y="4420278"/>
          <a:ext cx="8229600" cy="33270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04.01.2019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 проекта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 бюджете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на </a:t>
            </a:r>
            <a:r>
              <a:rPr lang="ru-RU" dirty="0" smtClean="0">
                <a:solidFill>
                  <a:schemeClr val="bg1"/>
                </a:solidFill>
              </a:rPr>
              <a:t>2019 </a:t>
            </a:r>
            <a:r>
              <a:rPr lang="ru-RU" dirty="0" smtClean="0">
                <a:solidFill>
                  <a:schemeClr val="bg1"/>
                </a:solidFill>
              </a:rPr>
              <a:t>год и плановый период </a:t>
            </a:r>
            <a:r>
              <a:rPr lang="ru-RU" dirty="0" smtClean="0">
                <a:solidFill>
                  <a:schemeClr val="bg1"/>
                </a:solidFill>
              </a:rPr>
              <a:t>2020 </a:t>
            </a:r>
            <a:r>
              <a:rPr lang="ru-RU" dirty="0" smtClean="0">
                <a:solidFill>
                  <a:schemeClr val="bg1"/>
                </a:solidFill>
              </a:rPr>
              <a:t>и </a:t>
            </a:r>
            <a:r>
              <a:rPr lang="ru-RU" dirty="0" smtClean="0">
                <a:solidFill>
                  <a:schemeClr val="bg1"/>
                </a:solidFill>
              </a:rPr>
              <a:t>2021 </a:t>
            </a:r>
            <a:r>
              <a:rPr lang="ru-RU" dirty="0" smtClean="0">
                <a:solidFill>
                  <a:schemeClr val="bg1"/>
                </a:solidFill>
              </a:rPr>
              <a:t>годы»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1059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                                            </a:t>
            </a:r>
            <a:r>
              <a:rPr lang="ru-RU" sz="3200" b="1" dirty="0" err="1" smtClean="0"/>
              <a:t>Кадошкинский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муниципальный</a:t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район в </a:t>
            </a:r>
            <a:r>
              <a:rPr lang="ru-RU" sz="3200" b="1" dirty="0" smtClean="0"/>
              <a:t>2018 </a:t>
            </a:r>
            <a:r>
              <a:rPr lang="ru-RU" sz="3200" b="1" dirty="0" smtClean="0"/>
              <a:t>году</a:t>
            </a:r>
            <a:br>
              <a:rPr lang="ru-RU" sz="3200" b="1" dirty="0" smtClean="0"/>
            </a:br>
            <a:r>
              <a:rPr lang="ru-RU" sz="3200" b="1" dirty="0" err="1" smtClean="0"/>
              <a:t>чи</a:t>
            </a:r>
            <a:r>
              <a:rPr lang="ru-RU" sz="3200" b="1" dirty="0" smtClean="0"/>
              <a:t>                                     </a:t>
            </a:r>
            <a:r>
              <a:rPr lang="ru-RU" sz="1600" b="1" dirty="0" smtClean="0"/>
              <a:t>численность населения </a:t>
            </a:r>
            <a:r>
              <a:rPr lang="ru-RU" sz="1600" b="1" dirty="0" smtClean="0"/>
              <a:t>6692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                                                                                  площадь территории 618 м2</a:t>
            </a: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78880"/>
            <a:ext cx="822960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9154" name="Picture 2" descr="https://2.bp.blogspot.com/-EfO04vT_2WI/VADKBj-KASI/AAAAAAAAR6s/pSmJUctV_F0/s1600/k_10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214842" cy="5505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571480"/>
            <a:ext cx="7329510" cy="8572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Что такое бюджет для граждан</a:t>
            </a:r>
            <a:endParaRPr lang="ru-RU" sz="36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– районного бюджета, а именно бюджета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на </a:t>
            </a:r>
            <a:r>
              <a:rPr lang="ru-RU" dirty="0" smtClean="0">
                <a:cs typeface="Aharoni" pitchFamily="2" charset="-79"/>
              </a:rPr>
              <a:t>2019 </a:t>
            </a:r>
            <a:r>
              <a:rPr lang="ru-RU" dirty="0" smtClean="0">
                <a:cs typeface="Aharoni" pitchFamily="2" charset="-79"/>
              </a:rPr>
              <a:t>год. В сборнике в доступной форме представлено описание доходов, расходов и их структуры, приоритетные направления расходования бюджетных средств, объемы бюджетных ассигнований, направляемых на финансирование социально-значимых мероприятий в области образования, культуры, социальной политики, сельского хозяйства и в других сферах.</a:t>
            </a:r>
          </a:p>
          <a:p>
            <a:pPr algn="just"/>
            <a:endParaRPr lang="ru-RU" dirty="0" smtClean="0">
              <a:cs typeface="Aharoni" pitchFamily="2" charset="-79"/>
            </a:endParaRPr>
          </a:p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направлен на широкий круг пользователей – всех граждан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района, интересы которых в той или иной мере затронуты местным бюджетом.</a:t>
            </a: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ЕС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Из чего состоит бюджетная система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3"/>
          <a:ext cx="8229600" cy="4752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Как происходит составление бюджета </a:t>
            </a:r>
            <a:r>
              <a:rPr lang="ru-RU" sz="3600" b="1" dirty="0" err="1" smtClean="0"/>
              <a:t>Кадошкинского</a:t>
            </a:r>
            <a:r>
              <a:rPr lang="ru-RU" sz="3600" b="1" dirty="0" smtClean="0"/>
              <a:t> муниципального района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Определение основных направлений бюджетной и налоговой политики</a:t>
            </a:r>
          </a:p>
          <a:p>
            <a:pPr algn="just"/>
            <a:r>
              <a:rPr lang="ru-RU" dirty="0" smtClean="0"/>
              <a:t>Разработка основных показателей прогноза социально-экономического развития района</a:t>
            </a:r>
          </a:p>
          <a:p>
            <a:r>
              <a:rPr lang="ru-RU" dirty="0" smtClean="0"/>
              <a:t>Определение основных параметров бюджета</a:t>
            </a:r>
          </a:p>
          <a:p>
            <a:pPr algn="just"/>
            <a:r>
              <a:rPr lang="ru-RU" dirty="0" smtClean="0"/>
              <a:t>Формирование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</a:t>
            </a:r>
          </a:p>
          <a:p>
            <a:pPr algn="just"/>
            <a:r>
              <a:rPr lang="ru-RU" dirty="0" smtClean="0"/>
              <a:t>Рассмотрение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 </a:t>
            </a:r>
          </a:p>
          <a:p>
            <a:r>
              <a:rPr lang="ru-RU" dirty="0" smtClean="0"/>
              <a:t>Внесение проекта бюджета на публичное слушание</a:t>
            </a:r>
          </a:p>
          <a:p>
            <a:pPr algn="just"/>
            <a:r>
              <a:rPr lang="ru-RU" dirty="0" smtClean="0"/>
              <a:t>Принятие проекта бюджета Советом депутатов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 муниципального района 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На чем основывается 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2"/>
          <a:ext cx="8229600" cy="4422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32"/>
                <a:gridCol w="1857388"/>
                <a:gridCol w="1643074"/>
                <a:gridCol w="1643074"/>
                <a:gridCol w="1543032"/>
              </a:tblGrid>
              <a:tr h="986179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Проект бюджета </a:t>
                      </a:r>
                      <a:r>
                        <a:rPr lang="ru-RU" dirty="0" err="1" smtClean="0"/>
                        <a:t>Кадошкинского</a:t>
                      </a:r>
                      <a:r>
                        <a:rPr lang="ru-RU" dirty="0" smtClean="0"/>
                        <a:t> муниципального района составляется и утверждается на очередной финансовый год и основывается на: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36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Бюджетном послании Главы</a:t>
                      </a:r>
                      <a:r>
                        <a:rPr lang="ru-RU" baseline="0" dirty="0" smtClean="0"/>
                        <a:t> Республики Мордовия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Прогнозе социально-экономического развития </a:t>
                      </a:r>
                      <a:r>
                        <a:rPr lang="ru-RU" sz="1600" dirty="0" err="1" smtClean="0"/>
                        <a:t>Кадошкинского</a:t>
                      </a:r>
                      <a:r>
                        <a:rPr lang="ru-RU" sz="1600" dirty="0" smtClean="0"/>
                        <a:t> муниципального района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налоговой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</a:t>
                      </a:r>
                      <a:r>
                        <a:rPr lang="ru-RU" sz="1600" dirty="0" smtClean="0"/>
                        <a:t>2019 </a:t>
                      </a:r>
                      <a:r>
                        <a:rPr lang="ru-RU" sz="1600" dirty="0" smtClean="0"/>
                        <a:t>год и на плановый период </a:t>
                      </a:r>
                      <a:r>
                        <a:rPr lang="ru-RU" sz="1600" dirty="0" smtClean="0"/>
                        <a:t>2020 и2021 </a:t>
                      </a:r>
                      <a:r>
                        <a:rPr lang="ru-RU" sz="1600" dirty="0" smtClean="0"/>
                        <a:t>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бюджетной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</a:t>
                      </a:r>
                      <a:r>
                        <a:rPr lang="ru-RU" sz="1600" dirty="0" smtClean="0"/>
                        <a:t>2019 </a:t>
                      </a:r>
                      <a:r>
                        <a:rPr lang="ru-RU" sz="1600" dirty="0" smtClean="0"/>
                        <a:t>год и на плановый период </a:t>
                      </a:r>
                      <a:r>
                        <a:rPr lang="ru-RU" sz="1600" dirty="0" smtClean="0"/>
                        <a:t>2020 и2021 </a:t>
                      </a:r>
                      <a:r>
                        <a:rPr lang="ru-RU" sz="1600" dirty="0" smtClean="0"/>
                        <a:t>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Муниципальных программах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357166"/>
            <a:ext cx="8229600" cy="64294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КАДОШКИНСКОГО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 НА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2019 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годов</a:t>
            </a:r>
          </a:p>
        </p:txBody>
      </p:sp>
      <p:graphicFrame>
        <p:nvGraphicFramePr>
          <p:cNvPr id="24704" name="Group 128"/>
          <p:cNvGraphicFramePr>
            <a:graphicFrameLocks noGrp="1"/>
          </p:cNvGraphicFramePr>
          <p:nvPr>
            <p:ph sz="quarter" idx="4294967295"/>
          </p:nvPr>
        </p:nvGraphicFramePr>
        <p:xfrm>
          <a:off x="250825" y="1071545"/>
          <a:ext cx="8642350" cy="557216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230688"/>
                <a:gridCol w="4411662"/>
              </a:tblGrid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1.обеспечение долгосрочной сбалансированности и финансовой устойчивости республиканского бюджета в условиях ограниченности его доходных источников;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7. повышение доступности и качества оказания (выполнения) государственных услуг (работ);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452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2.обеспечение стабильности налоговых поступлений в республиканский бюджет и роста собственных доходов;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8. повышение государственными учреждениями Республики Мордовия эффективности их деятельности за счет всех источников доходов государственного учреждения, в том числе за счет доходов, полученных ими от приносящей доход деятельности, направляемых на достижение целей деятельности государственных учреждений, определенных уставами;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3. совершенствование программно-целевого принципа планирования республиканского бюджета;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9. повышение эффективности и качества осуществления государственного финансового контроля и финансового аудита;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4. формирование бюджетных параметров,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10. совершенствование и развитие межбюджетных отношений;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5.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11. обеспечение прозрачности и открытости государственных финансов, повышения доступности и понятности информации о республиканском бюджете.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32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6. соблюдение ограничений допустимого уровня дефицита республиканского бюджета и предельного объема государственного долга Республики Мордовия, установленных Бюджетным кодексом Российской Федерации;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Стадии бюджетного процесса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643602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6082" name="Picture 2" descr="http://solreg.ru/userdata/d89f58d7b1d2b42afe10dbe1605dd2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1214446" cy="1000132"/>
          </a:xfrm>
          <a:prstGeom prst="rect">
            <a:avLst/>
          </a:prstGeom>
          <a:noFill/>
        </p:spPr>
      </p:pic>
      <p:pic>
        <p:nvPicPr>
          <p:cNvPr id="46084" name="Picture 4" descr="http://gazeta19.ru/files/news/28/40/c3718e7f5ffa5f292f30dce3a5ccb7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1143008" cy="107157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714480" y="928670"/>
            <a:ext cx="6929486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 проекта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6086" name="Picture 6" descr="http://in-schelkovo.ru/upload/resizeproxy/720_/260abe733e259bedf3a2acdcc9354630.jpg?1482019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214686"/>
            <a:ext cx="1143008" cy="1000132"/>
          </a:xfrm>
          <a:prstGeom prst="rect">
            <a:avLst/>
          </a:prstGeom>
          <a:noFill/>
        </p:spPr>
      </p:pic>
      <p:pic>
        <p:nvPicPr>
          <p:cNvPr id="46088" name="Picture 8" descr="http://freerb.ru/images/2013/12/11/113923/sostavlenie-bukhgalterskoj-otchetnosti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1214446" cy="1071570"/>
          </a:xfrm>
          <a:prstGeom prst="rect">
            <a:avLst/>
          </a:prstGeom>
          <a:noFill/>
        </p:spPr>
      </p:pic>
      <p:pic>
        <p:nvPicPr>
          <p:cNvPr id="46090" name="Picture 10" descr="http://www.book-find.ru/image/3063/3664323_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5214950"/>
            <a:ext cx="1214446" cy="114300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714480" y="214311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Рассмотрение и утверждение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14480" y="321468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Исполнение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14480" y="528638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Муниципальный финансовый контроль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14480" y="421481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Составление, внешняя проверка, рассмотрение и утверждение бюджетной отчетности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Основные показатели социально-экономического развития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856974"/>
          <a:ext cx="8786872" cy="58810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885"/>
                <a:gridCol w="991581"/>
                <a:gridCol w="1144132"/>
                <a:gridCol w="1296682"/>
                <a:gridCol w="1113592"/>
              </a:tblGrid>
              <a:tr h="31475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Прогнозные показатели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Ед.изм</a:t>
                      </a:r>
                      <a:r>
                        <a:rPr lang="ru-RU" sz="1200" dirty="0" smtClean="0"/>
                        <a:t>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2019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2020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2021 </a:t>
                      </a:r>
                      <a:r>
                        <a:rPr lang="ru-RU" sz="1200" dirty="0" smtClean="0"/>
                        <a:t>г.</a:t>
                      </a:r>
                      <a:endParaRPr lang="ru-RU" sz="1200" dirty="0"/>
                    </a:p>
                  </a:txBody>
                  <a:tcPr/>
                </a:tc>
              </a:tr>
              <a:tr h="7441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1.Объем отгруженных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товаров собственного производства, выполненных работ и услуг собственными силами по видам деятельности «Обрабатывающие производства» и «производство и распределение электроэнергии, газа и воды»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1677964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1798225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1927428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Объем закупок скота и птицы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038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Объем закупок молока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349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355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362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Общая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площадь введенного в эксплуатацию жилья с учетом индивидуального жилищного строительства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кв.м.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2400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112,5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 Фонд оплаты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труда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509963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546041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583856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106,9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6. Прибыль(убыток) – сальдо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219156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221344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234148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129,7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105,8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98030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99030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100030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0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135,5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101,0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85727"/>
          <a:ext cx="8715436" cy="2786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5096"/>
                <a:gridCol w="1134830"/>
                <a:gridCol w="1134830"/>
                <a:gridCol w="1210486"/>
                <a:gridCol w="1180194"/>
              </a:tblGrid>
              <a:tr h="48074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Прогнозные показатели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Объем оборота розничной торговли во всех каналах реализации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639802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685360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735579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719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Объем 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инвестиции в основной капитал (за исключением бюджетных средств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Тыс.руб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4038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3877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3778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07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Доходы и расходы бюджета</a:t>
            </a:r>
            <a:endParaRPr lang="ru-RU" sz="4400" b="1" dirty="0"/>
          </a:p>
        </p:txBody>
      </p:sp>
      <p:pic>
        <p:nvPicPr>
          <p:cNvPr id="4" name="Содержимое 3" descr="about_budg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8643998" cy="492922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8229600" cy="3793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96554,5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103099,7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107644,8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 dirty="0">
                          <a:latin typeface="Times New Roman"/>
                        </a:rPr>
                        <a:t>18741,7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>
                          <a:latin typeface="Times New Roman"/>
                        </a:rPr>
                        <a:t>20792,8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0" i="0" u="none" strike="noStrike" dirty="0">
                          <a:latin typeface="Times New Roman"/>
                        </a:rPr>
                        <a:t>22765,8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  77 </a:t>
                      </a:r>
                      <a:r>
                        <a:rPr lang="ru-RU" sz="1800" b="0" i="0" u="none" strike="noStrike" dirty="0">
                          <a:latin typeface="Times New Roman"/>
                        </a:rPr>
                        <a:t>812,8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  82 </a:t>
                      </a:r>
                      <a:r>
                        <a:rPr lang="ru-RU" sz="1800" b="0" i="0" u="none" strike="noStrike" dirty="0">
                          <a:latin typeface="Times New Roman"/>
                        </a:rPr>
                        <a:t>306,9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  84 </a:t>
                      </a:r>
                      <a:r>
                        <a:rPr lang="ru-RU" sz="1800" b="0" i="0" u="none" strike="noStrike" dirty="0">
                          <a:latin typeface="Times New Roman"/>
                        </a:rPr>
                        <a:t>879,0</a:t>
                      </a:r>
                    </a:p>
                  </a:txBody>
                  <a:tcPr marL="7620" marR="7620" marT="7620" marB="0" anchor="b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108493,8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110988,8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114408,3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-937,1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-1039,6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-1138,3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14428,35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14568,38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96554,5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97491,6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17160,1 тыс.руб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1581,6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 flipH="1" flipV="1">
            <a:off x="6929454" y="2688899"/>
            <a:ext cx="1857388" cy="45719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77812,8 </a:t>
            </a:r>
            <a:r>
              <a:rPr lang="ru-RU" sz="1600" b="1" dirty="0" smtClean="0">
                <a:solidFill>
                  <a:srgbClr val="002060"/>
                </a:solidFill>
              </a:rPr>
              <a:t>тыс.руб</a:t>
            </a:r>
            <a:r>
              <a:rPr lang="ru-RU" sz="1600" b="1" dirty="0" smtClean="0">
                <a:solidFill>
                  <a:srgbClr val="002060"/>
                </a:solidFill>
              </a:rPr>
              <a:t>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000372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57498,1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357187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9040,7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20065,3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1554,9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28599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2237,3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286256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5340,8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4929198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56,3 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Средства массовой информации, 1450,0 </a:t>
            </a:r>
            <a:r>
              <a:rPr lang="ru-RU" sz="1000" b="1" dirty="0" err="1" smtClean="0">
                <a:solidFill>
                  <a:schemeClr val="accent1">
                    <a:lumMod val="50000"/>
                  </a:schemeClr>
                </a:solidFill>
              </a:rPr>
              <a:t>тысюрубю</a:t>
            </a:r>
            <a:r>
              <a:rPr lang="ru-RU" sz="10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sz="1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5500702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36,0 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бюджета района на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2019 </a:t>
            </a:r>
            <a:r>
              <a:rPr lang="ru-RU" altLang="ru-RU" sz="2400" b="1" i="1" dirty="0" smtClean="0">
                <a:solidFill>
                  <a:srgbClr val="664A38"/>
                </a:solidFill>
              </a:rPr>
              <a:t>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  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</a:t>
            </a:r>
            <a:r>
              <a:rPr lang="ru-RU" sz="2400" b="1" dirty="0" smtClean="0"/>
              <a:t>2019 </a:t>
            </a:r>
            <a:r>
              <a:rPr lang="ru-RU" sz="2400" b="1" dirty="0" smtClean="0"/>
              <a:t>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</a:t>
            </a:r>
            <a:r>
              <a:rPr lang="ru-RU" sz="2800" b="1" dirty="0" smtClean="0"/>
              <a:t>2019 </a:t>
            </a:r>
            <a:r>
              <a:rPr lang="ru-RU" sz="2800" b="1" dirty="0" smtClean="0"/>
              <a:t>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latin typeface="Tahoma" pitchFamily="34" charset="0"/>
              </a:rPr>
              <a:t>Проект бюджета района на 2018 год является социально ориентированным.</a:t>
            </a:r>
          </a:p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на образование, культуру,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социальную политику, физическую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культуру и спорт составят </a:t>
            </a:r>
            <a:r>
              <a:rPr lang="ru-RU" altLang="ru-RU" sz="1600" b="1" dirty="0" smtClean="0">
                <a:latin typeface="Tahoma" pitchFamily="34" charset="0"/>
              </a:rPr>
              <a:t>71935,9 </a:t>
            </a:r>
            <a:r>
              <a:rPr lang="ru-RU" altLang="ru-RU" sz="1600" b="1" dirty="0" smtClean="0">
                <a:latin typeface="Tahoma" pitchFamily="34" charset="0"/>
              </a:rPr>
              <a:t>тыс. руб. или </a:t>
            </a:r>
            <a:r>
              <a:rPr lang="ru-RU" altLang="ru-RU" sz="1600" b="1" dirty="0" smtClean="0">
                <a:latin typeface="Tahoma" pitchFamily="34" charset="0"/>
              </a:rPr>
              <a:t>73,8 </a:t>
            </a:r>
            <a:r>
              <a:rPr lang="ru-RU" altLang="ru-RU" sz="1600" b="1" dirty="0" smtClean="0">
                <a:latin typeface="Tahoma" pitchFamily="34" charset="0"/>
              </a:rPr>
              <a:t>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	</a:t>
            </a:r>
            <a:r>
              <a:rPr lang="ru-RU" sz="2200" b="1" dirty="0" smtClean="0"/>
              <a:t>В целях повышения эффективности и результативности бюджетных расходов бюджет района формируется через реализацию 15 муниципальных программ</a:t>
            </a:r>
            <a:endParaRPr lang="ru-RU" sz="2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                      Зачем формировать и исполнять бюджет по программам?</a:t>
            </a:r>
          </a:p>
          <a:p>
            <a:pPr algn="ctr">
              <a:buNone/>
            </a:pPr>
            <a:r>
              <a:rPr lang="ru-RU" sz="2000" b="1" dirty="0" smtClean="0"/>
              <a:t>               </a:t>
            </a:r>
          </a:p>
          <a:p>
            <a:pPr algn="just">
              <a:buNone/>
            </a:pPr>
            <a:r>
              <a:rPr lang="ru-RU" sz="2000" b="1" dirty="0" smtClean="0"/>
              <a:t>           Преимуществом программного бюджета является распределение расходов не по ведомственному принципу, а по программам.</a:t>
            </a:r>
          </a:p>
          <a:p>
            <a:pPr algn="just">
              <a:buNone/>
            </a:pPr>
            <a:r>
              <a:rPr lang="ru-RU" sz="2000" b="1" dirty="0" smtClean="0"/>
              <a:t>           Муниципальная программа имеет цель, задачи и показатели эффективности, которые отражают степень их достижения (решения), то есть действия и бюджетные средства направлены на достижение заданного результата.</a:t>
            </a:r>
          </a:p>
          <a:p>
            <a:pPr algn="just">
              <a:buNone/>
            </a:pPr>
            <a:r>
              <a:rPr lang="ru-RU" sz="2000" b="1" dirty="0" smtClean="0"/>
              <a:t>	        При этом значение показателей является индикатором по данному направлению деятельности и сигнализирует о плохом или хорошем результате, необходимости принятия новых решений.</a:t>
            </a:r>
          </a:p>
          <a:p>
            <a:pPr algn="ctr">
              <a:buNone/>
            </a:pPr>
            <a:endParaRPr lang="ru-RU" sz="2000" b="1" dirty="0" smtClean="0"/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</a:t>
            </a:r>
            <a:r>
              <a:rPr lang="ru-RU" sz="3600" b="1" dirty="0" smtClean="0"/>
              <a:t>2019 </a:t>
            </a:r>
            <a:r>
              <a:rPr lang="ru-RU" sz="3600" b="1" dirty="0" smtClean="0"/>
              <a:t>год </a:t>
            </a:r>
            <a:br>
              <a:rPr lang="ru-RU" sz="3600" b="1" dirty="0" smtClean="0"/>
            </a:br>
            <a:r>
              <a:rPr lang="ru-RU" sz="3600" b="1" dirty="0" smtClean="0"/>
              <a:t>97491,6 </a:t>
            </a:r>
            <a:r>
              <a:rPr lang="ru-RU" sz="3600" b="1" dirty="0" smtClean="0"/>
              <a:t>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2"/>
          <a:ext cx="8186765" cy="55256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83"/>
                <a:gridCol w="1364461"/>
                <a:gridCol w="1364460"/>
                <a:gridCol w="1364461"/>
              </a:tblGrid>
              <a:tr h="38904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8904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108493,8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110988,8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114408,3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Общегосударственные расходы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latin typeface="Times New Roman"/>
                        </a:rPr>
                        <a:t>20 065,3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latin typeface="Times New Roman"/>
                        </a:rPr>
                        <a:t>20 099,0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latin typeface="Times New Roman"/>
                        </a:rPr>
                        <a:t>20 266,3</a:t>
                      </a:r>
                    </a:p>
                  </a:txBody>
                  <a:tcPr marL="7620" marR="7620" marT="7620" marB="0" anchor="b"/>
                </a:tc>
              </a:tr>
              <a:tr h="56860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безопасность и правоохранительная деятельность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1 554,9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1 527,6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1 549,2</a:t>
                      </a:r>
                    </a:p>
                  </a:txBody>
                  <a:tcPr marL="7620" marR="7620" marT="7620" marB="0" anchor="ctr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Национальная экономика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2237,30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3971,40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5277,10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Жилищно-коммунальное хозяйство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Охрана окружающей среды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139,70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119,80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99,80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Образование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57498,1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62038,1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64532,4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Культура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9 040,7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9 153,7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9 590,6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Социальная политика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5340,8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5588,0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5844,4</a:t>
                      </a:r>
                    </a:p>
                  </a:txBody>
                  <a:tcPr marL="7620" marR="7620" marT="7620" marB="0" anchor="b"/>
                </a:tc>
              </a:tr>
              <a:tr h="340150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Физическая культура и спорт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56,3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58,5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60,7</a:t>
                      </a:r>
                    </a:p>
                  </a:txBody>
                  <a:tcPr marL="7620" marR="7620" marT="7620" marB="0" anchor="b"/>
                </a:tc>
              </a:tr>
              <a:tr h="351798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Обслуживание муниципального долга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Межбюджетные</a:t>
                      </a:r>
                      <a:r>
                        <a:rPr lang="ru-RU" sz="1600" b="0" baseline="0" dirty="0" smtClean="0"/>
                        <a:t> трансферты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22,5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24,2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26,5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540513">
                <a:tc>
                  <a:txBody>
                    <a:bodyPr/>
                    <a:lstStyle/>
                    <a:p>
                      <a:r>
                        <a:rPr lang="ru-RU" sz="1600" b="0" dirty="0" smtClean="0"/>
                        <a:t>Средства массовой информации</a:t>
                      </a:r>
                      <a:endParaRPr lang="ru-RU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1500,0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1500,0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 smtClean="0">
                          <a:latin typeface="Times New Roman"/>
                        </a:rPr>
                        <a:t>1500,0</a:t>
                      </a:r>
                      <a:endParaRPr lang="ru-RU" sz="1800" b="0" i="0" u="none" strike="noStrike" dirty="0"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8229600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7594,1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7599,9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7606,6</a:t>
                      </a:r>
                    </a:p>
                  </a:txBody>
                  <a:tcPr marL="7620" marR="7620" marT="7620" marB="0" anchor="ctr"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Резервный фонд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1522,3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1523,6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1525,1</a:t>
                      </a:r>
                    </a:p>
                  </a:txBody>
                  <a:tcPr marL="7620" marR="7620" marT="7620" marB="0" anchor="ctr"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9826,10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latin typeface="Times New Roman"/>
                        </a:rPr>
                        <a:t>9852,70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latin typeface="Times New Roman"/>
                        </a:rPr>
                        <a:t>9921,80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721,7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722,4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723,4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800" b="1" dirty="0" smtClean="0"/>
              <a:t>   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826,2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827,5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829,0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57150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3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областных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год – 139,7 тыс.руб., 2020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года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119,8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., 2021 год – 99,8 тыс.руб.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44,9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105,4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141,7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300,9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471,4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300,9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240,9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2020 год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373,4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2021 год - 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505,7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2"/>
            <a:ext cx="6215090" cy="338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1645,6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2020 год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3016,2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2021 год – 4323,8 тыс.руб.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857628"/>
            <a:ext cx="4286280" cy="26432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Раздел «Культура», тыс.руб.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500174"/>
          <a:ext cx="6686568" cy="4818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214290"/>
            <a:ext cx="6357982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ВСЕГО РАСХОДОВ: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5340,8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5588,0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5844,4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Пенсионное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432,9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441,5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449,8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Социальное обеспечение: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0,5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0,5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0,5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Охрана семьи и детства: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4907,4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 руб.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5146,0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год –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5394,1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тыс.руб.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700" b="1" dirty="0" smtClean="0"/>
              <a:t>тыс.руб.</a:t>
            </a:r>
            <a:endParaRPr lang="ru-RU" sz="2700" b="1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500438"/>
            <a:ext cx="2572147" cy="25717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714348" y="1397000"/>
          <a:ext cx="557216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100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500438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/>
              <a:t>Раздел «Средства массовой информации», тыс. 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2021 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года в сумме 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тыс.руб.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0818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Межбюджетные трансферты, тыс.руб. </a:t>
            </a:r>
            <a:r>
              <a:rPr lang="ru-RU" sz="3200" dirty="0" smtClean="0"/>
              <a:t>(дотация на выравнивание бюджетной обеспеченности муниципальных образований)                                      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857364"/>
          <a:ext cx="8229600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Межбюджетные трансферт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286807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bigslide.ru/images/51/50626/831/img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8286808" cy="5719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2432</TotalTime>
  <Words>1908</Words>
  <Application>Microsoft Office PowerPoint</Application>
  <PresentationFormat>Экран (4:3)</PresentationFormat>
  <Paragraphs>420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Поток</vt:lpstr>
      <vt:lpstr>    Бюджет Кадошкинского муниципльного  района на 2016 год</vt:lpstr>
      <vt:lpstr>                                            Кадошкинский                                            муниципальный                                            район в 2018 году чи                                     численность населения 6692                                                                                   площадь территории 618 м2</vt:lpstr>
      <vt:lpstr>Что такое бюджет для граждан</vt:lpstr>
      <vt:lpstr>Слайд 4</vt:lpstr>
      <vt:lpstr>Из чего состоит бюджетная система Кадошкинского муниципального района</vt:lpstr>
      <vt:lpstr>Как происходит составление бюджета Кадошкинского муниципального района</vt:lpstr>
      <vt:lpstr>На чем основывается проект бюджета Кадошкинского муниципального района</vt:lpstr>
      <vt:lpstr> ОСНОВНЫЕ НАПРАВЛЕНИЯ БЮДЖЕТНОЙ  ПОЛИТИКИ КАДОШКИНСКОГО МУНИЦИПАЛЬНОГО РАЙОНА РЕСПУБЛИКИ МОРДОВИЯ НА 2019  ГОД И НА ПЛАНОВЫЙ ПЕРИОД 2020 И 2021 годов</vt:lpstr>
      <vt:lpstr>Стадии бюджетного процесса</vt:lpstr>
      <vt:lpstr>Основные показатели социально-экономического развития Кадошкинского муниципального района</vt:lpstr>
      <vt:lpstr>Слайд 11</vt:lpstr>
      <vt:lpstr>Доходы и расходы бюджета</vt:lpstr>
      <vt:lpstr>     Проект бюджета Кадошкинского муниципального района, тыс.руб.</vt:lpstr>
      <vt:lpstr>Слайд 14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2019 году</vt:lpstr>
      <vt:lpstr>Структура неналоговых доходов бюджета Кадошкинского муниципального района в 2019 году</vt:lpstr>
      <vt:lpstr>Безвозмездные поступления, тыс.рублей</vt:lpstr>
      <vt:lpstr>   Расходы бюджета района </vt:lpstr>
      <vt:lpstr> В целях повышения эффективности и результативности бюджетных расходов бюджет района формируется через реализацию 15 муниципальных программ</vt:lpstr>
      <vt:lpstr>Структура  расходов на 2019 год  97491,6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28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«Средства массовой информации», тыс. руб.</vt:lpstr>
      <vt:lpstr>Раздел «Обслуживание государственного и муниципального долга»</vt:lpstr>
      <vt:lpstr>Межбюджетные трансферты, тыс.руб. (дотация на выравнивание бюджетной обеспеченности муниципальных образований)                                      </vt:lpstr>
      <vt:lpstr>Слайд 36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240</cp:revision>
  <dcterms:created xsi:type="dcterms:W3CDTF">2017-03-17T06:26:14Z</dcterms:created>
  <dcterms:modified xsi:type="dcterms:W3CDTF">2019-01-04T06:37:41Z</dcterms:modified>
</cp:coreProperties>
</file>