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45E-2"/>
                </c:manualLayout>
              </c:layout>
              <c:showVal val="1"/>
            </c:dLbl>
            <c:dLbl>
              <c:idx val="1"/>
              <c:layout>
                <c:manualLayout>
                  <c:x val="-1.3888888888888904E-2"/>
                  <c:y val="-4.5484930667608836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0.16200000000000001</c:v>
                </c:pt>
                <c:pt idx="1">
                  <c:v>0.153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81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568E-3"/>
                  <c:y val="-3.47825940399361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0.83799999999999997</c:v>
                </c:pt>
                <c:pt idx="1">
                  <c:v>0.84699999999999998</c:v>
                </c:pt>
              </c:numCache>
            </c:numRef>
          </c:val>
        </c:ser>
        <c:shape val="cylinder"/>
        <c:axId val="96750208"/>
        <c:axId val="96816128"/>
        <c:axId val="101011456"/>
      </c:bar3DChart>
      <c:catAx>
        <c:axId val="9675020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6816128"/>
        <c:crosses val="autoZero"/>
        <c:auto val="1"/>
        <c:lblAlgn val="ctr"/>
        <c:lblOffset val="100"/>
      </c:catAx>
      <c:valAx>
        <c:axId val="96816128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6750208"/>
        <c:crosses val="autoZero"/>
        <c:crossBetween val="between"/>
      </c:valAx>
      <c:serAx>
        <c:axId val="101011456"/>
        <c:scaling>
          <c:orientation val="minMax"/>
        </c:scaling>
        <c:delete val="1"/>
        <c:axPos val="b"/>
        <c:tickLblPos val="none"/>
        <c:crossAx val="96816128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7"/>
          <c:h val="0.853721156035481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18206.8</c:v>
                </c:pt>
                <c:pt idx="1">
                  <c:v>15978.1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54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63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2265.6999999999998</c:v>
                </c:pt>
                <c:pt idx="1">
                  <c:v>2397.9</c:v>
                </c:pt>
              </c:numCache>
            </c:numRef>
          </c:val>
        </c:ser>
        <c:shape val="cylinder"/>
        <c:axId val="115283072"/>
        <c:axId val="115284608"/>
        <c:axId val="101027840"/>
      </c:bar3DChart>
      <c:catAx>
        <c:axId val="11528307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84608"/>
        <c:crosses val="autoZero"/>
        <c:auto val="1"/>
        <c:lblAlgn val="ctr"/>
        <c:lblOffset val="100"/>
      </c:catAx>
      <c:valAx>
        <c:axId val="1152846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83072"/>
        <c:crosses val="autoZero"/>
        <c:crossBetween val="between"/>
      </c:valAx>
      <c:serAx>
        <c:axId val="101027840"/>
        <c:scaling>
          <c:orientation val="minMax"/>
        </c:scaling>
        <c:delete val="1"/>
        <c:axPos val="b"/>
        <c:tickLblPos val="none"/>
        <c:crossAx val="11528460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9"/>
          <c:h val="0.31312545459926194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35E-3"/>
                  <c:y val="-0.14523403715859368"/>
                </c:manualLayout>
              </c:layout>
              <c:showVal val="1"/>
            </c:dLbl>
            <c:dLbl>
              <c:idx val="3"/>
              <c:layout>
                <c:manualLayout>
                  <c:x val="3.2608875279479144E-2"/>
                  <c:y val="-8.8169068311900009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2"/>
                  <c:y val="-8.6795036130323036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0.67300000000000004</c:v>
                </c:pt>
                <c:pt idx="1">
                  <c:v>8.8999999999999996E-2</c:v>
                </c:pt>
                <c:pt idx="2">
                  <c:v>7.0999999999999994E-2</c:v>
                </c:pt>
                <c:pt idx="3">
                  <c:v>0.03</c:v>
                </c:pt>
                <c:pt idx="4">
                  <c:v>2E-3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85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4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1.6E-2</c:v>
                </c:pt>
                <c:pt idx="1">
                  <c:v>1.2999999999999999E-2</c:v>
                </c:pt>
                <c:pt idx="2">
                  <c:v>1.4999999999999999E-2</c:v>
                </c:pt>
                <c:pt idx="4">
                  <c:v>3.5000000000000003E-2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22755.3</c:v>
                </c:pt>
                <c:pt idx="1">
                  <c:v>22755.3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3.0864197530864196E-3"/>
                  <c:y val="-0.10081915563957151"/>
                </c:manualLayout>
              </c:layout>
              <c:showVal val="1"/>
            </c:dLbl>
            <c:dLbl>
              <c:idx val="1"/>
              <c:layout>
                <c:manualLayout>
                  <c:x val="4.6296296296296294E-3"/>
                  <c:y val="-8.569628229363579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20413.8</c:v>
                </c:pt>
                <c:pt idx="1">
                  <c:v>20413.8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60244.7</c:v>
                </c:pt>
                <c:pt idx="1">
                  <c:v>58376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2728.8</c:v>
                </c:pt>
                <c:pt idx="1">
                  <c:v>509.4</c:v>
                </c:pt>
              </c:numCache>
            </c:numRef>
          </c:val>
        </c:ser>
        <c:axId val="116728192"/>
        <c:axId val="116729728"/>
      </c:barChart>
      <c:catAx>
        <c:axId val="116728192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6729728"/>
        <c:crosses val="autoZero"/>
        <c:auto val="1"/>
        <c:lblAlgn val="ctr"/>
        <c:lblOffset val="100"/>
      </c:catAx>
      <c:valAx>
        <c:axId val="116729728"/>
        <c:scaling>
          <c:orientation val="minMax"/>
        </c:scaling>
        <c:axPos val="l"/>
        <c:majorGridlines/>
        <c:numFmt formatCode="General" sourceLinked="1"/>
        <c:tickLblPos val="nextTo"/>
        <c:crossAx val="1167281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34"/>
          <c:y val="0.36008712521520941"/>
          <c:w val="0.20153166618061633"/>
          <c:h val="0.2798255511066789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62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75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63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4E-2"/>
                  <c:y val="-2.9709277066740012E-2"/>
                </c:manualLayout>
              </c:layout>
              <c:showVal val="1"/>
            </c:dLbl>
            <c:dLbl>
              <c:idx val="5"/>
              <c:layout>
                <c:manualLayout>
                  <c:x val="-4.0398925828715918E-2"/>
                  <c:y val="3.8609735143709793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0.189</c:v>
                </c:pt>
                <c:pt idx="1">
                  <c:v>1.6E-2</c:v>
                </c:pt>
                <c:pt idx="2">
                  <c:v>8.9999999999999993E-3</c:v>
                </c:pt>
                <c:pt idx="3">
                  <c:v>8.9999999999999993E-3</c:v>
                </c:pt>
                <c:pt idx="4">
                  <c:v>0.6</c:v>
                </c:pt>
                <c:pt idx="5">
                  <c:v>9.6000000000000002E-2</c:v>
                </c:pt>
                <c:pt idx="6">
                  <c:v>6.9000000000000006E-2</c:v>
                </c:pt>
                <c:pt idx="7" formatCode="0.00%">
                  <c:v>8.0000000000000004E-4</c:v>
                </c:pt>
                <c:pt idx="8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5"/>
          <c:y val="3.5527634568302172E-2"/>
          <c:w val="0.87886001749781351"/>
          <c:h val="0.7426094695097978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2018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44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14363.9</c:v>
                </c:pt>
                <c:pt idx="1">
                  <c:v>50580.2</c:v>
                </c:pt>
                <c:pt idx="2">
                  <c:v>9205.6</c:v>
                </c:pt>
                <c:pt idx="3">
                  <c:v>539.9</c:v>
                </c:pt>
                <c:pt idx="4">
                  <c:v>778.9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2018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48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2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13936.9</c:v>
                </c:pt>
                <c:pt idx="1">
                  <c:v>49407.9</c:v>
                </c:pt>
                <c:pt idx="2">
                  <c:v>8677</c:v>
                </c:pt>
                <c:pt idx="3">
                  <c:v>534.5</c:v>
                </c:pt>
                <c:pt idx="4">
                  <c:v>750.7</c:v>
                </c:pt>
              </c:numCache>
            </c:numRef>
          </c:val>
        </c:ser>
        <c:dLbls>
          <c:showVal val="1"/>
        </c:dLbls>
        <c:gapWidth val="75"/>
        <c:shape val="cylinder"/>
        <c:axId val="140029312"/>
        <c:axId val="140043392"/>
        <c:axId val="0"/>
      </c:bar3DChart>
      <c:catAx>
        <c:axId val="14002931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40043392"/>
        <c:crosses val="autoZero"/>
        <c:auto val="1"/>
        <c:lblAlgn val="ctr"/>
        <c:lblOffset val="100"/>
      </c:catAx>
      <c:valAx>
        <c:axId val="140043392"/>
        <c:scaling>
          <c:orientation val="minMax"/>
        </c:scaling>
        <c:axPos val="l"/>
        <c:numFmt formatCode="General" sourceLinked="1"/>
        <c:majorTickMark val="none"/>
        <c:tickLblPos val="nextTo"/>
        <c:crossAx val="140029312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81"/>
          <c:y val="4.0296106653965054E-2"/>
          <c:w val="0.66585532711188944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92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7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28E-2"/>
                  <c:y val="-2.772526780088218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12259.8</c:v>
                </c:pt>
                <c:pt idx="1">
                  <c:v>11707.4</c:v>
                </c:pt>
              </c:numCache>
            </c:numRef>
          </c:val>
        </c:ser>
        <c:shape val="cylinder"/>
        <c:axId val="142543104"/>
        <c:axId val="142553088"/>
        <c:axId val="140031296"/>
      </c:bar3DChart>
      <c:catAx>
        <c:axId val="142543104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53088"/>
        <c:crosses val="autoZero"/>
        <c:auto val="1"/>
        <c:lblAlgn val="ctr"/>
        <c:lblOffset val="100"/>
      </c:catAx>
      <c:valAx>
        <c:axId val="14255308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43104"/>
        <c:crosses val="autoZero"/>
        <c:crossBetween val="between"/>
      </c:valAx>
      <c:serAx>
        <c:axId val="140031296"/>
        <c:scaling>
          <c:orientation val="minMax"/>
        </c:scaling>
        <c:delete val="1"/>
        <c:axPos val="b"/>
        <c:tickLblPos val="none"/>
        <c:crossAx val="142553088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39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69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3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2018 г.</c:v>
                </c:pt>
                <c:pt idx="1">
                  <c:v>Факт 2018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93.7</c:v>
                </c:pt>
                <c:pt idx="1">
                  <c:v>93.2</c:v>
                </c:pt>
              </c:numCache>
            </c:numRef>
          </c:val>
        </c:ser>
        <c:shape val="cylinder"/>
        <c:axId val="142596352"/>
        <c:axId val="142598144"/>
        <c:axId val="142590848"/>
      </c:bar3DChart>
      <c:catAx>
        <c:axId val="14259635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98144"/>
        <c:crosses val="autoZero"/>
        <c:auto val="1"/>
        <c:lblAlgn val="ctr"/>
        <c:lblOffset val="100"/>
      </c:catAx>
      <c:valAx>
        <c:axId val="1425981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2596352"/>
        <c:crosses val="autoZero"/>
        <c:crossBetween val="between"/>
      </c:valAx>
      <c:serAx>
        <c:axId val="142590848"/>
        <c:scaling>
          <c:orientation val="minMax"/>
        </c:scaling>
        <c:delete val="1"/>
        <c:axPos val="b"/>
        <c:tickLblPos val="none"/>
        <c:crossAx val="14259814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21.08.2019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</a:t>
            </a:r>
            <a:r>
              <a:rPr lang="ru-RU" dirty="0" smtClean="0">
                <a:solidFill>
                  <a:schemeClr val="bg1"/>
                </a:solidFill>
              </a:rPr>
              <a:t>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</a:t>
            </a:r>
            <a:r>
              <a:rPr lang="ru-RU" dirty="0" smtClean="0">
                <a:solidFill>
                  <a:schemeClr val="bg1"/>
                </a:solidFill>
              </a:rPr>
              <a:t>2018 </a:t>
            </a:r>
            <a:r>
              <a:rPr lang="ru-RU" dirty="0" smtClean="0">
                <a:solidFill>
                  <a:schemeClr val="bg1"/>
                </a:solidFill>
              </a:rPr>
              <a:t>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</a:t>
            </a:r>
            <a:r>
              <a:rPr lang="ru-RU" i="1" dirty="0" smtClean="0"/>
              <a:t>2018 год</a:t>
            </a:r>
            <a:r>
              <a:rPr lang="ru-RU" i="1" dirty="0" smtClean="0"/>
              <a:t>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</a:t>
            </a:r>
            <a:r>
              <a:rPr lang="ru-RU" i="1" dirty="0" smtClean="0"/>
              <a:t>2018 </a:t>
            </a:r>
            <a:r>
              <a:rPr lang="ru-RU" i="1" dirty="0" smtClean="0"/>
              <a:t>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126615,1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120410,5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20472,5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18376,0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106142,6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102034,5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128817,2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122160,1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-2202,1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-1749,6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17788,5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18047,0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120410,5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122160,1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15978,1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2397,9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102034,5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73307,1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11707,4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23069,5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1911,6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1087,1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8373,1тыс.руб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93,2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2018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</a:t>
            </a:r>
            <a:r>
              <a:rPr lang="ru-RU" sz="1100" b="1" dirty="0" smtClean="0">
                <a:solidFill>
                  <a:schemeClr val="tx1"/>
                </a:solidFill>
              </a:rPr>
              <a:t>1077,3 </a:t>
            </a:r>
            <a:r>
              <a:rPr lang="ru-RU" sz="1100" b="1" dirty="0" smtClean="0">
                <a:solidFill>
                  <a:schemeClr val="tx1"/>
                </a:solidFill>
              </a:rPr>
              <a:t>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2018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2018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</a:t>
            </a:r>
            <a:r>
              <a:rPr lang="ru-RU" altLang="ru-RU" sz="1600" b="1" dirty="0" smtClean="0">
                <a:latin typeface="Tahoma" pitchFamily="34" charset="0"/>
              </a:rPr>
              <a:t>2018 </a:t>
            </a:r>
            <a:r>
              <a:rPr lang="ru-RU" altLang="ru-RU" sz="1600" b="1" dirty="0" smtClean="0">
                <a:latin typeface="Tahoma" pitchFamily="34" charset="0"/>
              </a:rPr>
              <a:t>году </a:t>
            </a:r>
            <a:r>
              <a:rPr lang="ru-RU" altLang="ru-RU" sz="1600" b="1" dirty="0" smtClean="0">
                <a:latin typeface="Tahoma" pitchFamily="34" charset="0"/>
              </a:rPr>
              <a:t>85107,7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70,0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2018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122160,1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128817,2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122160,1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24618,6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23069,6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1995,7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1911,6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3143,3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1087,1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1118,2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1077,3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75468,4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73307,1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12259,8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11707,4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8583,5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8373,2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93,7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1188,9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1126,8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12666,2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11666,5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2192,9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2099,0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8546,4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8153,1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845,8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845,8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1144,9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1160,8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162,2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20,0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100,0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–139,7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 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2018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2022,7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2018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1024,3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1091,9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1060,0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428,6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428,2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3596,4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3596,3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4558,5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4348,7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36,0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2819</TotalTime>
  <Words>1136</Words>
  <Application>Microsoft Office PowerPoint</Application>
  <PresentationFormat>Экран (4:3)</PresentationFormat>
  <Paragraphs>242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2018 году</vt:lpstr>
      <vt:lpstr>Структура неналоговых доходов бюджета Кадошкинского муниципального района в 2018 году</vt:lpstr>
      <vt:lpstr>Безвозмездные поступления, тыс.рублей</vt:lpstr>
      <vt:lpstr>   Расходы бюджета района </vt:lpstr>
      <vt:lpstr>Структура  расходов на 2018 год  122160,1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280</cp:revision>
  <dcterms:created xsi:type="dcterms:W3CDTF">2017-03-17T06:26:14Z</dcterms:created>
  <dcterms:modified xsi:type="dcterms:W3CDTF">2019-08-21T07:42:48Z</dcterms:modified>
</cp:coreProperties>
</file>