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0.22700000000000004</c:v>
                </c:pt>
                <c:pt idx="1">
                  <c:v>0.22700000000000004</c:v>
                </c:pt>
                <c:pt idx="2">
                  <c:v>0.23200000000000001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0.77300000000000002</c:v>
                </c:pt>
                <c:pt idx="1">
                  <c:v>0.77300000000000002</c:v>
                </c:pt>
                <c:pt idx="2">
                  <c:v>0.76800000000000013</c:v>
                </c:pt>
              </c:numCache>
            </c:numRef>
          </c:val>
        </c:ser>
        <c:shape val="cylinder"/>
        <c:axId val="165384192"/>
        <c:axId val="165385728"/>
        <c:axId val="130288704"/>
      </c:bar3DChart>
      <c:catAx>
        <c:axId val="165384192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65385728"/>
        <c:crosses val="autoZero"/>
        <c:auto val="1"/>
        <c:lblAlgn val="ctr"/>
        <c:lblOffset val="100"/>
      </c:catAx>
      <c:valAx>
        <c:axId val="165385728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5384192"/>
        <c:crosses val="autoZero"/>
        <c:crossBetween val="between"/>
      </c:valAx>
      <c:serAx>
        <c:axId val="130288704"/>
        <c:scaling>
          <c:orientation val="minMax"/>
        </c:scaling>
        <c:delete val="1"/>
        <c:axPos val="b"/>
        <c:tickLblPos val="none"/>
        <c:crossAx val="165385728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92"/>
          <c:h val="0.8537211560354828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2020 г.</c:v>
                </c:pt>
                <c:pt idx="2">
                  <c:v>Прогноз 2021</c:v>
                </c:pt>
                <c:pt idx="3">
                  <c:v>Прогноз 2022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16755.599999999995</c:v>
                </c:pt>
                <c:pt idx="1">
                  <c:v>19730.099999999995</c:v>
                </c:pt>
                <c:pt idx="2" formatCode="General">
                  <c:v>19567.099999999995</c:v>
                </c:pt>
                <c:pt idx="3" formatCode="General">
                  <c:v>19819.599999999995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1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2020 г.</c:v>
                </c:pt>
                <c:pt idx="2">
                  <c:v>Прогноз 2021</c:v>
                </c:pt>
                <c:pt idx="3">
                  <c:v>Прогноз 2022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2138.8000000000002</c:v>
                </c:pt>
                <c:pt idx="2" formatCode="0.0">
                  <c:v>2201.3000000000002</c:v>
                </c:pt>
                <c:pt idx="3">
                  <c:v>2265.3000000000002</c:v>
                </c:pt>
              </c:numCache>
            </c:numRef>
          </c:val>
        </c:ser>
        <c:shape val="cylinder"/>
        <c:axId val="65483136"/>
        <c:axId val="65484672"/>
        <c:axId val="141285120"/>
      </c:bar3DChart>
      <c:catAx>
        <c:axId val="65483136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484672"/>
        <c:crosses val="autoZero"/>
        <c:auto val="1"/>
        <c:lblAlgn val="ctr"/>
        <c:lblOffset val="100"/>
      </c:catAx>
      <c:valAx>
        <c:axId val="6548467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483136"/>
        <c:crosses val="autoZero"/>
        <c:crossBetween val="between"/>
      </c:valAx>
      <c:serAx>
        <c:axId val="141285120"/>
        <c:scaling>
          <c:orientation val="minMax"/>
        </c:scaling>
        <c:delete val="1"/>
        <c:axPos val="b"/>
        <c:tickLblPos val="none"/>
        <c:crossAx val="65484672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8"/>
          <c:h val="0.3131254545992622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4013E-3"/>
                  <c:y val="-0.14523403715859387"/>
                </c:manualLayout>
              </c:layout>
              <c:showVal val="1"/>
            </c:dLbl>
            <c:dLbl>
              <c:idx val="3"/>
              <c:layout>
                <c:manualLayout>
                  <c:x val="3.2608875279479213E-2"/>
                  <c:y val="-8.816906831190014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13"/>
                  <c:y val="-8.6795036130323119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0.59399999999999997</c:v>
                </c:pt>
                <c:pt idx="1">
                  <c:v>7.9000000000000015E-2</c:v>
                </c:pt>
                <c:pt idx="2">
                  <c:v>5.7000000000000009E-2</c:v>
                </c:pt>
                <c:pt idx="3">
                  <c:v>2.7000000000000003E-2</c:v>
                </c:pt>
                <c:pt idx="4">
                  <c:v>0.14300000000000002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7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33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1.0999999999999998E-2</c:v>
                </c:pt>
                <c:pt idx="1">
                  <c:v>2.7000000000000003E-2</c:v>
                </c:pt>
                <c:pt idx="2">
                  <c:v>1.4999999999999998E-2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23800.3</c:v>
                </c:pt>
                <c:pt idx="1">
                  <c:v>24676.1</c:v>
                </c:pt>
                <c:pt idx="2">
                  <c:v>24676.1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9444.2999999999975</c:v>
                </c:pt>
                <c:pt idx="1">
                  <c:v>8547.7999999999975</c:v>
                </c:pt>
                <c:pt idx="2">
                  <c:v>8547.7999999999975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 formatCode="General">
                  <c:v>41393.1</c:v>
                </c:pt>
                <c:pt idx="1">
                  <c:v>42127</c:v>
                </c:pt>
                <c:pt idx="2">
                  <c:v>42127</c:v>
                </c:pt>
              </c:numCache>
            </c:numRef>
          </c:val>
        </c:ser>
        <c:axId val="166197504"/>
        <c:axId val="166084608"/>
      </c:barChart>
      <c:catAx>
        <c:axId val="16619750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084608"/>
        <c:crosses val="autoZero"/>
        <c:auto val="1"/>
        <c:lblAlgn val="ctr"/>
        <c:lblOffset val="100"/>
      </c:catAx>
      <c:valAx>
        <c:axId val="166084608"/>
        <c:scaling>
          <c:orientation val="minMax"/>
        </c:scaling>
        <c:axPos val="l"/>
        <c:majorGridlines/>
        <c:numFmt formatCode="General" sourceLinked="1"/>
        <c:tickLblPos val="nextTo"/>
        <c:crossAx val="1661975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01"/>
          <c:y val="0.36008712521520975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86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0.23600000000000002</c:v>
                </c:pt>
                <c:pt idx="1">
                  <c:v>1.9000000000000003E-2</c:v>
                </c:pt>
                <c:pt idx="2">
                  <c:v>2.9000000000000001E-2</c:v>
                </c:pt>
                <c:pt idx="3">
                  <c:v>0.50700000000000001</c:v>
                </c:pt>
                <c:pt idx="4">
                  <c:v>9.8000000000000018E-2</c:v>
                </c:pt>
                <c:pt idx="5">
                  <c:v>8.7000000000000022E-2</c:v>
                </c:pt>
                <c:pt idx="6" formatCode="0.00%">
                  <c:v>6.0000000000000016E-4</c:v>
                </c:pt>
                <c:pt idx="7" formatCode="0.00%">
                  <c:v>4.0000000000000007E-4</c:v>
                </c:pt>
                <c:pt idx="8">
                  <c:v>1.4999999999999998E-2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292"/>
          <c:y val="3.1201723592342252E-2"/>
          <c:w val="0.32057876445999828"/>
          <c:h val="0.87394351485167698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1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10013.200000000003</c:v>
                </c:pt>
                <c:pt idx="1">
                  <c:v>28983.200000000001</c:v>
                </c:pt>
                <c:pt idx="2">
                  <c:v>1292.5</c:v>
                </c:pt>
                <c:pt idx="3">
                  <c:v>78.7</c:v>
                </c:pt>
                <c:pt idx="4">
                  <c:v>607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6944444444444485E-2"/>
                  <c:y val="-0.10222193603657463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61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2.777777777777799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11624.8</c:v>
                </c:pt>
                <c:pt idx="1">
                  <c:v>28528.7</c:v>
                </c:pt>
                <c:pt idx="2">
                  <c:v>1347.2</c:v>
                </c:pt>
                <c:pt idx="3">
                  <c:v>81.7</c:v>
                </c:pt>
                <c:pt idx="4">
                  <c:v>460.2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1"/>
              <c:layout>
                <c:manualLayout>
                  <c:x val="-7.9166666666666746E-2"/>
                  <c:y val="5.7777616020672627E-2"/>
                </c:manualLayout>
              </c:layout>
              <c:showVal val="1"/>
            </c:dLbl>
            <c:dLbl>
              <c:idx val="2"/>
              <c:layout>
                <c:manualLayout>
                  <c:x val="4.5833333333333441E-2"/>
                  <c:y val="-3.7777672013516742E-2"/>
                </c:manualLayout>
              </c:layout>
              <c:showVal val="1"/>
            </c:dLbl>
            <c:dLbl>
              <c:idx val="3"/>
              <c:layout>
                <c:manualLayout>
                  <c:x val="-1.0185067526416045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44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11624.8</c:v>
                </c:pt>
                <c:pt idx="1">
                  <c:v>28528.7</c:v>
                </c:pt>
                <c:pt idx="2">
                  <c:v>1347.2</c:v>
                </c:pt>
                <c:pt idx="3">
                  <c:v>81.7</c:v>
                </c:pt>
                <c:pt idx="4">
                  <c:v>460.2</c:v>
                </c:pt>
              </c:numCache>
            </c:numRef>
          </c:val>
        </c:ser>
        <c:dLbls>
          <c:showVal val="1"/>
        </c:dLbls>
        <c:gapWidth val="75"/>
        <c:shape val="cylinder"/>
        <c:axId val="166701312"/>
        <c:axId val="166764544"/>
        <c:axId val="0"/>
      </c:bar3DChart>
      <c:catAx>
        <c:axId val="16670131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66764544"/>
        <c:crosses val="autoZero"/>
        <c:auto val="1"/>
        <c:lblAlgn val="ctr"/>
        <c:lblOffset val="100"/>
      </c:catAx>
      <c:valAx>
        <c:axId val="166764544"/>
        <c:scaling>
          <c:orientation val="minMax"/>
        </c:scaling>
        <c:axPos val="l"/>
        <c:numFmt formatCode="General" sourceLinked="1"/>
        <c:majorTickMark val="none"/>
        <c:tickLblPos val="nextTo"/>
        <c:crossAx val="166701312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7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51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8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9322.2999999999975</c:v>
                </c:pt>
                <c:pt idx="1">
                  <c:v>9798</c:v>
                </c:pt>
                <c:pt idx="2">
                  <c:v>9798</c:v>
                </c:pt>
              </c:numCache>
            </c:numRef>
          </c:val>
        </c:ser>
        <c:shape val="cylinder"/>
        <c:axId val="166810752"/>
        <c:axId val="166812288"/>
        <c:axId val="0"/>
      </c:bar3DChart>
      <c:catAx>
        <c:axId val="1668107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812288"/>
        <c:crosses val="autoZero"/>
        <c:auto val="1"/>
        <c:lblAlgn val="ctr"/>
        <c:lblOffset val="100"/>
      </c:catAx>
      <c:valAx>
        <c:axId val="1668122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81075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3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66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59.2</c:v>
                </c:pt>
                <c:pt idx="1">
                  <c:v>61.4</c:v>
                </c:pt>
                <c:pt idx="2">
                  <c:v>61.4</c:v>
                </c:pt>
              </c:numCache>
            </c:numRef>
          </c:val>
        </c:ser>
        <c:shape val="cylinder"/>
        <c:axId val="166896384"/>
        <c:axId val="166897920"/>
        <c:axId val="0"/>
      </c:bar3DChart>
      <c:catAx>
        <c:axId val="1668963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897920"/>
        <c:crosses val="autoZero"/>
        <c:auto val="1"/>
        <c:lblAlgn val="ctr"/>
        <c:lblOffset val="100"/>
      </c:catAx>
      <c:valAx>
        <c:axId val="1668979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6689638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1450</c:v>
                </c:pt>
                <c:pt idx="1">
                  <c:v>1450</c:v>
                </c:pt>
                <c:pt idx="2">
                  <c:v>1450</c:v>
                </c:pt>
              </c:numCache>
            </c:numRef>
          </c:val>
        </c:ser>
        <c:shape val="box"/>
        <c:axId val="166874112"/>
        <c:axId val="167084800"/>
        <c:axId val="0"/>
      </c:bar3DChart>
      <c:catAx>
        <c:axId val="166874112"/>
        <c:scaling>
          <c:orientation val="minMax"/>
        </c:scaling>
        <c:axPos val="b"/>
        <c:numFmt formatCode="General" sourceLinked="1"/>
        <c:tickLblPos val="nextTo"/>
        <c:crossAx val="167084800"/>
        <c:crosses val="autoZero"/>
        <c:auto val="1"/>
        <c:lblAlgn val="ctr"/>
        <c:lblOffset val="100"/>
      </c:catAx>
      <c:valAx>
        <c:axId val="167084800"/>
        <c:scaling>
          <c:orientation val="minMax"/>
        </c:scaling>
        <c:axPos val="l"/>
        <c:majorGridlines/>
        <c:numFmt formatCode="General" sourceLinked="1"/>
        <c:tickLblPos val="nextTo"/>
        <c:crossAx val="16687411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84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24.2</c:v>
                </c:pt>
                <c:pt idx="1">
                  <c:v>26.5</c:v>
                </c:pt>
                <c:pt idx="2">
                  <c:v>26.5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2020 год и плановый период 2021 и 2022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2020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6587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2020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2020 год и на плановый период 2021 и 2022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2020 год и на плановый период 2021 и 2022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1903026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2089007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2301899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133,8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495058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520052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550855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207753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212978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181520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184638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186755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564531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603558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653435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96506,6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97455,6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98108,4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21868,9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21768,4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22084,9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74637,7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75350,9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 75350,9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95413,2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96030,9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96331,6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-1093,4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-1424,7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-1776,8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14651,1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14485,1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96506,6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95413,2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19730,1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2138,8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74637,7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48418,0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9322,3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22502,1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1830,1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2801,1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8324,2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59,2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1450,0 </a:t>
            </a:r>
            <a:r>
              <a:rPr lang="ru-RU" sz="1000" b="1" dirty="0" err="1" smtClean="0">
                <a:solidFill>
                  <a:schemeClr val="accent1">
                    <a:lumMod val="50000"/>
                  </a:schemeClr>
                </a:solidFill>
              </a:rPr>
              <a:t>тысюрубю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2020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2020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2020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2020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66123,7 тыс. руб. или 69,3 %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21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2020 год </a:t>
            </a:r>
            <a:br>
              <a:rPr lang="ru-RU" sz="3600" b="1" dirty="0" smtClean="0"/>
            </a:br>
            <a:r>
              <a:rPr lang="ru-RU" sz="3600" b="1" dirty="0" smtClean="0"/>
              <a:t>95413,2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95413,2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96030,9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96331,6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22502,1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21799,9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22068,6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1830,1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1855,5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1855,5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2801,1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2973,1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3005,1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1058,8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48418,0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49721,5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49721,5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9322,3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9798,0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9798,0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8324,2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8676,1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8676,1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59,2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61,4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61,4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2277,3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2242,8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2242,8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1450,0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1450,0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1450,0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7990,4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8060,1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8060,1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1992,8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1994,3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1994,3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11396,1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10622,7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10891,4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699,4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723,4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723,4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1121,7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1123,1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1123,1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119,8 тыс.руб., 2021 года – 99,8 тыс. руб., 2022 год – 99,8 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105,4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141,7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141,7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471,4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300,9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300,9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373,4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505,7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– 505,7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2020 год – 1726,1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 – 1920,0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год – 1952,0 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8324,2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8676,1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8676,1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441,5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449,8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449,8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2736,7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2832,2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3832,2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5146,0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5394,1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5394,1 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2020 – 2022  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2563</TotalTime>
  <Words>1850</Words>
  <Application>Microsoft Office PowerPoint</Application>
  <PresentationFormat>Экран (4:3)</PresentationFormat>
  <Paragraphs>384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2020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2020  ГОД И НА ПЛАНОВЫЙ ПЕРИОД 2021 И 2022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2020 году</vt:lpstr>
      <vt:lpstr>Структура неналоговых доходов бюджета Кадошкинского муниципального района в 2020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21 муниципальных программ</vt:lpstr>
      <vt:lpstr>Структура  расходов на 2020 год  95413,2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254</cp:revision>
  <dcterms:created xsi:type="dcterms:W3CDTF">2017-03-17T06:26:14Z</dcterms:created>
  <dcterms:modified xsi:type="dcterms:W3CDTF">2019-12-31T11:42:51Z</dcterms:modified>
</cp:coreProperties>
</file>