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0.22700000000000001</c:v>
                </c:pt>
                <c:pt idx="1">
                  <c:v>0.22700000000000001</c:v>
                </c:pt>
                <c:pt idx="2">
                  <c:v>0.23200000000000001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0.77300000000000013</c:v>
                </c:pt>
                <c:pt idx="1">
                  <c:v>0.77300000000000013</c:v>
                </c:pt>
                <c:pt idx="2">
                  <c:v>0.76800000000000013</c:v>
                </c:pt>
              </c:numCache>
            </c:numRef>
          </c:val>
        </c:ser>
        <c:shape val="cylinder"/>
        <c:axId val="181735424"/>
        <c:axId val="181736960"/>
        <c:axId val="171091264"/>
      </c:bar3DChart>
      <c:catAx>
        <c:axId val="181735424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81736960"/>
        <c:crosses val="autoZero"/>
        <c:auto val="1"/>
        <c:lblAlgn val="ctr"/>
        <c:lblOffset val="100"/>
      </c:catAx>
      <c:valAx>
        <c:axId val="181736960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1735424"/>
        <c:crosses val="autoZero"/>
        <c:crossBetween val="between"/>
      </c:valAx>
      <c:serAx>
        <c:axId val="171091264"/>
        <c:scaling>
          <c:orientation val="minMax"/>
        </c:scaling>
        <c:delete val="1"/>
        <c:axPos val="b"/>
        <c:tickLblPos val="none"/>
        <c:crossAx val="181736960"/>
        <c:crosses val="autoZero"/>
      </c:serAx>
    </c:plotArea>
    <c:legend>
      <c:legendPos val="r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92"/>
          <c:h val="0.85372115603548282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2018 г.</c:v>
                </c:pt>
                <c:pt idx="1">
                  <c:v>Прогноз 2020 г.</c:v>
                </c:pt>
                <c:pt idx="2">
                  <c:v>Прогноз 2021</c:v>
                </c:pt>
                <c:pt idx="3">
                  <c:v>Прогноз 2022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16755.599999999995</c:v>
                </c:pt>
                <c:pt idx="1">
                  <c:v>20318.599999999995</c:v>
                </c:pt>
                <c:pt idx="2" formatCode="General">
                  <c:v>20115.900000000001</c:v>
                </c:pt>
                <c:pt idx="3" formatCode="General">
                  <c:v>20530.400000000001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3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12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419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2018 г.</c:v>
                </c:pt>
                <c:pt idx="1">
                  <c:v>Прогноз 2020 г.</c:v>
                </c:pt>
                <c:pt idx="2">
                  <c:v>Прогноз 2021</c:v>
                </c:pt>
                <c:pt idx="3">
                  <c:v>Прогноз 2022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2228.8000000000002</c:v>
                </c:pt>
                <c:pt idx="1">
                  <c:v>1965.6</c:v>
                </c:pt>
                <c:pt idx="2" formatCode="0.0">
                  <c:v>2021.1</c:v>
                </c:pt>
                <c:pt idx="3">
                  <c:v>2077.9</c:v>
                </c:pt>
              </c:numCache>
            </c:numRef>
          </c:val>
        </c:ser>
        <c:shape val="cylinder"/>
        <c:axId val="181764480"/>
        <c:axId val="181766016"/>
        <c:axId val="171092160"/>
      </c:bar3DChart>
      <c:catAx>
        <c:axId val="18176448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1766016"/>
        <c:crosses val="autoZero"/>
        <c:auto val="1"/>
        <c:lblAlgn val="ctr"/>
        <c:lblOffset val="100"/>
      </c:catAx>
      <c:valAx>
        <c:axId val="181766016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1764480"/>
        <c:crosses val="autoZero"/>
        <c:crossBetween val="between"/>
      </c:valAx>
      <c:serAx>
        <c:axId val="171092160"/>
        <c:scaling>
          <c:orientation val="minMax"/>
        </c:scaling>
        <c:delete val="1"/>
        <c:axPos val="b"/>
        <c:tickLblPos val="none"/>
        <c:crossAx val="181766016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48"/>
          <c:h val="0.31312545459926222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5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8.2772020039300759E-2"/>
                </c:manualLayout>
              </c:layout>
              <c:showVal val="1"/>
            </c:dLbl>
            <c:dLbl>
              <c:idx val="3"/>
              <c:layout>
                <c:manualLayout>
                  <c:x val="3.2608875279479213E-2"/>
                  <c:y val="-8.8169068311900148E-2"/>
                </c:manualLayout>
              </c:layout>
              <c:showVal val="1"/>
            </c:dLbl>
            <c:dLbl>
              <c:idx val="4"/>
              <c:layout>
                <c:manualLayout>
                  <c:x val="0.11421569699620913"/>
                  <c:y val="-8.6795036130323119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0.60000000000000009</c:v>
                </c:pt>
                <c:pt idx="1">
                  <c:v>7.9000000000000015E-2</c:v>
                </c:pt>
                <c:pt idx="2">
                  <c:v>5.7000000000000009E-2</c:v>
                </c:pt>
                <c:pt idx="3">
                  <c:v>2.7000000000000003E-2</c:v>
                </c:pt>
                <c:pt idx="4">
                  <c:v>0.14300000000000002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74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433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1.0999999999999998E-2</c:v>
                </c:pt>
                <c:pt idx="1">
                  <c:v>2.7000000000000003E-2</c:v>
                </c:pt>
                <c:pt idx="2">
                  <c:v>1.4999999999999998E-2</c:v>
                </c:pt>
                <c:pt idx="3">
                  <c:v>3.0000000000000002E-2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31828.400000000001</c:v>
                </c:pt>
                <c:pt idx="1">
                  <c:v>24446.2</c:v>
                </c:pt>
                <c:pt idx="2">
                  <c:v>25052.2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4940.9000000000005</c:v>
                </c:pt>
                <c:pt idx="1">
                  <c:v>4190.1000000000004</c:v>
                </c:pt>
                <c:pt idx="2">
                  <c:v>4190.1000000000004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2020</c:v>
                </c:pt>
                <c:pt idx="1">
                  <c:v>Прогноз 2021</c:v>
                </c:pt>
                <c:pt idx="2">
                  <c:v>Прогноз 2022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 formatCode="General">
                  <c:v>42859.5</c:v>
                </c:pt>
                <c:pt idx="1">
                  <c:v>39218.199999999997</c:v>
                </c:pt>
                <c:pt idx="2">
                  <c:v>38540.300000000003</c:v>
                </c:pt>
              </c:numCache>
            </c:numRef>
          </c:val>
        </c:ser>
        <c:axId val="182429952"/>
        <c:axId val="182439936"/>
      </c:barChart>
      <c:catAx>
        <c:axId val="182429952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2439936"/>
        <c:crosses val="autoZero"/>
        <c:auto val="1"/>
        <c:lblAlgn val="ctr"/>
        <c:lblOffset val="100"/>
      </c:catAx>
      <c:valAx>
        <c:axId val="182439936"/>
        <c:scaling>
          <c:orientation val="minMax"/>
        </c:scaling>
        <c:axPos val="l"/>
        <c:majorGridlines/>
        <c:numFmt formatCode="General" sourceLinked="1"/>
        <c:tickLblPos val="nextTo"/>
        <c:crossAx val="1824299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701"/>
          <c:y val="0.36008712521520975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86E-2"/>
                  <c:y val="-4.3051990494452887E-2"/>
                </c:manualLayout>
              </c:layout>
              <c:showVal val="1"/>
            </c:dLbl>
            <c:dLbl>
              <c:idx val="1"/>
              <c:layout>
                <c:manualLayout>
                  <c:x val="-1.4197166326431417E-2"/>
                  <c:y val="-8.8659206180655994E-2"/>
                </c:manualLayout>
              </c:layout>
              <c:showVal val="1"/>
            </c:dLbl>
            <c:dLbl>
              <c:idx val="2"/>
              <c:layout>
                <c:manualLayout>
                  <c:x val="-1.5434893554972295E-2"/>
                  <c:y val="9.1393497617120359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dLbl>
              <c:idx val="4"/>
              <c:layout>
                <c:manualLayout>
                  <c:x val="-2.0995309614076023E-2"/>
                  <c:y val="-6.1010102206729487E-4"/>
                </c:manualLayout>
              </c:layout>
              <c:showVal val="1"/>
            </c:dLbl>
            <c:dLbl>
              <c:idx val="5"/>
              <c:layout>
                <c:manualLayout>
                  <c:x val="-4.6948818897637787E-2"/>
                  <c:y val="1.0816649151132595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  <c:pt idx="8">
                  <c:v>средства массовой инвормации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0.23600000000000002</c:v>
                </c:pt>
                <c:pt idx="1">
                  <c:v>1.9000000000000003E-2</c:v>
                </c:pt>
                <c:pt idx="2">
                  <c:v>2.9000000000000001E-2</c:v>
                </c:pt>
                <c:pt idx="3">
                  <c:v>0.50700000000000001</c:v>
                </c:pt>
                <c:pt idx="4">
                  <c:v>9.8000000000000018E-2</c:v>
                </c:pt>
                <c:pt idx="5">
                  <c:v>8.7000000000000022E-2</c:v>
                </c:pt>
                <c:pt idx="6" formatCode="0.00%">
                  <c:v>6.0000000000000016E-4</c:v>
                </c:pt>
                <c:pt idx="7" formatCode="0.00%">
                  <c:v>4.0000000000000007E-4</c:v>
                </c:pt>
                <c:pt idx="8">
                  <c:v>1.4999999999999998E-2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016197628074292"/>
          <c:y val="3.1201723592342252E-2"/>
          <c:w val="0.32057876445999828"/>
          <c:h val="0.87394351485167698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11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10322.9</c:v>
                </c:pt>
                <c:pt idx="1">
                  <c:v>32259.5</c:v>
                </c:pt>
                <c:pt idx="2">
                  <c:v>9426.7000000000007</c:v>
                </c:pt>
                <c:pt idx="3">
                  <c:v>526</c:v>
                </c:pt>
                <c:pt idx="4">
                  <c:v>489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0.14305555555555555"/>
                  <c:y val="-2.7889685698167781E-3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61E-3"/>
                  <c:y val="-4.4444320015901984E-2"/>
                </c:manualLayout>
              </c:layout>
              <c:showVal val="1"/>
            </c:dLbl>
            <c:dLbl>
              <c:idx val="4"/>
              <c:layout>
                <c:manualLayout>
                  <c:x val="2.7777777777777991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8532.2999999999975</c:v>
                </c:pt>
                <c:pt idx="1">
                  <c:v>26756.2</c:v>
                </c:pt>
                <c:pt idx="2">
                  <c:v>6236.9</c:v>
                </c:pt>
                <c:pt idx="3">
                  <c:v>529</c:v>
                </c:pt>
                <c:pt idx="4">
                  <c:v>769.2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</c:v>
                </c:pt>
              </c:strCache>
            </c:strRef>
          </c:tx>
          <c:dLbls>
            <c:dLbl>
              <c:idx val="1"/>
              <c:layout>
                <c:manualLayout>
                  <c:x val="-3.333333333333334E-2"/>
                  <c:y val="-2.6666592009541183E-2"/>
                </c:manualLayout>
              </c:layout>
              <c:showVal val="1"/>
            </c:dLbl>
            <c:dLbl>
              <c:idx val="2"/>
              <c:layout>
                <c:manualLayout>
                  <c:x val="4.5833333333333441E-2"/>
                  <c:y val="-3.7777672013516742E-2"/>
                </c:manualLayout>
              </c:layout>
              <c:showVal val="1"/>
            </c:dLbl>
            <c:dLbl>
              <c:idx val="3"/>
              <c:layout>
                <c:manualLayout>
                  <c:x val="-1.0185067526416045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44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8267.9</c:v>
                </c:pt>
                <c:pt idx="1">
                  <c:v>26345.200000000001</c:v>
                </c:pt>
                <c:pt idx="2">
                  <c:v>6678.3</c:v>
                </c:pt>
                <c:pt idx="3">
                  <c:v>530</c:v>
                </c:pt>
                <c:pt idx="4">
                  <c:v>769.2</c:v>
                </c:pt>
              </c:numCache>
            </c:numRef>
          </c:val>
        </c:ser>
        <c:dLbls>
          <c:showVal val="1"/>
        </c:dLbls>
        <c:gapWidth val="75"/>
        <c:shape val="cylinder"/>
        <c:axId val="182827264"/>
        <c:axId val="182849536"/>
        <c:axId val="0"/>
      </c:bar3DChart>
      <c:catAx>
        <c:axId val="18282726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82849536"/>
        <c:crosses val="autoZero"/>
        <c:auto val="1"/>
        <c:lblAlgn val="ctr"/>
        <c:lblOffset val="100"/>
      </c:catAx>
      <c:valAx>
        <c:axId val="182849536"/>
        <c:scaling>
          <c:orientation val="minMax"/>
        </c:scaling>
        <c:axPos val="l"/>
        <c:numFmt formatCode="General" sourceLinked="1"/>
        <c:majorTickMark val="none"/>
        <c:tickLblPos val="nextTo"/>
        <c:crossAx val="182827264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1.0565360286472827E-2"/>
                  <c:y val="-0.25455883222829084"/>
                </c:manualLayout>
              </c:layout>
              <c:showVal val="1"/>
            </c:dLbl>
            <c:dLbl>
              <c:idx val="1"/>
              <c:layout>
                <c:manualLayout>
                  <c:x val="-9.3774564171036669E-3"/>
                  <c:y val="-0.43186569712114731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088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8264.2000000000007</c:v>
                </c:pt>
                <c:pt idx="1">
                  <c:v>5220.5</c:v>
                </c:pt>
                <c:pt idx="2">
                  <c:v>5591.5</c:v>
                </c:pt>
              </c:numCache>
            </c:numRef>
          </c:val>
        </c:ser>
        <c:shape val="cylinder"/>
        <c:axId val="182879360"/>
        <c:axId val="182880896"/>
        <c:axId val="0"/>
      </c:bar3DChart>
      <c:catAx>
        <c:axId val="18287936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2880896"/>
        <c:crosses val="autoZero"/>
        <c:auto val="1"/>
        <c:lblAlgn val="ctr"/>
        <c:lblOffset val="100"/>
      </c:catAx>
      <c:valAx>
        <c:axId val="18288089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287936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0.13903036594041385"/>
                  <c:y val="-0.37812500000000016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2.2791863268920302E-2"/>
                  <c:y val="-0.2437500000000000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6.8375589806760903E-3"/>
                  <c:y val="-0.23437500000000006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157.6</c:v>
                </c:pt>
                <c:pt idx="1">
                  <c:v>59.7</c:v>
                </c:pt>
                <c:pt idx="2">
                  <c:v>62.1</c:v>
                </c:pt>
              </c:numCache>
            </c:numRef>
          </c:val>
        </c:ser>
        <c:shape val="cylinder"/>
        <c:axId val="183034624"/>
        <c:axId val="183036160"/>
        <c:axId val="0"/>
      </c:bar3DChart>
      <c:catAx>
        <c:axId val="18303462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83036160"/>
        <c:crosses val="autoZero"/>
        <c:auto val="1"/>
        <c:lblAlgn val="ctr"/>
        <c:lblOffset val="100"/>
      </c:catAx>
      <c:valAx>
        <c:axId val="18303616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8303462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5432098765432102E-3"/>
                  <c:y val="-0.33273059847994185"/>
                </c:manualLayout>
              </c:layout>
              <c:showVal val="1"/>
            </c:dLbl>
            <c:dLbl>
              <c:idx val="1"/>
              <c:layout>
                <c:manualLayout>
                  <c:x val="1.6975308641975311E-2"/>
                  <c:y val="-0.35298376534393833"/>
                </c:manualLayout>
              </c:layout>
              <c:showVal val="1"/>
            </c:dLbl>
            <c:dLbl>
              <c:idx val="2"/>
              <c:layout>
                <c:manualLayout>
                  <c:x val="2.1604938271604947E-2"/>
                  <c:y val="-0.35877038444793719"/>
                </c:manualLayout>
              </c:layout>
              <c:showVal val="1"/>
            </c:dLbl>
            <c:showVal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1550</c:v>
                </c:pt>
                <c:pt idx="1">
                  <c:v>1550</c:v>
                </c:pt>
                <c:pt idx="2">
                  <c:v>1550</c:v>
                </c:pt>
              </c:numCache>
            </c:numRef>
          </c:val>
        </c:ser>
        <c:shape val="box"/>
        <c:axId val="182938624"/>
        <c:axId val="182940416"/>
        <c:axId val="0"/>
      </c:bar3DChart>
      <c:catAx>
        <c:axId val="182938624"/>
        <c:scaling>
          <c:orientation val="minMax"/>
        </c:scaling>
        <c:axPos val="b"/>
        <c:numFmt formatCode="General" sourceLinked="1"/>
        <c:tickLblPos val="nextTo"/>
        <c:crossAx val="182940416"/>
        <c:crosses val="autoZero"/>
        <c:auto val="1"/>
        <c:lblAlgn val="ctr"/>
        <c:lblOffset val="100"/>
      </c:catAx>
      <c:valAx>
        <c:axId val="182940416"/>
        <c:scaling>
          <c:orientation val="minMax"/>
        </c:scaling>
        <c:axPos val="l"/>
        <c:majorGridlines/>
        <c:numFmt formatCode="General" sourceLinked="1"/>
        <c:tickLblPos val="nextTo"/>
        <c:crossAx val="18293862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884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63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66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2294.6</c:v>
                </c:pt>
                <c:pt idx="1">
                  <c:v>2294.6</c:v>
                </c:pt>
                <c:pt idx="2">
                  <c:v>2294.6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5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Бюджеты 5 сельских поселений: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Адашевского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Б.Полянского,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Латышовского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Паевского</a:t>
          </a:r>
          <a:r>
            <a:rPr lang="ru-RU" sz="1900" kern="1200" dirty="0" smtClean="0"/>
            <a:t>,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Пушкинского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31.12.2019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2020 год и плановый период 2021 и 2022 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2020 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6587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2020 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2020 год и на плановый период 2021 и 2022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2020 год и на плановый период 2021 и 2022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2020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2020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2021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2022 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1903026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2089007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2301899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111,2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133,8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495058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520052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550855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207753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212978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181520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184638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186755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786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48074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564531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603558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653435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инвестиции в основной капитал (за исключением бюджетных средств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86004"/>
                <a:gridCol w="2028796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105067,0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90327,8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91063,5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22284,2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22137,0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latin typeface="Times New Roman"/>
                        </a:rPr>
                        <a:t>22608,3</a:t>
                      </a:r>
                      <a:endParaRPr lang="ru-RU" sz="20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81628,8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67854,5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67782,6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105067,0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90327,8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91063,5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15775,5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15950,7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103913,0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105067,0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20318,6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1965,6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81628,8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53024,1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57187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8264,2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23310,2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2128,5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2657,0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28625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10858,8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4929198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157,6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Средства массовой информации, 1500,0 тыс.руб. </a:t>
            </a:r>
            <a:endParaRPr lang="ru-RU" sz="1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2020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2020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2020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2020 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72304,7 тыс. руб. или 68,8 %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21 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2020 год </a:t>
            </a:r>
            <a:br>
              <a:rPr lang="ru-RU" sz="3600" b="1" dirty="0" smtClean="0"/>
            </a:br>
            <a:r>
              <a:rPr lang="ru-RU" sz="3600" b="1" dirty="0" smtClean="0"/>
              <a:t>105060,4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185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8904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04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105060,4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90321,2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91056,9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23310,2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22429,5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latin typeface="Times New Roman"/>
                        </a:rPr>
                        <a:t>22621,0</a:t>
                      </a:r>
                      <a:endParaRPr lang="ru-RU" sz="1800" b="1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56860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2128,5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2031,7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2041,7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2657,0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2847,8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3073,2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779,3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53024,1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42823,6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42590,6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8264,2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5220,5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5591,5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10858,8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11006,8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11175,2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157,6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59,7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62,1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b"/>
                </a:tc>
              </a:tr>
              <a:tr h="35179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2294,6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2294,6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2294,6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Средства массовой информации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1550,0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1550,0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1550,0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5124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4095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2022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409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409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11199,1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11069,3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11089,5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694077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058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2248,2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2153,2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2153,2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1195287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8740,1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8084,2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8246,9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773,8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803,0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813,0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1347,7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1221,7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1221,7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119,8 тыс.руб., 2021 года – 99,8 тыс. руб., 2022 год – 99,8 тыс.руб.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73,4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145,8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-  218,2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271,0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270,9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-  270,8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265,0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– 264,9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2022 год – 264,8 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38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2020 год – 1922,8 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2021 год – 2061,4 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2022 год – 2214,6 тыс.руб.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10858,8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11006,8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11175,2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459,2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479,3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494,7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5574,1 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5549,1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5549,1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4825,5 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год – 4978,4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2022 год – 5131,4 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2020 – 2022  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822960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2598</TotalTime>
  <Words>1843</Words>
  <Application>Microsoft Office PowerPoint</Application>
  <PresentationFormat>Экран (4:3)</PresentationFormat>
  <Paragraphs>381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2020 году чи                                     численность населения 6587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2020  ГОД И НА ПЛАНОВЫЙ ПЕРИОД 2021 И 2022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2020 году</vt:lpstr>
      <vt:lpstr>Структура неналоговых доходов бюджета Кадошкинского муниципального района в 2020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21 муниципальных программ</vt:lpstr>
      <vt:lpstr>Структура  расходов на 2020 год  105060,4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257</cp:revision>
  <dcterms:created xsi:type="dcterms:W3CDTF">2017-03-17T06:26:14Z</dcterms:created>
  <dcterms:modified xsi:type="dcterms:W3CDTF">2019-12-31T11:42:55Z</dcterms:modified>
</cp:coreProperties>
</file>