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dLbl>
              <c:idx val="0"/>
              <c:layout>
                <c:manualLayout>
                  <c:x val="-6.3271604938271594E-2"/>
                  <c:y val="-2.1404673255345359E-2"/>
                </c:manualLayout>
              </c:layout>
              <c:showVal val="1"/>
            </c:dLbl>
            <c:dLbl>
              <c:idx val="1"/>
              <c:layout>
                <c:manualLayout>
                  <c:x val="-1.3888888888888916E-2"/>
                  <c:y val="-4.5484930667608871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0.18600000000000003</c:v>
                </c:pt>
                <c:pt idx="1">
                  <c:v>0.19800000000000004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1.0802469135802491E-2"/>
                  <c:y val="-2.6755841569181652E-2"/>
                </c:manualLayout>
              </c:layout>
              <c:showVal val="1"/>
            </c:dLbl>
            <c:dLbl>
              <c:idx val="1"/>
              <c:layout>
                <c:manualLayout>
                  <c:x val="7.7160493827160646E-3"/>
                  <c:y val="-3.4782594039936138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0.81399999999999995</c:v>
                </c:pt>
                <c:pt idx="1">
                  <c:v>0.80200000000000005</c:v>
                </c:pt>
              </c:numCache>
            </c:numRef>
          </c:val>
        </c:ser>
        <c:shape val="cylinder"/>
        <c:axId val="97207040"/>
        <c:axId val="97208576"/>
        <c:axId val="97210368"/>
      </c:bar3DChart>
      <c:catAx>
        <c:axId val="9720704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7208576"/>
        <c:crosses val="autoZero"/>
        <c:auto val="1"/>
        <c:lblAlgn val="ctr"/>
        <c:lblOffset val="100"/>
      </c:catAx>
      <c:valAx>
        <c:axId val="97208576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7207040"/>
        <c:crosses val="autoZero"/>
        <c:crossBetween val="between"/>
      </c:valAx>
      <c:serAx>
        <c:axId val="97210368"/>
        <c:scaling>
          <c:orientation val="minMax"/>
        </c:scaling>
        <c:delete val="1"/>
        <c:axPos val="b"/>
        <c:tickLblPos val="none"/>
        <c:crossAx val="97208576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37"/>
          <c:h val="0.8537211560354822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19987.599999999995</c:v>
                </c:pt>
                <c:pt idx="1">
                  <c:v>21308.51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47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398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98430</c:v>
                </c:pt>
                <c:pt idx="1">
                  <c:v>1061.0999999999999</c:v>
                </c:pt>
              </c:numCache>
            </c:numRef>
          </c:val>
        </c:ser>
        <c:shape val="cylinder"/>
        <c:axId val="118293632"/>
        <c:axId val="118295168"/>
        <c:axId val="97212608"/>
      </c:bar3DChart>
      <c:catAx>
        <c:axId val="11829363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8295168"/>
        <c:crosses val="autoZero"/>
        <c:auto val="1"/>
        <c:lblAlgn val="ctr"/>
        <c:lblOffset val="100"/>
      </c:catAx>
      <c:valAx>
        <c:axId val="11829516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8293632"/>
        <c:crosses val="autoZero"/>
        <c:crossBetween val="between"/>
      </c:valAx>
      <c:serAx>
        <c:axId val="97212608"/>
        <c:scaling>
          <c:orientation val="minMax"/>
        </c:scaling>
        <c:delete val="1"/>
        <c:axPos val="b"/>
        <c:tickLblPos val="none"/>
        <c:crossAx val="11829516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43"/>
          <c:h val="0.31312545459926211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45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87E-3"/>
                  <c:y val="-0.14523403715859379"/>
                </c:manualLayout>
              </c:layout>
              <c:showVal val="1"/>
            </c:dLbl>
            <c:dLbl>
              <c:idx val="3"/>
              <c:layout>
                <c:manualLayout>
                  <c:x val="3.2608875279479185E-2"/>
                  <c:y val="-8.8169068311900092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9"/>
                  <c:y val="-8.6795036130323092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0.64300000000000013</c:v>
                </c:pt>
                <c:pt idx="1">
                  <c:v>8.2000000000000003E-2</c:v>
                </c:pt>
                <c:pt idx="2">
                  <c:v>7.3000000000000009E-2</c:v>
                </c:pt>
                <c:pt idx="3">
                  <c:v>2.8000000000000001E-2</c:v>
                </c:pt>
                <c:pt idx="4">
                  <c:v>0.1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4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406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2.9000000000000001E-2</c:v>
                </c:pt>
                <c:pt idx="1">
                  <c:v>2.0000000000000004E-2</c:v>
                </c:pt>
                <c:pt idx="2">
                  <c:v>1.4E-2</c:v>
                </c:pt>
                <c:pt idx="4">
                  <c:v>4.000000000000001E-3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22175.200000000001</c:v>
                </c:pt>
                <c:pt idx="1">
                  <c:v>22175.200000000001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dLbl>
              <c:idx val="0"/>
              <c:layout>
                <c:manualLayout>
                  <c:x val="-2.1604938271604947E-2"/>
                  <c:y val="-0.15122873345935731"/>
                </c:manualLayout>
              </c:layout>
              <c:showVal val="1"/>
            </c:dLbl>
            <c:dLbl>
              <c:idx val="1"/>
              <c:layout>
                <c:manualLayout>
                  <c:x val="-2.777777777777779E-2"/>
                  <c:y val="-0.16383112791430368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16106</c:v>
                </c:pt>
                <c:pt idx="1">
                  <c:v>16106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53626.8</c:v>
                </c:pt>
                <c:pt idx="1">
                  <c:v>52422.5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</c:numCache>
            </c:numRef>
          </c:val>
        </c:ser>
        <c:axId val="120177024"/>
        <c:axId val="120178560"/>
      </c:barChart>
      <c:catAx>
        <c:axId val="12017702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0178560"/>
        <c:crosses val="autoZero"/>
        <c:auto val="1"/>
        <c:lblAlgn val="ctr"/>
        <c:lblOffset val="100"/>
      </c:catAx>
      <c:valAx>
        <c:axId val="120178560"/>
        <c:scaling>
          <c:orientation val="minMax"/>
        </c:scaling>
        <c:axPos val="l"/>
        <c:majorGridlines/>
        <c:numFmt formatCode="General" sourceLinked="1"/>
        <c:tickLblPos val="nextTo"/>
        <c:crossAx val="1201770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79"/>
          <c:y val="0.36008712521520958"/>
          <c:w val="0.20153166618061633"/>
          <c:h val="0.2798255511066791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76E-2"/>
                  <c:y val="-4.3051990494452887E-2"/>
                </c:manualLayout>
              </c:layout>
              <c:showVal val="1"/>
            </c:dLbl>
            <c:dLbl>
              <c:idx val="2"/>
              <c:layout>
                <c:manualLayout>
                  <c:x val="-6.0160882667444383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85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552E-2"/>
                  <c:y val="-2.9709277066740022E-2"/>
                </c:manualLayout>
              </c:layout>
              <c:showVal val="1"/>
            </c:dLbl>
            <c:dLbl>
              <c:idx val="5"/>
              <c:layout>
                <c:manualLayout>
                  <c:x val="-4.0398925828715952E-2"/>
                  <c:y val="3.8609735143709814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0.21200000000000002</c:v>
                </c:pt>
                <c:pt idx="1">
                  <c:v>1.6000000000000004E-2</c:v>
                </c:pt>
                <c:pt idx="2">
                  <c:v>0.129</c:v>
                </c:pt>
                <c:pt idx="3">
                  <c:v>9.0000000000000028E-3</c:v>
                </c:pt>
                <c:pt idx="4">
                  <c:v>0.55700000000000005</c:v>
                </c:pt>
                <c:pt idx="5">
                  <c:v>8.8000000000000023E-2</c:v>
                </c:pt>
                <c:pt idx="6">
                  <c:v>6.5000000000000002E-2</c:v>
                </c:pt>
                <c:pt idx="7" formatCode="0.00%">
                  <c:v>8.0000000000000015E-4</c:v>
                </c:pt>
                <c:pt idx="8" formatCode="0.00%">
                  <c:v>3.0000000000000003E-4</c:v>
                </c:pt>
              </c:numCache>
            </c:numRef>
          </c:val>
        </c:ser>
      </c:pie3DChart>
    </c:plotArea>
    <c:legend>
      <c:legendPos val="r"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62"/>
          <c:y val="3.5527634568302172E-2"/>
          <c:w val="0.87886001749781395"/>
          <c:h val="0.7426094695097985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2019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13015.6</c:v>
                </c:pt>
                <c:pt idx="1">
                  <c:v>41562.5</c:v>
                </c:pt>
                <c:pt idx="2">
                  <c:v>1181.7</c:v>
                </c:pt>
                <c:pt idx="3">
                  <c:v>24.8</c:v>
                </c:pt>
                <c:pt idx="4">
                  <c:v>460.7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2019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87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64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12879.2</c:v>
                </c:pt>
                <c:pt idx="1">
                  <c:v>40586.400000000001</c:v>
                </c:pt>
                <c:pt idx="2">
                  <c:v>1092.8</c:v>
                </c:pt>
                <c:pt idx="3">
                  <c:v>23.6</c:v>
                </c:pt>
                <c:pt idx="4">
                  <c:v>441.8</c:v>
                </c:pt>
              </c:numCache>
            </c:numRef>
          </c:val>
        </c:ser>
        <c:dLbls>
          <c:showVal val="1"/>
        </c:dLbls>
        <c:gapWidth val="75"/>
        <c:shape val="cylinder"/>
        <c:axId val="95489024"/>
        <c:axId val="114565120"/>
        <c:axId val="0"/>
      </c:bar3DChart>
      <c:catAx>
        <c:axId val="9548902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14565120"/>
        <c:crosses val="autoZero"/>
        <c:auto val="1"/>
        <c:lblAlgn val="ctr"/>
        <c:lblOffset val="100"/>
      </c:catAx>
      <c:valAx>
        <c:axId val="114565120"/>
        <c:scaling>
          <c:orientation val="minMax"/>
        </c:scaling>
        <c:axPos val="l"/>
        <c:numFmt formatCode="General" sourceLinked="1"/>
        <c:majorTickMark val="none"/>
        <c:tickLblPos val="nextTo"/>
        <c:crossAx val="95489024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2994"/>
          <c:y val="4.0296106653965054E-2"/>
          <c:w val="0.66585532711189011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813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15E-2"/>
                  <c:y val="-3.5286704473850052E-2"/>
                </c:manualLayout>
              </c:layout>
              <c:showVal val="1"/>
            </c:dLbl>
            <c:dLbl>
              <c:idx val="2"/>
              <c:layout>
                <c:manualLayout>
                  <c:x val="1.8518518518518538E-2"/>
                  <c:y val="-2.772526780088219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10070.5</c:v>
                </c:pt>
                <c:pt idx="1">
                  <c:v>10010.200000000003</c:v>
                </c:pt>
              </c:numCache>
            </c:numRef>
          </c:val>
        </c:ser>
        <c:shape val="cylinder"/>
        <c:axId val="164986880"/>
        <c:axId val="165003648"/>
        <c:axId val="94369088"/>
      </c:bar3DChart>
      <c:catAx>
        <c:axId val="164986880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5003648"/>
        <c:crosses val="autoZero"/>
        <c:auto val="1"/>
        <c:lblAlgn val="ctr"/>
        <c:lblOffset val="100"/>
      </c:catAx>
      <c:valAx>
        <c:axId val="16500364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986880"/>
        <c:crosses val="autoZero"/>
        <c:crossBetween val="between"/>
      </c:valAx>
      <c:serAx>
        <c:axId val="94369088"/>
        <c:scaling>
          <c:orientation val="minMax"/>
        </c:scaling>
        <c:delete val="1"/>
        <c:axPos val="b"/>
        <c:tickLblPos val="none"/>
        <c:crossAx val="165003648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E-2"/>
                  <c:y val="-2.3346303501945546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49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4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108.8</c:v>
                </c:pt>
                <c:pt idx="1">
                  <c:v>94.3</c:v>
                </c:pt>
              </c:numCache>
            </c:numRef>
          </c:val>
        </c:ser>
        <c:shape val="cylinder"/>
        <c:axId val="165245696"/>
        <c:axId val="165247232"/>
        <c:axId val="95493632"/>
      </c:bar3DChart>
      <c:catAx>
        <c:axId val="165245696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5247232"/>
        <c:crosses val="autoZero"/>
        <c:auto val="1"/>
        <c:lblAlgn val="ctr"/>
        <c:lblOffset val="100"/>
      </c:catAx>
      <c:valAx>
        <c:axId val="16524723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5245696"/>
        <c:crosses val="autoZero"/>
        <c:crossBetween val="between"/>
      </c:valAx>
      <c:serAx>
        <c:axId val="95493632"/>
        <c:scaling>
          <c:orientation val="minMax"/>
        </c:scaling>
        <c:delete val="1"/>
        <c:axPos val="b"/>
        <c:tickLblPos val="none"/>
        <c:crossAx val="165247232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2019 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2019 год.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2019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2019 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 контроля за исполнением бюджета.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2980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942"/>
                <a:gridCol w="193053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2019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2019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112879,7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113075,3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20971,6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22369,6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91908,1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90705,7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115720,5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113055,8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-2840,8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17742,9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17739,8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113075,3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113055,8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21308,5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1061,1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90705,7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63025,3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10010,2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24073,8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1872,6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1688,4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57200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7393,6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35782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94,2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33,6 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2019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1051,7 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2019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2019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2019 году 80523,3 тыс. руб. или 71,2 %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2019 год </a:t>
            </a:r>
            <a:br>
              <a:rPr lang="ru-RU" sz="3600" b="1" dirty="0" smtClean="0"/>
            </a:br>
            <a:r>
              <a:rPr lang="ru-RU" sz="3600" b="1" dirty="0" smtClean="0"/>
              <a:t>113 055,8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115720,5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113055,8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24319,3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24073,8</a:t>
                      </a: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1909,2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1872,6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2385,0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1688,4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1058,8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1051,7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64369,8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63025,3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10070,5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10010,2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7630,8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7393,6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1291,4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1291,0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12018,5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11994,2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Национальная безопасность и правоохранительная деятельность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736,7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736,7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2358,4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2285,0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8591,0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8443,4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2019 г. – 736,7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2019 г. – 736,7 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2019 г. – 1170,5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2019 г. – 1133,9 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2019 год – 85,2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– 52,0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2019 год – 301,2 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300,0тыс. 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2019 год –241,2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-  202,7 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2019 г. – 1645,6 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2019 г. – 1109,8 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2019 г. – 1039,8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2019 г. – 1037,4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2019 г. – 436,4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2019 г. – 436,4 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2019 г. – 3246,6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2019 г. – 3195,9 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2019 г. – 3947,8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2019 г. – 3761,3 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2019 г. – 33,6 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2019 г. – 33,6 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2847</TotalTime>
  <Words>1104</Words>
  <Application>Microsoft Office PowerPoint</Application>
  <PresentationFormat>Экран (4:3)</PresentationFormat>
  <Paragraphs>220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2019 году</vt:lpstr>
      <vt:lpstr>Структура неналоговых доходов бюджета Кадошкинского муниципального района в 2019 году</vt:lpstr>
      <vt:lpstr>Безвозмездные поступления, тыс.рублей</vt:lpstr>
      <vt:lpstr>   Расходы бюджета района </vt:lpstr>
      <vt:lpstr>Структура  расходов на 2019 год  113 055,8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283</cp:revision>
  <dcterms:created xsi:type="dcterms:W3CDTF">2017-03-17T06:26:14Z</dcterms:created>
  <dcterms:modified xsi:type="dcterms:W3CDTF">2021-01-18T11:22:09Z</dcterms:modified>
</cp:coreProperties>
</file>