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7"/>
  </p:notesMasterIdLst>
  <p:sldIdLst>
    <p:sldId id="256" r:id="rId2"/>
    <p:sldId id="332" r:id="rId3"/>
    <p:sldId id="333" r:id="rId4"/>
    <p:sldId id="325" r:id="rId5"/>
    <p:sldId id="283" r:id="rId6"/>
    <p:sldId id="261" r:id="rId7"/>
    <p:sldId id="319" r:id="rId8"/>
    <p:sldId id="292" r:id="rId9"/>
    <p:sldId id="287" r:id="rId10"/>
    <p:sldId id="288" r:id="rId11"/>
    <p:sldId id="291" r:id="rId12"/>
    <p:sldId id="286" r:id="rId13"/>
    <p:sldId id="326" r:id="rId14"/>
    <p:sldId id="304" r:id="rId15"/>
    <p:sldId id="294" r:id="rId16"/>
    <p:sldId id="295" r:id="rId17"/>
    <p:sldId id="296" r:id="rId18"/>
    <p:sldId id="316" r:id="rId19"/>
    <p:sldId id="308" r:id="rId20"/>
    <p:sldId id="298" r:id="rId21"/>
    <p:sldId id="327" r:id="rId22"/>
    <p:sldId id="306" r:id="rId23"/>
    <p:sldId id="328" r:id="rId24"/>
    <p:sldId id="312" r:id="rId25"/>
    <p:sldId id="303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308" autoAdjust="0"/>
    <p:restoredTop sz="94686" autoAdjust="0"/>
  </p:normalViewPr>
  <p:slideViewPr>
    <p:cSldViewPr>
      <p:cViewPr varScale="1">
        <p:scale>
          <a:sx n="84" d="100"/>
          <a:sy n="84" d="100"/>
        </p:scale>
        <p:origin x="-1258" y="-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Собственные доходы</c:v>
                </c:pt>
              </c:strCache>
            </c:strRef>
          </c:tx>
          <c:dLbls>
            <c:dLbl>
              <c:idx val="0"/>
              <c:layout>
                <c:manualLayout>
                  <c:x val="-6.3271604938271594E-2"/>
                  <c:y val="-2.1404673255345355E-2"/>
                </c:manualLayout>
              </c:layout>
              <c:showVal val="1"/>
            </c:dLbl>
            <c:dLbl>
              <c:idx val="1"/>
              <c:layout>
                <c:manualLayout>
                  <c:x val="-1.3888888888888911E-2"/>
                  <c:y val="-4.5484930667608857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2019 г.</c:v>
                </c:pt>
                <c:pt idx="1">
                  <c:v>Факт 2019 г.</c:v>
                </c:pt>
              </c:strCache>
            </c:strRef>
          </c:cat>
          <c:val>
            <c:numRef>
              <c:f>Лист1!$B$2:$B$3</c:f>
              <c:numCache>
                <c:formatCode>0.0%</c:formatCode>
                <c:ptCount val="2"/>
                <c:pt idx="0">
                  <c:v>0.186</c:v>
                </c:pt>
                <c:pt idx="1">
                  <c:v>0.19800000000000001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dLbl>
              <c:idx val="0"/>
              <c:layout>
                <c:manualLayout>
                  <c:x val="1.0802469135802486E-2"/>
                  <c:y val="-2.6755841569181652E-2"/>
                </c:manualLayout>
              </c:layout>
              <c:showVal val="1"/>
            </c:dLbl>
            <c:dLbl>
              <c:idx val="1"/>
              <c:layout>
                <c:manualLayout>
                  <c:x val="7.7160493827160611E-3"/>
                  <c:y val="-3.4782594039936138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2019 г.</c:v>
                </c:pt>
                <c:pt idx="1">
                  <c:v>Факт 2019 г.</c:v>
                </c:pt>
              </c:strCache>
            </c:strRef>
          </c:cat>
          <c:val>
            <c:numRef>
              <c:f>Лист1!$C$2:$C$3</c:f>
              <c:numCache>
                <c:formatCode>0.0%</c:formatCode>
                <c:ptCount val="2"/>
                <c:pt idx="0">
                  <c:v>0.81399999999999995</c:v>
                </c:pt>
                <c:pt idx="1">
                  <c:v>0.80200000000000005</c:v>
                </c:pt>
              </c:numCache>
            </c:numRef>
          </c:val>
        </c:ser>
        <c:shape val="cylinder"/>
        <c:axId val="80682368"/>
        <c:axId val="80700544"/>
        <c:axId val="80946944"/>
      </c:bar3DChart>
      <c:catAx>
        <c:axId val="80682368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80700544"/>
        <c:crosses val="autoZero"/>
        <c:auto val="1"/>
        <c:lblAlgn val="ctr"/>
        <c:lblOffset val="100"/>
      </c:catAx>
      <c:valAx>
        <c:axId val="80700544"/>
        <c:scaling>
          <c:orientation val="minMax"/>
        </c:scaling>
        <c:axPos val="l"/>
        <c:majorGridlines/>
        <c:numFmt formatCode="0.0%" sourceLinked="1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0682368"/>
        <c:crosses val="autoZero"/>
        <c:crossBetween val="between"/>
      </c:valAx>
      <c:serAx>
        <c:axId val="80946944"/>
        <c:scaling>
          <c:orientation val="minMax"/>
        </c:scaling>
        <c:delete val="1"/>
        <c:axPos val="b"/>
        <c:tickLblPos val="none"/>
        <c:crossAx val="80700544"/>
        <c:crosses val="autoZero"/>
      </c:serAx>
    </c:plotArea>
    <c:legend>
      <c:legendPos val="r"/>
      <c:layout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>
        <c:manualLayout>
          <c:layoutTarget val="inner"/>
          <c:xMode val="edge"/>
          <c:yMode val="edge"/>
          <c:x val="0.11823041217070089"/>
          <c:y val="3.6305532577441256E-2"/>
          <c:w val="0.63412061339555215"/>
          <c:h val="0.85372115603548204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6.1728395061728114E-3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2.3010548816688063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2019 г.</c:v>
                </c:pt>
                <c:pt idx="1">
                  <c:v>Факт 2019 г.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19987.599999999999</c:v>
                </c:pt>
                <c:pt idx="1">
                  <c:v>21308.51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1.8518518518518576E-2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6.0185185185185147E-2"/>
                  <c:y val="-5.8804735864869485E-2"/>
                </c:manualLayout>
              </c:layout>
              <c:showVal val="1"/>
            </c:dLbl>
            <c:dLbl>
              <c:idx val="3"/>
              <c:layout>
                <c:manualLayout>
                  <c:x val="4.6296296296296391E-2"/>
                  <c:y val="1.7897093524090694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2019 г.</c:v>
                </c:pt>
                <c:pt idx="1">
                  <c:v>Факт 2019 г.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98430</c:v>
                </c:pt>
                <c:pt idx="1">
                  <c:v>1061.0999999999999</c:v>
                </c:pt>
              </c:numCache>
            </c:numRef>
          </c:val>
        </c:ser>
        <c:shape val="cylinder"/>
        <c:axId val="80897152"/>
        <c:axId val="80961920"/>
        <c:axId val="80729856"/>
      </c:bar3DChart>
      <c:catAx>
        <c:axId val="80897152"/>
        <c:scaling>
          <c:orientation val="minMax"/>
        </c:scaling>
        <c:axPos val="b"/>
        <c:tickLblPos val="nextTo"/>
        <c:txPr>
          <a:bodyPr/>
          <a:lstStyle/>
          <a:p>
            <a:pPr>
              <a:defRPr sz="11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0961920"/>
        <c:crosses val="autoZero"/>
        <c:auto val="1"/>
        <c:lblAlgn val="ctr"/>
        <c:lblOffset val="100"/>
      </c:catAx>
      <c:valAx>
        <c:axId val="80961920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6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0897152"/>
        <c:crosses val="autoZero"/>
        <c:crossBetween val="between"/>
      </c:valAx>
      <c:serAx>
        <c:axId val="80729856"/>
        <c:scaling>
          <c:orientation val="minMax"/>
        </c:scaling>
        <c:delete val="1"/>
        <c:axPos val="b"/>
        <c:tickLblPos val="none"/>
        <c:crossAx val="80961920"/>
        <c:crosses val="autoZero"/>
      </c:serAx>
    </c:plotArea>
    <c:legend>
      <c:legendPos val="r"/>
      <c:layout>
        <c:manualLayout>
          <c:xMode val="edge"/>
          <c:yMode val="edge"/>
          <c:x val="0.77704238359093991"/>
          <c:y val="0.43420100348540358"/>
          <c:w val="0.21369835714980137"/>
          <c:h val="0.31312545459926205"/>
        </c:manualLayout>
      </c:layout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7.669546515018956E-2"/>
                  <c:y val="0.21569525633982742"/>
                </c:manualLayout>
              </c:layout>
              <c:showVal val="1"/>
            </c:dLbl>
            <c:dLbl>
              <c:idx val="1"/>
              <c:layout>
                <c:manualLayout>
                  <c:x val="4.0578703703703707E-2"/>
                  <c:y val="0.17685912695617878"/>
                </c:manualLayout>
              </c:layout>
              <c:showVal val="1"/>
            </c:dLbl>
            <c:dLbl>
              <c:idx val="2"/>
              <c:layout>
                <c:manualLayout>
                  <c:x val="7.4655511811023969E-3"/>
                  <c:y val="-0.14523403715859376"/>
                </c:manualLayout>
              </c:layout>
              <c:showVal val="1"/>
            </c:dLbl>
            <c:dLbl>
              <c:idx val="3"/>
              <c:layout>
                <c:manualLayout>
                  <c:x val="3.2608875279479171E-2"/>
                  <c:y val="-8.8169068311900078E-2"/>
                </c:manualLayout>
              </c:layout>
              <c:showVal val="1"/>
            </c:dLbl>
            <c:dLbl>
              <c:idx val="4"/>
              <c:layout>
                <c:manualLayout>
                  <c:x val="0.11421569699620907"/>
                  <c:y val="-8.6795036130323078E-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Налог на доходы с физических лиц</c:v>
                </c:pt>
                <c:pt idx="1">
                  <c:v>Акцизы</c:v>
                </c:pt>
                <c:pt idx="2">
                  <c:v>Единый налог на вмененный доход</c:v>
                </c:pt>
                <c:pt idx="3">
                  <c:v>Государственная пошлина</c:v>
                </c:pt>
                <c:pt idx="4">
                  <c:v>Единый сельскохозяйственный налог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0.64300000000000002</c:v>
                </c:pt>
                <c:pt idx="1">
                  <c:v>8.2000000000000003E-2</c:v>
                </c:pt>
                <c:pt idx="2">
                  <c:v>7.2999999999999995E-2</c:v>
                </c:pt>
                <c:pt idx="3">
                  <c:v>2.8000000000000001E-2</c:v>
                </c:pt>
                <c:pt idx="4">
                  <c:v>0.1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6.985294117647059E-2"/>
          <c:w val="0.56569116360455218"/>
          <c:h val="0.8210784313725506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7"/>
          <c:dLbls>
            <c:dLbl>
              <c:idx val="0"/>
              <c:layout>
                <c:manualLayout>
                  <c:x val="-7.2781240886555854E-2"/>
                  <c:y val="-8.7376872008645995E-2"/>
                </c:manualLayout>
              </c:layout>
              <c:showVal val="1"/>
            </c:dLbl>
            <c:dLbl>
              <c:idx val="1"/>
              <c:layout>
                <c:manualLayout>
                  <c:x val="6.3548653640517153E-3"/>
                  <c:y val="4.3001582522772856E-2"/>
                </c:manualLayout>
              </c:layout>
              <c:showVal val="1"/>
            </c:dLbl>
            <c:dLbl>
              <c:idx val="2"/>
              <c:layout>
                <c:manualLayout>
                  <c:x val="-3.0863164673860292E-2"/>
                  <c:y val="0.14683823529411771"/>
                </c:manualLayout>
              </c:layout>
              <c:showVal val="1"/>
            </c:dLbl>
            <c:dLbl>
              <c:idx val="3"/>
              <c:layout>
                <c:manualLayout>
                  <c:x val="4.6296296296296389E-3"/>
                  <c:y val="0.19501563223714691"/>
                </c:manualLayout>
              </c:layout>
              <c:showVal val="1"/>
            </c:dLbl>
            <c:dLbl>
              <c:idx val="4"/>
              <c:layout>
                <c:manualLayout>
                  <c:x val="4.1261665208515604E-2"/>
                  <c:y val="0.1970628763316350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Доходы от сдачи в аренду имущества</c:v>
                </c:pt>
                <c:pt idx="1">
                  <c:v>Плата за негативное воздействие на окружающую среду</c:v>
                </c:pt>
                <c:pt idx="2">
                  <c:v>Штрафы,санкции</c:v>
                </c:pt>
                <c:pt idx="4">
                  <c:v>Доходы от продажи земельных участков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2.9000000000000001E-2</c:v>
                </c:pt>
                <c:pt idx="1">
                  <c:v>0.02</c:v>
                </c:pt>
                <c:pt idx="2">
                  <c:v>1.4E-2</c:v>
                </c:pt>
                <c:pt idx="4">
                  <c:v>4.0000000000000001E-3</c:v>
                </c:pt>
              </c:numCache>
            </c:numRef>
          </c:val>
        </c:ser>
      </c:pie3DChart>
    </c:plotArea>
    <c:legend>
      <c:legendPos val="r"/>
      <c:legendEntry>
        <c:idx val="3"/>
        <c:delete val="1"/>
      </c:legendEntry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2019 г.</c:v>
                </c:pt>
                <c:pt idx="1">
                  <c:v>Факт 2019 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22175.200000000001</c:v>
                </c:pt>
                <c:pt idx="1">
                  <c:v>22175.200000000001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dLbls>
            <c:dLbl>
              <c:idx val="0"/>
              <c:layout>
                <c:manualLayout>
                  <c:x val="-2.1604938271604937E-2"/>
                  <c:y val="-0.15122873345935728"/>
                </c:manualLayout>
              </c:layout>
              <c:showVal val="1"/>
            </c:dLbl>
            <c:dLbl>
              <c:idx val="1"/>
              <c:layout>
                <c:manualLayout>
                  <c:x val="-2.7777777777777776E-2"/>
                  <c:y val="-0.16383112791430371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2019 г.</c:v>
                </c:pt>
                <c:pt idx="1">
                  <c:v>Факт 2019 г.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16106</c:v>
                </c:pt>
                <c:pt idx="1">
                  <c:v>16106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Субвенции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2019 г.</c:v>
                </c:pt>
                <c:pt idx="1">
                  <c:v>Факт 2019 г.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53626.8</c:v>
                </c:pt>
                <c:pt idx="1">
                  <c:v>52422.5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Прочие МТБ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Прогноз 2019 г.</c:v>
                </c:pt>
                <c:pt idx="1">
                  <c:v>Факт 2019 г.</c:v>
                </c:pt>
              </c:strCache>
            </c:strRef>
          </c:cat>
          <c:val>
            <c:numRef>
              <c:f>Лист1!$E$2:$E$3</c:f>
              <c:numCache>
                <c:formatCode>General</c:formatCode>
                <c:ptCount val="2"/>
              </c:numCache>
            </c:numRef>
          </c:val>
        </c:ser>
        <c:axId val="137112576"/>
        <c:axId val="137138944"/>
      </c:barChart>
      <c:catAx>
        <c:axId val="137112576"/>
        <c:scaling>
          <c:orientation val="minMax"/>
        </c:scaling>
        <c:axPos val="b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7138944"/>
        <c:crosses val="autoZero"/>
        <c:auto val="1"/>
        <c:lblAlgn val="ctr"/>
        <c:lblOffset val="100"/>
      </c:catAx>
      <c:valAx>
        <c:axId val="137138944"/>
        <c:scaling>
          <c:orientation val="minMax"/>
        </c:scaling>
        <c:axPos val="l"/>
        <c:majorGridlines/>
        <c:numFmt formatCode="General" sourceLinked="1"/>
        <c:tickLblPos val="nextTo"/>
        <c:crossAx val="13711257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8920907456012668"/>
          <c:y val="0.36008712521520952"/>
          <c:w val="0.20153166618061633"/>
          <c:h val="0.27982555110667906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1.0881270049577171E-2"/>
                  <c:y val="-4.3051990494452887E-2"/>
                </c:manualLayout>
              </c:layout>
              <c:showVal val="1"/>
            </c:dLbl>
            <c:dLbl>
              <c:idx val="2"/>
              <c:layout>
                <c:manualLayout>
                  <c:x val="-6.0160882667444383E-3"/>
                  <c:y val="0.2106368083196091"/>
                </c:manualLayout>
              </c:layout>
              <c:showVal val="1"/>
            </c:dLbl>
            <c:dLbl>
              <c:idx val="3"/>
              <c:layout>
                <c:manualLayout>
                  <c:x val="9.9091085836492815E-3"/>
                  <c:y val="3.4346090398381388E-3"/>
                </c:manualLayout>
              </c:layout>
              <c:showVal val="1"/>
            </c:dLbl>
            <c:dLbl>
              <c:idx val="4"/>
              <c:layout>
                <c:manualLayout>
                  <c:x val="-9.8485345581802511E-2"/>
                  <c:y val="-2.9709277066740019E-2"/>
                </c:manualLayout>
              </c:layout>
              <c:showVal val="1"/>
            </c:dLbl>
            <c:dLbl>
              <c:idx val="5"/>
              <c:layout>
                <c:manualLayout>
                  <c:x val="-4.0398925828715938E-2"/>
                  <c:y val="3.8609735143709807E-2"/>
                </c:manualLayout>
              </c:layout>
              <c:showVal val="1"/>
            </c:dLbl>
            <c:dLbl>
              <c:idx val="6"/>
              <c:layout>
                <c:manualLayout>
                  <c:x val="-1.1209657820550209E-2"/>
                  <c:y val="4.5639110437169957E-3"/>
                </c:manualLayout>
              </c:layout>
              <c:showVal val="1"/>
            </c:dLbl>
            <c:dLbl>
              <c:idx val="7"/>
              <c:layout>
                <c:manualLayout>
                  <c:x val="-8.9992770000972097E-2"/>
                  <c:y val="-6.5953788606602629E-2"/>
                </c:manualLayout>
              </c:layout>
              <c:showVal val="1"/>
            </c:dLbl>
            <c:dLbl>
              <c:idx val="8"/>
              <c:layout>
                <c:manualLayout>
                  <c:x val="7.3587537668902497E-2"/>
                  <c:y val="-3.2680728758608453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Лист1!$A$2:$A$10</c:f>
              <c:strCache>
                <c:ptCount val="9"/>
                <c:pt idx="0">
                  <c:v>Общегосударственные вопросы</c:v>
                </c:pt>
                <c:pt idx="1">
                  <c:v>Национальная безопасность и правоохранительная деятельность</c:v>
                </c:pt>
                <c:pt idx="2">
                  <c:v>Национальная экономика</c:v>
                </c:pt>
                <c:pt idx="3">
                  <c:v>Жилищно-коммунальное хозяйство</c:v>
                </c:pt>
                <c:pt idx="4">
                  <c:v>Образование</c:v>
                </c:pt>
                <c:pt idx="5">
                  <c:v>Культура</c:v>
                </c:pt>
                <c:pt idx="6">
                  <c:v>Социальная политика</c:v>
                </c:pt>
                <c:pt idx="7">
                  <c:v>Физкультура и спорт</c:v>
                </c:pt>
                <c:pt idx="8">
                  <c:v>Обслуживание муниципального долга</c:v>
                </c:pt>
              </c:strCache>
            </c:strRef>
          </c:cat>
          <c:val>
            <c:numRef>
              <c:f>Лист1!$B$2:$B$10</c:f>
              <c:numCache>
                <c:formatCode>0.0%</c:formatCode>
                <c:ptCount val="9"/>
                <c:pt idx="0">
                  <c:v>0.21199999999999999</c:v>
                </c:pt>
                <c:pt idx="1">
                  <c:v>1.6E-2</c:v>
                </c:pt>
                <c:pt idx="2">
                  <c:v>0.129</c:v>
                </c:pt>
                <c:pt idx="3">
                  <c:v>8.9999999999999993E-3</c:v>
                </c:pt>
                <c:pt idx="4">
                  <c:v>0.55700000000000005</c:v>
                </c:pt>
                <c:pt idx="5">
                  <c:v>8.7999999999999995E-2</c:v>
                </c:pt>
                <c:pt idx="6">
                  <c:v>6.5000000000000002E-2</c:v>
                </c:pt>
                <c:pt idx="7" formatCode="0.00%">
                  <c:v>8.0000000000000004E-4</c:v>
                </c:pt>
                <c:pt idx="8" formatCode="0.00%">
                  <c:v>2.9999999999999997E-4</c:v>
                </c:pt>
              </c:numCache>
            </c:numRef>
          </c:val>
        </c:ser>
      </c:pie3DChart>
    </c:plotArea>
    <c:legend>
      <c:legendPos val="r"/>
      <c:layout/>
      <c:txPr>
        <a:bodyPr/>
        <a:lstStyle/>
        <a:p>
          <a:pPr>
            <a:defRPr sz="120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058622047244096"/>
          <c:y val="3.5527634568302172E-2"/>
          <c:w val="0.87886001749781384"/>
          <c:h val="0.74260946950979834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 2019 г.</c:v>
                </c:pt>
              </c:strCache>
            </c:strRef>
          </c:tx>
          <c:dLbls>
            <c:dLbl>
              <c:idx val="0"/>
              <c:layout>
                <c:manualLayout>
                  <c:x val="-1.6666666666666701E-2"/>
                  <c:y val="-3.1111024011131378E-2"/>
                </c:manualLayout>
              </c:layout>
              <c:showVal val="1"/>
            </c:dLbl>
            <c:dLbl>
              <c:idx val="1"/>
              <c:layout>
                <c:manualLayout>
                  <c:x val="-0.05"/>
                  <c:y val="2.2222160007951052E-3"/>
                </c:manualLayout>
              </c:layout>
              <c:showVal val="1"/>
            </c:dLbl>
            <c:dLbl>
              <c:idx val="2"/>
              <c:layout>
                <c:manualLayout>
                  <c:x val="-3.055555555555561E-2"/>
                  <c:y val="-2.2222160007950912E-2"/>
                </c:manualLayout>
              </c:layout>
              <c:showVal val="1"/>
            </c:dLbl>
            <c:dLbl>
              <c:idx val="3"/>
              <c:layout>
                <c:manualLayout>
                  <c:x val="-8.3333333333333367E-3"/>
                  <c:y val="-3.1111024011131288E-2"/>
                </c:manualLayout>
              </c:layout>
              <c:showVal val="1"/>
            </c:dLbl>
            <c:dLbl>
              <c:idx val="4"/>
              <c:layout>
                <c:manualLayout>
                  <c:x val="0"/>
                  <c:y val="-2.4444376008746091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13015.6</c:v>
                </c:pt>
                <c:pt idx="1">
                  <c:v>41562.5</c:v>
                </c:pt>
                <c:pt idx="2">
                  <c:v>1181.7</c:v>
                </c:pt>
                <c:pt idx="3">
                  <c:v>24.8</c:v>
                </c:pt>
                <c:pt idx="4">
                  <c:v>460.7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 2019 г.</c:v>
                </c:pt>
              </c:strCache>
            </c:strRef>
          </c:tx>
          <c:dLbls>
            <c:dLbl>
              <c:idx val="0"/>
              <c:layout>
                <c:manualLayout>
                  <c:x val="1.8055555555555561E-2"/>
                  <c:y val="-5.5555400019877473E-2"/>
                </c:manualLayout>
              </c:layout>
              <c:showVal val="1"/>
            </c:dLbl>
            <c:dLbl>
              <c:idx val="1"/>
              <c:layout>
                <c:manualLayout>
                  <c:x val="3.4722222222222224E-2"/>
                  <c:y val="-3.4843996937191431E-2"/>
                </c:manualLayout>
              </c:layout>
              <c:showVal val="1"/>
            </c:dLbl>
            <c:dLbl>
              <c:idx val="2"/>
              <c:layout>
                <c:manualLayout>
                  <c:x val="1.5277777777777781E-2"/>
                  <c:y val="-3.555545601272158E-2"/>
                </c:manualLayout>
              </c:layout>
              <c:showVal val="1"/>
            </c:dLbl>
            <c:dLbl>
              <c:idx val="3"/>
              <c:layout>
                <c:manualLayout>
                  <c:x val="-2.7777777777777874E-3"/>
                  <c:y val="-3.1111024011131378E-2"/>
                </c:manualLayout>
              </c:layout>
              <c:showVal val="1"/>
            </c:dLbl>
            <c:dLbl>
              <c:idx val="4"/>
              <c:layout>
                <c:manualLayout>
                  <c:x val="2.777777777777795E-2"/>
                  <c:y val="-1.77777280063608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12879.2</c:v>
                </c:pt>
                <c:pt idx="1">
                  <c:v>40586.400000000001</c:v>
                </c:pt>
                <c:pt idx="2">
                  <c:v>1092.8</c:v>
                </c:pt>
                <c:pt idx="3">
                  <c:v>23.6</c:v>
                </c:pt>
                <c:pt idx="4">
                  <c:v>441.8</c:v>
                </c:pt>
              </c:numCache>
            </c:numRef>
          </c:val>
        </c:ser>
        <c:dLbls>
          <c:showVal val="1"/>
        </c:dLbls>
        <c:gapWidth val="75"/>
        <c:shape val="cylinder"/>
        <c:axId val="145059200"/>
        <c:axId val="145060992"/>
        <c:axId val="0"/>
      </c:bar3DChart>
      <c:catAx>
        <c:axId val="145059200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 b="1" baseline="0"/>
            </a:pPr>
            <a:endParaRPr lang="ru-RU"/>
          </a:p>
        </c:txPr>
        <c:crossAx val="145060992"/>
        <c:crosses val="autoZero"/>
        <c:auto val="1"/>
        <c:lblAlgn val="ctr"/>
        <c:lblOffset val="100"/>
      </c:catAx>
      <c:valAx>
        <c:axId val="145060992"/>
        <c:scaling>
          <c:orientation val="minMax"/>
        </c:scaling>
        <c:axPos val="l"/>
        <c:numFmt formatCode="General" sourceLinked="1"/>
        <c:majorTickMark val="none"/>
        <c:tickLblPos val="nextTo"/>
        <c:crossAx val="145059200"/>
        <c:crosses val="autoZero"/>
        <c:crossBetween val="between"/>
      </c:valAx>
    </c:plotArea>
    <c:legend>
      <c:legendPos val="b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plotArea>
      <c:layout>
        <c:manualLayout>
          <c:layoutTarget val="inner"/>
          <c:xMode val="edge"/>
          <c:yMode val="edge"/>
          <c:x val="0.1026631914066299"/>
          <c:y val="4.0296106653965054E-2"/>
          <c:w val="0.66585532711188988"/>
          <c:h val="0.83449702057564168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9.2592592592592778E-3"/>
                  <c:y val="-4.2848141146817897E-2"/>
                </c:manualLayout>
              </c:layout>
              <c:showVal val="1"/>
            </c:dLbl>
            <c:dLbl>
              <c:idx val="1"/>
              <c:layout>
                <c:manualLayout>
                  <c:x val="1.5432098765432112E-2"/>
                  <c:y val="-3.5286704473850052E-2"/>
                </c:manualLayout>
              </c:layout>
              <c:showVal val="1"/>
            </c:dLbl>
            <c:dLbl>
              <c:idx val="2"/>
              <c:layout>
                <c:manualLayout>
                  <c:x val="1.8518518518518535E-2"/>
                  <c:y val="-2.7725267800882192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2019 г.</c:v>
                </c:pt>
                <c:pt idx="1">
                  <c:v>Факт 2019 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10070.5</c:v>
                </c:pt>
                <c:pt idx="1">
                  <c:v>10010.200000000001</c:v>
                </c:pt>
              </c:numCache>
            </c:numRef>
          </c:val>
        </c:ser>
        <c:shape val="cylinder"/>
        <c:axId val="145882112"/>
        <c:axId val="149947136"/>
        <c:axId val="145841664"/>
      </c:bar3DChart>
      <c:catAx>
        <c:axId val="145882112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9947136"/>
        <c:crosses val="autoZero"/>
        <c:auto val="1"/>
        <c:lblAlgn val="ctr"/>
        <c:lblOffset val="100"/>
      </c:catAx>
      <c:valAx>
        <c:axId val="14994713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5882112"/>
        <c:crosses val="autoZero"/>
        <c:crossBetween val="between"/>
      </c:valAx>
      <c:serAx>
        <c:axId val="145841664"/>
        <c:scaling>
          <c:orientation val="minMax"/>
        </c:scaling>
        <c:delete val="1"/>
        <c:axPos val="b"/>
        <c:tickLblPos val="none"/>
        <c:crossAx val="149947136"/>
        <c:crosses val="autoZero"/>
      </c:ser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1.007238236032401E-2"/>
                  <c:y val="-2.3346303501945546E-2"/>
                </c:manualLayout>
              </c:layout>
              <c:showVal val="1"/>
            </c:dLbl>
            <c:dLbl>
              <c:idx val="1"/>
              <c:layout>
                <c:manualLayout>
                  <c:x val="2.7699051490891042E-2"/>
                  <c:y val="-3.3722438391699056E-2"/>
                </c:manualLayout>
              </c:layout>
              <c:showVal val="1"/>
            </c:dLbl>
            <c:dLbl>
              <c:idx val="2"/>
              <c:layout>
                <c:manualLayout>
                  <c:x val="2.5180955900810032E-2"/>
                  <c:y val="-2.3346303501945546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2019 г.</c:v>
                </c:pt>
                <c:pt idx="1">
                  <c:v>Факт 2019 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108.8</c:v>
                </c:pt>
                <c:pt idx="1">
                  <c:v>94.3</c:v>
                </c:pt>
              </c:numCache>
            </c:numRef>
          </c:val>
        </c:ser>
        <c:shape val="cylinder"/>
        <c:axId val="149675392"/>
        <c:axId val="149677184"/>
        <c:axId val="149963200"/>
      </c:bar3DChart>
      <c:catAx>
        <c:axId val="149675392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9677184"/>
        <c:crosses val="autoZero"/>
        <c:auto val="1"/>
        <c:lblAlgn val="ctr"/>
        <c:lblOffset val="100"/>
      </c:catAx>
      <c:valAx>
        <c:axId val="14967718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9675392"/>
        <c:crosses val="autoZero"/>
        <c:crossBetween val="between"/>
      </c:valAx>
      <c:serAx>
        <c:axId val="149963200"/>
        <c:scaling>
          <c:orientation val="minMax"/>
        </c:scaling>
        <c:delete val="1"/>
        <c:axPos val="b"/>
        <c:tickLblPos val="none"/>
        <c:crossAx val="149677184"/>
        <c:crosses val="autoZero"/>
      </c:ser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E5F2A-2030-4815-A9E0-8A0DFF1E06D6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8D5348-20C4-45CA-859D-8CC8A48C4B5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images.yandex.ru/yandsearch?source=psearch&amp;text=%D1%81%D0%BF%D0%BE%D1%80%D1%82&amp;pos=8&amp;rpt=simage&amp;lr=7&amp;uinfo=sw-1180-sh-906-fw-955-fh-598-pd-1&amp;img_url=http://www.franklinliquors.com/sports_link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Бюджет Кадошкинского муниципльного</a:t>
            </a:r>
            <a:br>
              <a:rPr lang="ru-RU" smtClean="0"/>
            </a:br>
            <a:r>
              <a:rPr lang="ru-RU" smtClean="0"/>
              <a:t> района на 2016 год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r>
              <a:rPr lang="ru-RU" smtClean="0"/>
              <a:t>БЮДЖЕТ </a:t>
            </a:r>
          </a:p>
          <a:p>
            <a:r>
              <a:rPr lang="ru-RU" smtClean="0"/>
              <a:t>ДЛЯ ГРАЖДАН</a:t>
            </a:r>
            <a:endParaRPr lang="ru-RU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75717" y="2703467"/>
            <a:ext cx="3310415" cy="2517866"/>
          </a:xfrm>
        </p:spPr>
      </p:pic>
      <p:pic>
        <p:nvPicPr>
          <p:cNvPr id="21510" name="Picture 6" descr="http://kadoshkino.e-mordovia.ru/data/photo/db9ab2b9fcd1c813d272c93cb280988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14678" cy="4714884"/>
          </a:xfrm>
          <a:prstGeom prst="rect">
            <a:avLst/>
          </a:prstGeom>
          <a:noFill/>
        </p:spPr>
      </p:pic>
      <p:pic>
        <p:nvPicPr>
          <p:cNvPr id="21514" name="Picture 10" descr="http://kadoshkino.e-mordovia.ru/data/photo/d40a3e08378169d49a76c2409c56b77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4643446"/>
            <a:ext cx="2428860" cy="2214554"/>
          </a:xfrm>
          <a:prstGeom prst="rect">
            <a:avLst/>
          </a:prstGeom>
          <a:noFill/>
        </p:spPr>
      </p:pic>
      <p:pic>
        <p:nvPicPr>
          <p:cNvPr id="21516" name="Picture 12" descr="http://kadoshkino.e-mordovia.ru/data/photo/8d62d13d90b608b1ea5373fd5a6e7d8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2786058"/>
            <a:ext cx="3214710" cy="392909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071802" y="61436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21522" name="Picture 18" descr="http://flowers.flowers-expo.com/flowers2010/img/foto/b_337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0"/>
            <a:ext cx="3500462" cy="3571876"/>
          </a:xfrm>
          <a:prstGeom prst="rect">
            <a:avLst/>
          </a:prstGeom>
          <a:noFill/>
        </p:spPr>
      </p:pic>
      <p:pic>
        <p:nvPicPr>
          <p:cNvPr id="21526" name="Picture 22" descr="http://tehnostroy13.ru/wp-content/uploads/2015/01/%D0%A1%D0%BB%D0%B0%D0%B9%D0%B43-980x43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40" y="0"/>
            <a:ext cx="2428860" cy="2285992"/>
          </a:xfrm>
          <a:prstGeom prst="rect">
            <a:avLst/>
          </a:prstGeom>
          <a:noFill/>
        </p:spPr>
      </p:pic>
      <p:pic>
        <p:nvPicPr>
          <p:cNvPr id="20482" name="Picture 2" descr="http://www.elektro-portal.com/uploads/producers-logo/2f0c77c52298b855dd05838654979a718ba747c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15140" y="2285992"/>
            <a:ext cx="2428860" cy="2357454"/>
          </a:xfrm>
          <a:prstGeom prst="rect">
            <a:avLst/>
          </a:prstGeom>
          <a:noFill/>
        </p:spPr>
      </p:pic>
      <p:pic>
        <p:nvPicPr>
          <p:cNvPr id="31746" name="Picture 2" descr="http://sdelanounas.ru/i/a/x/p/f_aXp2bW9yLnJ1L2RhdGEvcGhvdG8vMDcxMzE1XzAyNDgyODg1OTEyOS5qcGc_X19pZD02NTI4OA==.jpe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3571876"/>
            <a:ext cx="3500462" cy="3286124"/>
          </a:xfrm>
          <a:prstGeom prst="rect">
            <a:avLst/>
          </a:prstGeom>
          <a:noFill/>
        </p:spPr>
      </p:pic>
      <p:pic>
        <p:nvPicPr>
          <p:cNvPr id="31748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15141" y="4643446"/>
            <a:ext cx="2428860" cy="2214554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857224" y="3143248"/>
            <a:ext cx="75724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FF00"/>
                </a:solidFill>
              </a:rPr>
              <a:t>БЮДЖЕТ ДЛЯ ГРАЖДАН</a:t>
            </a:r>
            <a:endParaRPr lang="ru-RU" sz="4400" b="1" dirty="0">
              <a:solidFill>
                <a:srgbClr val="FFFF00"/>
              </a:solidFill>
            </a:endParaRPr>
          </a:p>
        </p:txBody>
      </p:sp>
      <p:pic>
        <p:nvPicPr>
          <p:cNvPr id="31750" name="Picture 6" descr="http://dubenki.e-mordovia.ru/data/photo/1_08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714884"/>
            <a:ext cx="3214678" cy="2143116"/>
          </a:xfrm>
          <a:prstGeom prst="rect">
            <a:avLst/>
          </a:prstGeom>
          <a:noFill/>
        </p:spPr>
      </p:pic>
      <p:pic>
        <p:nvPicPr>
          <p:cNvPr id="4" name="Picture 2" descr="http://prosdo.ru/ouazoc/%D0%9E%D0%B1%D1%89%D0%B5%D0%BE%D0%B1%D1%80%D0%B0%D0%B7%D0%BE%D0%B2%D0%B0%D1%82%D0%B5%D0%BB%D1%8C%D0%BD%D0%BE%D0%B5+%D1%83%D1%87%D1%80%D0%B5%D0%B6%D0%B4%D0%B5%D0%BD%D0%B8%D0%B5+%C2%AB%D0%9A%D0%B0%D0%B4%D0%BE%D1%88%D0%BA%D0%B8%D0%BD%D1%81%D0%BA%D0%B0%D1%8F+%D1%81%D1%80%D0%B5%D0%B4%D0%BD%D1%8F%D1%8F+%D0%BE%D0%B1%D1%89%D0%B5%D0%BE%D0%B1%D1%80%D0%B0%D0%B7%D0%BE%D0%B2%D0%B0%D1%82%D0%B5%D0%BB%D1%8C%D0%BD%D0%B0%D1%8F+%D1%88%D0%BA%D0%BE%D0%BB%D0%B0%C2%BB+%D0%BF%D0%BE%D1%81%D0%B5%D0%BB%D0%BE%D0%BA+%D0%9A%D0%B0%D0%B4%D0%BE%D1%88%D0%BA%D0%B8%D0%BD%D0%BEc/4513_html_6005066a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29132"/>
            <a:ext cx="3214678" cy="2428868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214282" y="5857892"/>
            <a:ext cx="8715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Разработан на основании решения Совета депутатов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«Об исполнении бюджета 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за </a:t>
            </a:r>
            <a:r>
              <a:rPr lang="ru-RU" dirty="0" smtClean="0">
                <a:solidFill>
                  <a:schemeClr val="bg1"/>
                </a:solidFill>
              </a:rPr>
              <a:t>2019 </a:t>
            </a:r>
            <a:r>
              <a:rPr lang="ru-RU" dirty="0" smtClean="0">
                <a:solidFill>
                  <a:schemeClr val="bg1"/>
                </a:solidFill>
              </a:rPr>
              <a:t>год» 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1071546"/>
            <a:ext cx="850112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i="1" dirty="0" smtClean="0"/>
              <a:t>	Предлагаем вашему вниманию издание, в котором кратко и доступно отражены положения отчета об исполнении бюджета </a:t>
            </a:r>
            <a:r>
              <a:rPr lang="ru-RU" i="1" dirty="0" err="1" smtClean="0"/>
              <a:t>Кадошкинского</a:t>
            </a:r>
            <a:r>
              <a:rPr lang="ru-RU" i="1" dirty="0" smtClean="0"/>
              <a:t> муниципального района за </a:t>
            </a:r>
            <a:r>
              <a:rPr lang="ru-RU" i="1" dirty="0" smtClean="0"/>
              <a:t>2019 </a:t>
            </a:r>
            <a:r>
              <a:rPr lang="ru-RU" i="1" dirty="0" smtClean="0"/>
              <a:t>год.</a:t>
            </a:r>
          </a:p>
          <a:p>
            <a:pPr algn="just">
              <a:defRPr/>
            </a:pPr>
            <a:r>
              <a:rPr lang="ru-RU" i="1" dirty="0" smtClean="0"/>
              <a:t>         Основные данные отчета об исполнении бюджета за </a:t>
            </a:r>
            <a:r>
              <a:rPr lang="ru-RU" i="1" dirty="0" smtClean="0"/>
              <a:t>2019 </a:t>
            </a:r>
            <a:r>
              <a:rPr lang="ru-RU" i="1" dirty="0" smtClean="0"/>
              <a:t>год в этом издании изложены в форме, доступной для понимания не только профессиональным экономистам, но и самому широкому кругу читателей.</a:t>
            </a:r>
          </a:p>
          <a:p>
            <a:pPr algn="just">
              <a:defRPr/>
            </a:pPr>
            <a:r>
              <a:rPr lang="ru-RU" i="1" dirty="0" smtClean="0"/>
              <a:t>         Информация, представленная в «Бюджете для граждан» дает возможность всем жителям </a:t>
            </a:r>
            <a:r>
              <a:rPr lang="ru-RU" i="1" dirty="0" err="1" smtClean="0"/>
              <a:t>Кадошкинского</a:t>
            </a:r>
            <a:r>
              <a:rPr lang="ru-RU" i="1" dirty="0" smtClean="0"/>
              <a:t> муниципального района узнать, как наполняется районная казна, как муниципальное образование выполняет принятые расходные обязательства, на какие цели и в каком объеме направляются бюджетные средства, сделать выводы об эффективности расходов бюджета муниципального образования.</a:t>
            </a:r>
          </a:p>
          <a:p>
            <a:pPr algn="just">
              <a:defRPr/>
            </a:pPr>
            <a:r>
              <a:rPr lang="ru-RU" i="1" dirty="0" smtClean="0"/>
              <a:t>         Изложенные в издании данные наглядно показывают, что ключевыми направлениями расходования бюджетных средств в рамках реализации муниципальных программ в </a:t>
            </a:r>
            <a:r>
              <a:rPr lang="ru-RU" i="1" dirty="0" smtClean="0"/>
              <a:t>2019 </a:t>
            </a:r>
            <a:r>
              <a:rPr lang="ru-RU" i="1" dirty="0" smtClean="0"/>
              <a:t>году было финансирование мероприятий в сфере национальной экономики, образования, социальной политики и культуры.</a:t>
            </a:r>
            <a:endParaRPr lang="ru-RU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305800" cy="100013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Исполнение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</a:t>
            </a:r>
            <a:endParaRPr lang="ru-RU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1500175"/>
            <a:ext cx="857256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процесс сбора и учета доходов и осуществление расходов на основе сводной бюджетной росписи и кассового плана.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это этап бюджетного процесса, который начинается с момента утверждения решения о бюджете района и продолжается в течение финансового  года. Можно выделить следующие этапы этого процесса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365125" indent="-365125" algn="just">
              <a:buFont typeface="Wingdings" pitchFamily="2" charset="2"/>
              <a:buChar char="Ø"/>
              <a:tabLst>
                <a:tab pos="341313" algn="l"/>
                <a:tab pos="7651750" algn="l"/>
              </a:tabLst>
            </a:pP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исполнение бюджета по доходам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заключается в обеспечении полного и своевременного поступления в бюджет налогов, сборов, доходов от использования имущества и других обязательных платежей;</a:t>
            </a:r>
          </a:p>
          <a:p>
            <a:pPr marL="365125" indent="-365125" algn="just">
              <a:buFont typeface="Wingdings" pitchFamily="2" charset="2"/>
              <a:buChar char="Ø"/>
              <a:tabLst>
                <a:tab pos="341313" algn="l"/>
                <a:tab pos="7651750" algn="l"/>
              </a:tabLst>
            </a:pP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исполнение бюджета по расходам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означает последовательное финансирование мероприятий, предусмотренных решением о бюджете, в пределах утвержденных сумм с целью исполнения принятых муниципальным  образованием расходных обязательств.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Составление и утверждение отчета об исполнении бюджета является важной формой  контроля за исполнением бюджета.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Отчет об исполнении бюджета составляется по всем основным показателям доходов и расходов в установленном порядке с необходимым анализом исполнения доходов и расходования средств.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Годовой отчет об исполнении бюджета предоставляется в Совет депутатов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Кадошкинского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муниципального района. По результатам рассмотрения отчета об исполнении бюджета района Совет депутатов  принимает решение об его утверждении либо отклонении.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Исполнение 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района, тыс.руб.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2071678"/>
          <a:ext cx="7715304" cy="2980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55942"/>
                <a:gridCol w="1930536"/>
                <a:gridCol w="192882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План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Исп.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2019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6402">
                <a:tc>
                  <a:txBody>
                    <a:bodyPr/>
                    <a:lstStyle/>
                    <a:p>
                      <a:r>
                        <a:rPr lang="ru-RU" dirty="0" smtClean="0"/>
                        <a:t>Доходы, всего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112879,7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113075,3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 том числе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20971,6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22369,6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Безвозмездные поступления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91908,1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90705,7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Расходы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115720,5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113055,8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Дефицит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-2840,8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19,5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43240" y="928670"/>
            <a:ext cx="2557474" cy="1500198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Доходы в расчете на 1  человека,                       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17742,9 </a:t>
            </a:r>
            <a:r>
              <a:rPr lang="ru-RU" b="1" dirty="0" smtClean="0">
                <a:solidFill>
                  <a:schemeClr val="tx1"/>
                </a:solidFill>
              </a:rPr>
              <a:t>рублей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43240" y="4857760"/>
            <a:ext cx="2571768" cy="171451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Расходы на                    1 человека,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17739,8 </a:t>
            </a:r>
            <a:r>
              <a:rPr lang="ru-RU" b="1" dirty="0" smtClean="0">
                <a:solidFill>
                  <a:srgbClr val="002060"/>
                </a:solidFill>
              </a:rPr>
              <a:t>рублей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28860" y="928670"/>
            <a:ext cx="571504" cy="5715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Доходы бюджета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113075,3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тыс.руб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57884" y="928670"/>
            <a:ext cx="571504" cy="57150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Расходы бюджета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113055,8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тыс. руб.</a:t>
            </a:r>
            <a:endParaRPr lang="ru-RU" sz="2400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357158" y="1000108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Налоговые доходы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21308,5 тыс.руб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357158" y="3071810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Неналоговые доходы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1061,1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357158" y="5072074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Безвозмездные поступления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90705,7</a:t>
            </a:r>
            <a:r>
              <a:rPr lang="ru-RU" sz="1600" b="1" dirty="0" smtClean="0">
                <a:solidFill>
                  <a:srgbClr val="002060"/>
                </a:solidFill>
              </a:rPr>
              <a:t>тыс.руб</a:t>
            </a:r>
            <a:r>
              <a:rPr lang="ru-RU" sz="1600" b="1" dirty="0" smtClean="0">
                <a:solidFill>
                  <a:srgbClr val="002060"/>
                </a:solidFill>
              </a:rPr>
              <a:t>.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4" name="Пятиугольник 13"/>
          <p:cNvSpPr/>
          <p:nvPr/>
        </p:nvSpPr>
        <p:spPr>
          <a:xfrm flipH="1">
            <a:off x="6500826" y="3429000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Образование,</a:t>
            </a:r>
          </a:p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63025,3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ятиугольник 14"/>
          <p:cNvSpPr/>
          <p:nvPr/>
        </p:nvSpPr>
        <p:spPr>
          <a:xfrm flipH="1">
            <a:off x="6500826" y="4000504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Культура,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10010,2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ятиугольник 15"/>
          <p:cNvSpPr/>
          <p:nvPr/>
        </p:nvSpPr>
        <p:spPr>
          <a:xfrm flipH="1">
            <a:off x="6500826" y="928670"/>
            <a:ext cx="2428892" cy="484632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rgbClr val="002060"/>
                </a:solidFill>
              </a:rPr>
              <a:t>Общегосударственные расходы, </a:t>
            </a:r>
            <a:r>
              <a:rPr lang="ru-RU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24073,8 </a:t>
            </a:r>
            <a:r>
              <a:rPr lang="ru-RU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ятиугольник 16"/>
          <p:cNvSpPr/>
          <p:nvPr/>
        </p:nvSpPr>
        <p:spPr>
          <a:xfrm flipH="1">
            <a:off x="6500826" y="1571612"/>
            <a:ext cx="24410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безопасность,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1872,6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ятиугольник 17"/>
          <p:cNvSpPr/>
          <p:nvPr/>
        </p:nvSpPr>
        <p:spPr>
          <a:xfrm flipH="1">
            <a:off x="6500826" y="2786058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экономика,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1688,4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ятиугольник 18"/>
          <p:cNvSpPr/>
          <p:nvPr/>
        </p:nvSpPr>
        <p:spPr>
          <a:xfrm flipH="1">
            <a:off x="6500826" y="4572008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Социальная политика,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7393,6 тыс.руб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ятиугольник 19"/>
          <p:cNvSpPr/>
          <p:nvPr/>
        </p:nvSpPr>
        <p:spPr>
          <a:xfrm flipH="1">
            <a:off x="6500826" y="5357826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Физическая культура и спорт,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94,2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ятиугольник 20"/>
          <p:cNvSpPr/>
          <p:nvPr/>
        </p:nvSpPr>
        <p:spPr>
          <a:xfrm flipH="1">
            <a:off x="6500826" y="6072206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Обслуживание муниципального долга, 33,6 тыс.руб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71472" y="142853"/>
            <a:ext cx="82153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i="1" dirty="0" smtClean="0">
                <a:solidFill>
                  <a:srgbClr val="664A38"/>
                </a:solidFill>
              </a:rPr>
              <a:t>Основные параметры исполнения бюджета района на </a:t>
            </a:r>
            <a:r>
              <a:rPr lang="ru-RU" altLang="ru-RU" sz="2400" b="1" i="1" dirty="0" smtClean="0">
                <a:solidFill>
                  <a:srgbClr val="664A38"/>
                </a:solidFill>
              </a:rPr>
              <a:t>2019 </a:t>
            </a:r>
            <a:r>
              <a:rPr lang="ru-RU" altLang="ru-RU" sz="2400" b="1" i="1" dirty="0" smtClean="0">
                <a:solidFill>
                  <a:srgbClr val="664A38"/>
                </a:solidFill>
              </a:rPr>
              <a:t>год</a:t>
            </a:r>
            <a:endParaRPr lang="ru-RU" sz="2400" b="1" i="1" dirty="0"/>
          </a:p>
        </p:txBody>
      </p:sp>
      <p:sp>
        <p:nvSpPr>
          <p:cNvPr id="24" name="AutoShape 4"/>
          <p:cNvSpPr>
            <a:spLocks noChangeArrowheads="1"/>
          </p:cNvSpPr>
          <p:nvPr/>
        </p:nvSpPr>
        <p:spPr bwMode="auto">
          <a:xfrm rot="16200000">
            <a:off x="3393272" y="2393149"/>
            <a:ext cx="2000265" cy="2500330"/>
          </a:xfrm>
          <a:prstGeom prst="upDownArrowCallout">
            <a:avLst>
              <a:gd name="adj1" fmla="val 25000"/>
              <a:gd name="adj2" fmla="val 25000"/>
              <a:gd name="adj3" fmla="val 16919"/>
              <a:gd name="adj4" fmla="val 50000"/>
            </a:avLst>
          </a:prstGeom>
          <a:gradFill rotWithShape="1">
            <a:gsLst>
              <a:gs pos="0">
                <a:srgbClr val="765E2F"/>
              </a:gs>
              <a:gs pos="50000">
                <a:srgbClr val="FFCC66"/>
              </a:gs>
              <a:gs pos="100000">
                <a:srgbClr val="765E2F"/>
              </a:gs>
            </a:gsLst>
            <a:lin ang="5400000" scaled="1"/>
          </a:gradFill>
          <a:ln w="19050">
            <a:solidFill>
              <a:schemeClr val="tx2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eaVert" wrap="none" anchor="ctr"/>
          <a:lstStyle/>
          <a:p>
            <a:pPr algn="ctr" eaLnBrk="1" hangingPunct="1"/>
            <a:r>
              <a:rPr lang="ru-RU" altLang="ru-RU" sz="2400" b="1" dirty="0">
                <a:solidFill>
                  <a:schemeClr val="tx2"/>
                </a:solidFill>
                <a:latin typeface="Tahoma" pitchFamily="34" charset="0"/>
              </a:rPr>
              <a:t>БЮДЖЕТ</a:t>
            </a:r>
          </a:p>
        </p:txBody>
      </p:sp>
      <p:sp>
        <p:nvSpPr>
          <p:cNvPr id="26" name="Пятиугольник 25"/>
          <p:cNvSpPr/>
          <p:nvPr/>
        </p:nvSpPr>
        <p:spPr>
          <a:xfrm flipH="1">
            <a:off x="6429388" y="2214554"/>
            <a:ext cx="2500330" cy="500066"/>
          </a:xfrm>
          <a:prstGeom prst="homePlate">
            <a:avLst/>
          </a:prstGeom>
          <a:solidFill>
            <a:schemeClr val="accent3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tx1"/>
                </a:solidFill>
              </a:rPr>
              <a:t>Жилищно-коммунальное хозяйство, </a:t>
            </a:r>
            <a:r>
              <a:rPr lang="ru-RU" sz="1100" b="1" dirty="0" smtClean="0">
                <a:solidFill>
                  <a:schemeClr val="tx1"/>
                </a:solidFill>
              </a:rPr>
              <a:t>1051,7 </a:t>
            </a:r>
            <a:r>
              <a:rPr lang="ru-RU" sz="1100" b="1" dirty="0" smtClean="0">
                <a:solidFill>
                  <a:schemeClr val="tx1"/>
                </a:solidFill>
              </a:rPr>
              <a:t>тыс.руб.</a:t>
            </a:r>
            <a:endParaRPr lang="ru-RU" sz="11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/>
              <a:t>Из чего складываются доходы бюджета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2400" b="1" dirty="0" smtClean="0"/>
              <a:t>Доходы бюджета – безвозмездные и безвозвратные поступления денежных средств в бюджет</a:t>
            </a:r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  <a:defRPr/>
            </a:pPr>
            <a:r>
              <a:rPr lang="ru-RU" sz="2000" b="1" dirty="0" smtClean="0"/>
              <a:t>Налоговые доходы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Поступления от уплаты налогов, установленных Налоговым кодексом Российской Федерации</a:t>
            </a:r>
            <a:r>
              <a:rPr lang="en-US" alt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налог на доходы физических лиц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акцизы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	государственная пошлина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    единый налог на вмененный доход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иные налоги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000" b="1" dirty="0" smtClean="0"/>
              <a:t>Неналоговые доходы: </a:t>
            </a:r>
            <a:r>
              <a:rPr lang="ru-RU" sz="2000" dirty="0" smtClean="0"/>
              <a:t>Доходы от использования государственного и муниципального  имущества,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от штрафных санкций за нарушение законодательства, иных неналоговых платежей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ru-RU" sz="2000" dirty="0" smtClean="0"/>
          </a:p>
          <a:p>
            <a:pPr algn="just">
              <a:buNone/>
            </a:pPr>
            <a:r>
              <a:rPr lang="ru-RU" sz="2000" b="1" dirty="0" smtClean="0"/>
              <a:t>Безвозмездные поступления: </a:t>
            </a:r>
            <a:r>
              <a:rPr lang="ru-RU" sz="2000" dirty="0" smtClean="0"/>
              <a:t>Поступления от других бюджетов бюджетной системы, граждан и организаций (межбюджетные трансферты в виде дотаций, субвенций и субсидий)</a:t>
            </a:r>
          </a:p>
          <a:p>
            <a:pPr algn="just">
              <a:buFontTx/>
              <a:buChar char="-"/>
            </a:pPr>
            <a:endParaRPr lang="ru-RU" sz="2000" b="1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Структура доходов,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643050"/>
          <a:ext cx="8229600" cy="4746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Налоговые и неналоговые доходы, тысяч рублей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357313"/>
          <a:ext cx="8229600" cy="4967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571504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Структура налоговых доходов бюджета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 в </a:t>
            </a:r>
            <a:r>
              <a:rPr lang="ru-RU" sz="2400" b="1" dirty="0" smtClean="0"/>
              <a:t>2019 </a:t>
            </a:r>
            <a:r>
              <a:rPr lang="ru-RU" sz="2400" b="1" dirty="0" smtClean="0"/>
              <a:t>году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60"/>
          <a:ext cx="8229600" cy="528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Структура неналоговых доходов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 в </a:t>
            </a:r>
            <a:r>
              <a:rPr lang="ru-RU" sz="2800" b="1" dirty="0" smtClean="0"/>
              <a:t>2019 </a:t>
            </a:r>
            <a:r>
              <a:rPr lang="ru-RU" sz="2800" b="1" dirty="0" smtClean="0"/>
              <a:t>году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3000"/>
          <a:ext cx="82296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Безвозмездные поступления, тыс.рублей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>Расходы бюджета района</a:t>
            </a:r>
            <a: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endParaRPr lang="ru-RU" dirty="0"/>
          </a:p>
        </p:txBody>
      </p:sp>
      <p:pic>
        <p:nvPicPr>
          <p:cNvPr id="3" name="Picture 9" descr="sport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643050"/>
            <a:ext cx="2808288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0c0632cc76566fe8dd5db3601f5a097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000504"/>
            <a:ext cx="3043237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38360842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1643050"/>
            <a:ext cx="2884487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000496" y="4000504"/>
            <a:ext cx="48577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sz="1600" b="1" dirty="0" smtClean="0">
              <a:latin typeface="Tahoma" pitchFamily="34" charset="0"/>
            </a:endParaRPr>
          </a:p>
          <a:p>
            <a:r>
              <a:rPr lang="ru-RU" altLang="ru-RU" sz="1600" b="1" dirty="0" smtClean="0">
                <a:latin typeface="Tahoma" pitchFamily="34" charset="0"/>
              </a:rPr>
              <a:t>Расходы бюджета на образование, культуру, социальную политику, физическую культуру и спорт составили в </a:t>
            </a:r>
            <a:r>
              <a:rPr lang="ru-RU" altLang="ru-RU" sz="1600" b="1" dirty="0" smtClean="0">
                <a:latin typeface="Tahoma" pitchFamily="34" charset="0"/>
              </a:rPr>
              <a:t>2019 </a:t>
            </a:r>
            <a:r>
              <a:rPr lang="ru-RU" altLang="ru-RU" sz="1600" b="1" dirty="0" smtClean="0">
                <a:latin typeface="Tahoma" pitchFamily="34" charset="0"/>
              </a:rPr>
              <a:t>году </a:t>
            </a:r>
            <a:r>
              <a:rPr lang="ru-RU" altLang="ru-RU" sz="1600" b="1" dirty="0" smtClean="0">
                <a:latin typeface="Tahoma" pitchFamily="34" charset="0"/>
              </a:rPr>
              <a:t>80523,3 </a:t>
            </a:r>
            <a:r>
              <a:rPr lang="ru-RU" altLang="ru-RU" sz="1600" b="1" dirty="0" smtClean="0">
                <a:latin typeface="Tahoma" pitchFamily="34" charset="0"/>
              </a:rPr>
              <a:t>тыс. руб. или </a:t>
            </a:r>
            <a:r>
              <a:rPr lang="ru-RU" altLang="ru-RU" sz="1600" b="1" dirty="0" smtClean="0">
                <a:latin typeface="Tahoma" pitchFamily="34" charset="0"/>
              </a:rPr>
              <a:t>71,2 </a:t>
            </a:r>
            <a:r>
              <a:rPr lang="ru-RU" altLang="ru-RU" sz="1600" b="1" dirty="0" smtClean="0">
                <a:latin typeface="Tahoma" pitchFamily="34" charset="0"/>
              </a:rPr>
              <a:t>% всех расходов бюджета</a:t>
            </a:r>
            <a:r>
              <a:rPr lang="ru-RU" altLang="ru-RU" sz="1600" dirty="0" smtClean="0">
                <a:latin typeface="Tahoma" pitchFamily="34" charset="0"/>
              </a:rPr>
              <a:t>.</a:t>
            </a:r>
            <a:endParaRPr lang="ru-RU" altLang="ru-RU" sz="1600" dirty="0">
              <a:latin typeface="Tahoma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 smtClean="0">
                <a:latin typeface="Tahoma" pitchFamily="34" charset="0"/>
              </a:rPr>
              <a:t>.</a:t>
            </a:r>
            <a:endParaRPr lang="ru-RU" altLang="ru-RU" b="1" dirty="0">
              <a:latin typeface="Tahoma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596" y="1071546"/>
            <a:ext cx="83582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altLang="ru-RU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</a:rPr>
              <a:t>Расходы бюджета – выплачиваемые из бюджета денежные средства</a:t>
            </a:r>
            <a:r>
              <a:rPr lang="ru-RU" altLang="ru-RU" b="1" dirty="0" smtClean="0">
                <a:solidFill>
                  <a:schemeClr val="accent6"/>
                </a:solidFill>
                <a:latin typeface="Tahoma" pitchFamily="34" charset="0"/>
              </a:rPr>
              <a:t>.</a:t>
            </a:r>
            <a:endParaRPr lang="ru-RU" altLang="ru-RU" b="1" dirty="0">
              <a:solidFill>
                <a:schemeClr val="accent6"/>
              </a:solidFill>
              <a:latin typeface="Tahoma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/>
              <a:t>Структура  расходов на </a:t>
            </a:r>
            <a:r>
              <a:rPr lang="ru-RU" sz="3600" b="1" dirty="0" smtClean="0"/>
              <a:t>2019 </a:t>
            </a:r>
            <a:r>
              <a:rPr lang="ru-RU" sz="3600" b="1" dirty="0" smtClean="0"/>
              <a:t>год </a:t>
            </a:r>
            <a:br>
              <a:rPr lang="ru-RU" sz="3600" b="1" dirty="0" smtClean="0"/>
            </a:br>
            <a:r>
              <a:rPr lang="ru-RU" sz="3600" b="1" dirty="0" smtClean="0"/>
              <a:t>113 055,8 </a:t>
            </a:r>
            <a:r>
              <a:rPr lang="ru-RU" sz="3600" b="1" dirty="0" smtClean="0"/>
              <a:t>тыс.руб.</a:t>
            </a:r>
            <a:endParaRPr lang="ru-RU" sz="3600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chart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1928802"/>
            <a:ext cx="928694" cy="92869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00042"/>
            <a:ext cx="9144000" cy="8572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Расходная часть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района, тыс.руб.</a:t>
            </a:r>
            <a:endParaRPr lang="ru-RU" sz="28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500173"/>
          <a:ext cx="8186765" cy="51328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12060"/>
                <a:gridCol w="1637353"/>
                <a:gridCol w="1637352"/>
              </a:tblGrid>
              <a:tr h="6805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 бюджета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2019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</a:p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2019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sz="2000" b="1" baseline="0" dirty="0" smtClean="0"/>
                        <a:t>Всего, в том числе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115720,5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113055,8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Общегосударственные расходы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24319,3</a:t>
                      </a:r>
                      <a:endParaRPr lang="ru-RU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24073,8</a:t>
                      </a:r>
                      <a:endParaRPr lang="ru-RU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21326">
                <a:tc>
                  <a:txBody>
                    <a:bodyPr/>
                    <a:lstStyle/>
                    <a:p>
                      <a:r>
                        <a:rPr lang="ru-RU" sz="1800" b="0" dirty="0" smtClean="0"/>
                        <a:t>Национальная безопасность и правоохранительная деятельность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1909,2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1872,6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5043">
                <a:tc>
                  <a:txBody>
                    <a:bodyPr/>
                    <a:lstStyle/>
                    <a:p>
                      <a:r>
                        <a:rPr lang="ru-RU" sz="1800" b="0" dirty="0" smtClean="0"/>
                        <a:t>Национальная экономика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2385,0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1688,4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5043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Жилищно-коммунальное хозяйство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1058,8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1051,7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Образование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64369,8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63025,3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Культура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10070,5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10010,2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Социальная политика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7630,8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7393,6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Физическая культура и спорт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108,8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94,2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40761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Обслуживание муниципального долга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33,6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33,6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«Общегосударственные расходы», </a:t>
            </a:r>
            <a:r>
              <a:rPr lang="ru-RU" sz="2200" b="1" dirty="0" smtClean="0"/>
              <a:t>тыс.руб.</a:t>
            </a:r>
            <a:br>
              <a:rPr lang="ru-RU" sz="2200" b="1" dirty="0" smtClean="0"/>
            </a:br>
            <a:endParaRPr lang="ru-RU" sz="2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3"/>
          <a:ext cx="7043759" cy="4817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00486"/>
                <a:gridCol w="1571636"/>
                <a:gridCol w="1571637"/>
              </a:tblGrid>
              <a:tr h="85725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2019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</a:p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2019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Глава района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1291,4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1291,0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Аппарат администрации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12018,5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11994,2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07529">
                <a:tc>
                  <a:txBody>
                    <a:bodyPr/>
                    <a:lstStyle/>
                    <a:p>
                      <a:r>
                        <a:rPr lang="ru-RU" dirty="0" smtClean="0"/>
                        <a:t>Национальная безопасность и правоохранительная деятельность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736,7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736,7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536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Финансовое управление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2358,4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2285,0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18453">
                <a:tc>
                  <a:txBody>
                    <a:bodyPr/>
                    <a:lstStyle/>
                    <a:p>
                      <a:r>
                        <a:rPr lang="ru-RU" dirty="0" smtClean="0"/>
                        <a:t>Другие</a:t>
                      </a:r>
                      <a:r>
                        <a:rPr lang="ru-RU" baseline="0" dirty="0" smtClean="0"/>
                        <a:t> общегосударственные вопросы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8591,0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8443,4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3896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Раздел «Национальная безопасность и правоохранительная деятельность»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dirty="0" smtClean="0"/>
              <a:t>   </a:t>
            </a:r>
            <a:r>
              <a:rPr lang="ru-RU" sz="2800" b="1" dirty="0" smtClean="0"/>
              <a:t>Подраздел «Органы юстиции» 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736,7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736,7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2800" b="1" dirty="0" smtClean="0"/>
              <a:t>Подраздел «Защита населения и территории от чрезвычайных ситуаций»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1170,5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1133,9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50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«Национальная экономика»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785794"/>
            <a:ext cx="8229600" cy="5929354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sz="1900" b="1" dirty="0" smtClean="0"/>
              <a:t>подраздел «Сельское хозяйство и рыболовство»</a:t>
            </a:r>
          </a:p>
          <a:p>
            <a:pPr>
              <a:buNone/>
            </a:pPr>
            <a:endParaRPr lang="ru-RU" sz="1600" b="1" dirty="0" smtClean="0"/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85,2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Факт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52,0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301,2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Факт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300,0тыс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 руб.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ежемесячной денежной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оказания содействия а трудоустройстве молодого специалиста  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241,2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Факт - 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202,7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600" dirty="0" smtClean="0"/>
          </a:p>
          <a:p>
            <a:pPr algn="just">
              <a:buNone/>
            </a:pPr>
            <a:endParaRPr lang="ru-RU" sz="16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1357298"/>
            <a:ext cx="6215090" cy="32593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 smtClean="0"/>
              <a:t>подраздел «Дорожное хозяйство» </a:t>
            </a: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ru-RU" dirty="0" smtClean="0">
                <a:latin typeface="Calibri" pitchFamily="34" charset="0"/>
                <a:cs typeface="Times New Roman" pitchFamily="18" charset="0"/>
              </a:rPr>
              <a:t>Межбюджетные трансферты , передаваемые  бюджетам сельских поселений из бюджетов муниципальных районов на осуществление части полномочий по решению вопросов местного значения в соотв</a:t>
            </a:r>
            <a:r>
              <a:rPr lang="ru-RU" dirty="0" smtClean="0">
                <a:latin typeface="Arial" charset="0"/>
                <a:cs typeface="Times New Roman" pitchFamily="18" charset="0"/>
              </a:rPr>
              <a:t>ет</a:t>
            </a:r>
            <a:r>
              <a:rPr lang="ru-RU" dirty="0" smtClean="0">
                <a:latin typeface="Calibri" pitchFamily="34" charset="0"/>
                <a:cs typeface="Times New Roman" pitchFamily="18" charset="0"/>
              </a:rPr>
              <a:t>ствии с заключенными соглашениями </a:t>
            </a:r>
          </a:p>
          <a:p>
            <a:pPr>
              <a:lnSpc>
                <a:spcPct val="90000"/>
              </a:lnSpc>
              <a:buNone/>
            </a:pP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Прогноз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2019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г. –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1645,6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тыс.руб.</a:t>
            </a:r>
          </a:p>
          <a:p>
            <a:pPr>
              <a:lnSpc>
                <a:spcPct val="90000"/>
              </a:lnSpc>
              <a:buNone/>
            </a:pP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Факт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2019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г. –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1109,8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тыс.руб.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Раздел «Жилищно-коммунальное хозяйство», 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4672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/>
              <a:t>Подраздел «Коммунальное хозяйство»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1039,8 тыс.руб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1037,4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Муниципальная программа "Устойчивое развитие сельских территорий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Кадошкинского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2014-2017 годы и на период до 2020 года» – водопровод в с.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Паево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05.mchs.gov.ru/upload/site37/document_operational/3Y4IVufEfB-big-3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4286256"/>
            <a:ext cx="2571750" cy="19335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                     Раздел «Образование» , тыс.руб.</a:t>
            </a:r>
            <a:endParaRPr lang="ru-RU" sz="3200" b="1" dirty="0"/>
          </a:p>
        </p:txBody>
      </p:sp>
      <p:pic>
        <p:nvPicPr>
          <p:cNvPr id="4" name="Picture 1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1357298"/>
            <a:ext cx="2781688" cy="12765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0" y="1142984"/>
          <a:ext cx="9144000" cy="5715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194" name="Picture 2" descr="http://karmsoh-2.narod.ru/shkola_mi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357298"/>
            <a:ext cx="2928958" cy="307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«Культура», </a:t>
            </a:r>
            <a:r>
              <a:rPr lang="ru-RU" sz="2400" b="1" dirty="0" smtClean="0"/>
              <a:t>тыс.руб.</a:t>
            </a:r>
            <a:endParaRPr lang="ru-RU" sz="2400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3929066"/>
            <a:ext cx="1857388" cy="2324616"/>
          </a:xfrm>
          <a:prstGeom prst="rect">
            <a:avLst/>
          </a:prstGeom>
          <a:noFill/>
          <a:ln w="25400" cap="rnd" algn="ctr">
            <a:solidFill>
              <a:srgbClr val="993300"/>
            </a:solidFill>
            <a:prstDash val="sysDot"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Расходы по отрасли «Социальная политика»</a:t>
            </a:r>
            <a:endParaRPr lang="ru-RU" sz="3200" b="1" dirty="0"/>
          </a:p>
        </p:txBody>
      </p:sp>
      <p:pic>
        <p:nvPicPr>
          <p:cNvPr id="5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1" y="3123679"/>
            <a:ext cx="3286147" cy="2734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14282" y="500042"/>
            <a:ext cx="635798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400" b="1" dirty="0" smtClean="0"/>
              <a:t>Пенсионное обеспечение: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436,4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 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436,4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endParaRPr lang="ru-RU" sz="2400" b="1" dirty="0" smtClean="0"/>
          </a:p>
          <a:p>
            <a:r>
              <a:rPr lang="ru-RU" sz="2400" b="1" dirty="0" smtClean="0"/>
              <a:t>Социальное обеспечение: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3246,6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 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3195,9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400" b="1" dirty="0" smtClean="0"/>
              <a:t> </a:t>
            </a:r>
          </a:p>
          <a:p>
            <a:r>
              <a:rPr lang="ru-RU" sz="2400" b="1" dirty="0" smtClean="0"/>
              <a:t>Охрана семьи и детства: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3947,8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 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3761,3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/>
              <a:t>Раздел «Физкультура и спорт», </a:t>
            </a:r>
            <a:r>
              <a:rPr lang="ru-RU" sz="2000" b="1" dirty="0" smtClean="0"/>
              <a:t>тыс.руб.</a:t>
            </a:r>
            <a:endParaRPr lang="ru-RU" sz="20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28750"/>
          <a:ext cx="5043494" cy="4895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3571876"/>
            <a:ext cx="2733675" cy="26432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Раздел «Обслуживание государственного и муниципального долга»</a:t>
            </a:r>
            <a:endParaRPr lang="ru-RU" sz="2800" b="1" dirty="0"/>
          </a:p>
        </p:txBody>
      </p:sp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57364"/>
            <a:ext cx="2877003" cy="21431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101" y="1857365"/>
            <a:ext cx="2572179" cy="207170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Скругленный прямоугольник 5"/>
          <p:cNvSpPr/>
          <p:nvPr/>
        </p:nvSpPr>
        <p:spPr>
          <a:xfrm>
            <a:off x="3000364" y="2285992"/>
            <a:ext cx="3286148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Обслуживание государственного и муниципального долга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85786" y="4572008"/>
            <a:ext cx="7643866" cy="17859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33,6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г. – 33,6 тыс.руб.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/>
              <a:t>Спасибо за внимание!</a:t>
            </a:r>
            <a:endParaRPr lang="ru-RU" sz="40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68155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Финансовое управление администрации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Кадошкинского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муниципального района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431900, Республика Мордовия,</a:t>
            </a: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п.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ул. Заводская,33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Тел.: 8(83448) 2-32-58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Факс: 8(83448) 2-35-06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E-mail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:</a:t>
            </a:r>
            <a:r>
              <a:rPr lang="en-US" altLang="ru-RU" sz="2800" dirty="0" smtClean="0">
                <a:latin typeface="Tahoma" pitchFamily="34" charset="0"/>
                <a:cs typeface="Tahoma" pitchFamily="34" charset="0"/>
              </a:rPr>
              <a:t> kadfinupr@mail.ru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2847</TotalTime>
  <Words>1134</Words>
  <Application>Microsoft Office PowerPoint</Application>
  <PresentationFormat>Экран (4:3)</PresentationFormat>
  <Paragraphs>242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Поток</vt:lpstr>
      <vt:lpstr>    Бюджет Кадошкинского муниципльного  района на 2016 год</vt:lpstr>
      <vt:lpstr>Слайд 2</vt:lpstr>
      <vt:lpstr>Исполнение бюджета Кадошкинского муниципального района</vt:lpstr>
      <vt:lpstr>     Исполнение бюджета Кадошкинского муниципального района, тыс.руб.</vt:lpstr>
      <vt:lpstr>Слайд 5</vt:lpstr>
      <vt:lpstr>Из чего складываются доходы бюджета</vt:lpstr>
      <vt:lpstr>Структура доходов, %</vt:lpstr>
      <vt:lpstr>Налоговые и неналоговые доходы, тысяч рублей</vt:lpstr>
      <vt:lpstr>Структура налоговых доходов бюджета Кадошкинского муниципального района в 2019 году</vt:lpstr>
      <vt:lpstr>Структура неналоговых доходов бюджета Кадошкинского муниципального района в 2019 году</vt:lpstr>
      <vt:lpstr>Безвозмездные поступления, тыс.рублей</vt:lpstr>
      <vt:lpstr>   Расходы бюджета района </vt:lpstr>
      <vt:lpstr>Структура  расходов на 2019 год  113 055,8 тыс.руб.</vt:lpstr>
      <vt:lpstr>Расходная часть бюджета Кадошкинского муниципального района, тыс.руб.</vt:lpstr>
      <vt:lpstr>Раздел «Общегосударственные расходы», тыс.руб. </vt:lpstr>
      <vt:lpstr>Раздел «Национальная безопасность и правоохранительная деятельность»</vt:lpstr>
      <vt:lpstr>Раздел «Национальная экономика»</vt:lpstr>
      <vt:lpstr>Слайд 18</vt:lpstr>
      <vt:lpstr>Раздел «Жилищно-коммунальное хозяйство», </vt:lpstr>
      <vt:lpstr>                     Раздел «Образование» , тыс.руб.</vt:lpstr>
      <vt:lpstr>Раздел «Культура», тыс.руб.</vt:lpstr>
      <vt:lpstr>Расходы по отрасли «Социальная политика»</vt:lpstr>
      <vt:lpstr>Раздел «Физкультура и спорт», тыс.руб.</vt:lpstr>
      <vt:lpstr>Раздел «Обслуживание государственного и муниципального долга»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Администратор</cp:lastModifiedBy>
  <cp:revision>283</cp:revision>
  <dcterms:created xsi:type="dcterms:W3CDTF">2017-03-17T06:26:14Z</dcterms:created>
  <dcterms:modified xsi:type="dcterms:W3CDTF">2021-01-18T11:20:41Z</dcterms:modified>
</cp:coreProperties>
</file>