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0.26700000000000002</c:v>
                </c:pt>
                <c:pt idx="1">
                  <c:v>0.27700000000000002</c:v>
                </c:pt>
                <c:pt idx="2">
                  <c:v>0.29199999999999998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0.73299999999999998</c:v>
                </c:pt>
                <c:pt idx="1">
                  <c:v>0.72299999999999998</c:v>
                </c:pt>
                <c:pt idx="2">
                  <c:v>0.70799999999999996</c:v>
                </c:pt>
              </c:numCache>
            </c:numRef>
          </c:val>
        </c:ser>
        <c:shape val="cylinder"/>
        <c:axId val="149281024"/>
        <c:axId val="113983488"/>
        <c:axId val="113875136"/>
      </c:bar3DChart>
      <c:catAx>
        <c:axId val="14928102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13983488"/>
        <c:crosses val="autoZero"/>
        <c:auto val="1"/>
        <c:lblAlgn val="ctr"/>
        <c:lblOffset val="100"/>
      </c:catAx>
      <c:valAx>
        <c:axId val="113983488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281024"/>
        <c:crosses val="autoZero"/>
        <c:crossBetween val="between"/>
      </c:valAx>
      <c:serAx>
        <c:axId val="113875136"/>
        <c:scaling>
          <c:orientation val="minMax"/>
        </c:scaling>
        <c:delete val="1"/>
        <c:axPos val="b"/>
        <c:tickLblPos val="none"/>
        <c:crossAx val="113983488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315"/>
          <c:h val="0.8537211560354830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2019 г.</c:v>
                </c:pt>
                <c:pt idx="1">
                  <c:v>Прогноз 2021 г.</c:v>
                </c:pt>
                <c:pt idx="2">
                  <c:v>Прогноз 2022</c:v>
                </c:pt>
                <c:pt idx="3">
                  <c:v>Прогноз 2023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21308.5</c:v>
                </c:pt>
                <c:pt idx="1">
                  <c:v>23990.400000000001</c:v>
                </c:pt>
                <c:pt idx="2" formatCode="General">
                  <c:v>24481.599999999999</c:v>
                </c:pt>
                <c:pt idx="3" formatCode="General">
                  <c:v>25285.7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12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426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2019 г.</c:v>
                </c:pt>
                <c:pt idx="1">
                  <c:v>Прогноз 2021 г.</c:v>
                </c:pt>
                <c:pt idx="2">
                  <c:v>Прогноз 2022</c:v>
                </c:pt>
                <c:pt idx="3">
                  <c:v>Прогноз 2023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1061.0999999999999</c:v>
                </c:pt>
                <c:pt idx="1">
                  <c:v>3176.4</c:v>
                </c:pt>
                <c:pt idx="2" formatCode="0.0">
                  <c:v>3261.2</c:v>
                </c:pt>
                <c:pt idx="3">
                  <c:v>3351.7</c:v>
                </c:pt>
              </c:numCache>
            </c:numRef>
          </c:val>
        </c:ser>
        <c:shape val="cylinder"/>
        <c:axId val="114023040"/>
        <c:axId val="114028928"/>
        <c:axId val="138904448"/>
      </c:bar3DChart>
      <c:catAx>
        <c:axId val="11402304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4028928"/>
        <c:crosses val="autoZero"/>
        <c:auto val="1"/>
        <c:lblAlgn val="ctr"/>
        <c:lblOffset val="100"/>
      </c:catAx>
      <c:valAx>
        <c:axId val="11402892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4023040"/>
        <c:crosses val="autoZero"/>
        <c:crossBetween val="between"/>
      </c:valAx>
      <c:serAx>
        <c:axId val="138904448"/>
        <c:scaling>
          <c:orientation val="minMax"/>
        </c:scaling>
        <c:delete val="1"/>
        <c:axPos val="b"/>
        <c:tickLblPos val="none"/>
        <c:crossAx val="11402892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51"/>
          <c:h val="0.31312545459926228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3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1.2927724312238745E-3"/>
                  <c:y val="-3.9529079458808736E-2"/>
                </c:manualLayout>
              </c:layout>
              <c:showVal val="1"/>
            </c:dLbl>
            <c:dLbl>
              <c:idx val="3"/>
              <c:layout>
                <c:manualLayout>
                  <c:x val="1.1003937007874016E-2"/>
                  <c:y val="-0.13141200496669578"/>
                </c:manualLayout>
              </c:layout>
              <c:showVal val="1"/>
            </c:dLbl>
            <c:dLbl>
              <c:idx val="4"/>
              <c:layout>
                <c:manualLayout>
                  <c:x val="0.11421569699620915"/>
                  <c:y val="-8.6795036130323161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</c:v>
                </c:pt>
                <c:pt idx="1">
                  <c:v>7.2999999999999995E-2</c:v>
                </c:pt>
                <c:pt idx="2">
                  <c:v>1.0999999999999999E-2</c:v>
                </c:pt>
                <c:pt idx="3">
                  <c:v>0.02</c:v>
                </c:pt>
                <c:pt idx="4">
                  <c:v>0.219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85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4753086419753084E-2"/>
                  <c:y val="-7.7043191292264959E-2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0.02</c:v>
                </c:pt>
                <c:pt idx="1">
                  <c:v>3.6999999999999998E-2</c:v>
                </c:pt>
                <c:pt idx="2">
                  <c:v>2.5000000000000001E-2</c:v>
                </c:pt>
                <c:pt idx="3">
                  <c:v>3.4000000000000002E-2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26538.7</c:v>
                </c:pt>
                <c:pt idx="1">
                  <c:v>21640.2</c:v>
                </c:pt>
                <c:pt idx="2">
                  <c:v>21352.1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2724.3</c:v>
                </c:pt>
                <c:pt idx="1">
                  <c:v>2804.1</c:v>
                </c:pt>
                <c:pt idx="2">
                  <c:v>2760.3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2021</c:v>
                </c:pt>
                <c:pt idx="1">
                  <c:v>Прогноз 2022</c:v>
                </c:pt>
                <c:pt idx="2">
                  <c:v>Прогноз 2023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44278</c:v>
                </c:pt>
                <c:pt idx="1">
                  <c:v>47907.6</c:v>
                </c:pt>
                <c:pt idx="2">
                  <c:v>45220.3</c:v>
                </c:pt>
              </c:numCache>
            </c:numRef>
          </c:val>
        </c:ser>
        <c:axId val="149304064"/>
        <c:axId val="149305600"/>
      </c:barChart>
      <c:catAx>
        <c:axId val="14930406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305600"/>
        <c:crosses val="autoZero"/>
        <c:auto val="1"/>
        <c:lblAlgn val="ctr"/>
        <c:lblOffset val="100"/>
      </c:catAx>
      <c:valAx>
        <c:axId val="149305600"/>
        <c:scaling>
          <c:orientation val="minMax"/>
        </c:scaling>
        <c:axPos val="l"/>
        <c:majorGridlines/>
        <c:numFmt formatCode="General" sourceLinked="1"/>
        <c:tickLblPos val="nextTo"/>
        <c:crossAx val="1493040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12"/>
          <c:y val="0.36008712521520986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91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0.24</c:v>
                </c:pt>
                <c:pt idx="1">
                  <c:v>2.1000000000000001E-2</c:v>
                </c:pt>
                <c:pt idx="2">
                  <c:v>2.7E-2</c:v>
                </c:pt>
                <c:pt idx="3">
                  <c:v>0.53800000000000003</c:v>
                </c:pt>
                <c:pt idx="4">
                  <c:v>8.1000000000000003E-2</c:v>
                </c:pt>
                <c:pt idx="5">
                  <c:v>6.5000000000000002E-2</c:v>
                </c:pt>
                <c:pt idx="6" formatCode="0.00%">
                  <c:v>1E-3</c:v>
                </c:pt>
                <c:pt idx="7" formatCode="0.00%">
                  <c:v>4.0000000000000002E-4</c:v>
                </c:pt>
                <c:pt idx="8">
                  <c:v>1.6E-2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303"/>
          <c:y val="3.1201723592342252E-2"/>
          <c:w val="0.32057876445999839"/>
          <c:h val="0.87394351485167709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14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9791.5</c:v>
                </c:pt>
                <c:pt idx="1">
                  <c:v>35405.9</c:v>
                </c:pt>
                <c:pt idx="2">
                  <c:v>8072.4</c:v>
                </c:pt>
                <c:pt idx="3">
                  <c:v>1213.0999999999999</c:v>
                </c:pt>
                <c:pt idx="4">
                  <c:v>405.8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0.16527777777777777"/>
                  <c:y val="-9.999972003577942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4.1666666666666666E-3"/>
                  <c:y val="-7.9999776028623543E-2"/>
                </c:manualLayout>
              </c:layout>
              <c:showVal val="1"/>
            </c:dLbl>
            <c:dLbl>
              <c:idx val="4"/>
              <c:layout>
                <c:manualLayout>
                  <c:x val="2.777777777777800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9802.0999999999985</c:v>
                </c:pt>
                <c:pt idx="1">
                  <c:v>33206.695</c:v>
                </c:pt>
                <c:pt idx="2">
                  <c:v>6962.3</c:v>
                </c:pt>
                <c:pt idx="3">
                  <c:v>1215.5999999999999</c:v>
                </c:pt>
                <c:pt idx="4">
                  <c:v>607.29999999999995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2.361111111111111E-2"/>
                  <c:y val="-2.4444376008746081E-2"/>
                </c:manualLayout>
              </c:layout>
              <c:showVal val="1"/>
            </c:dLbl>
            <c:dLbl>
              <c:idx val="1"/>
              <c:layout>
                <c:manualLayout>
                  <c:x val="-1.2500000000000001E-2"/>
                  <c:y val="-0.12222188004373043"/>
                </c:manualLayout>
              </c:layout>
              <c:showVal val="1"/>
            </c:dLbl>
            <c:dLbl>
              <c:idx val="2"/>
              <c:layout>
                <c:manualLayout>
                  <c:x val="4.5833333333333462E-2"/>
                  <c:y val="-3.7777672013516748E-2"/>
                </c:manualLayout>
              </c:layout>
              <c:showVal val="1"/>
            </c:dLbl>
            <c:dLbl>
              <c:idx val="3"/>
              <c:layout>
                <c:manualLayout>
                  <c:x val="-1.0185067526416052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51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9026.4</c:v>
                </c:pt>
                <c:pt idx="1">
                  <c:v>31006.051999999996</c:v>
                </c:pt>
                <c:pt idx="2">
                  <c:v>4288</c:v>
                </c:pt>
                <c:pt idx="3">
                  <c:v>1218.0999999999999</c:v>
                </c:pt>
                <c:pt idx="4">
                  <c:v>607.29999999999995</c:v>
                </c:pt>
              </c:numCache>
            </c:numRef>
          </c:val>
        </c:ser>
        <c:dLbls>
          <c:showVal val="1"/>
        </c:dLbls>
        <c:gapWidth val="75"/>
        <c:shape val="cylinder"/>
        <c:axId val="158651136"/>
        <c:axId val="158652672"/>
        <c:axId val="0"/>
      </c:bar3DChart>
      <c:catAx>
        <c:axId val="15865113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58652672"/>
        <c:crosses val="autoZero"/>
        <c:auto val="1"/>
        <c:lblAlgn val="ctr"/>
        <c:lblOffset val="100"/>
      </c:catAx>
      <c:valAx>
        <c:axId val="158652672"/>
        <c:scaling>
          <c:orientation val="minMax"/>
        </c:scaling>
        <c:axPos val="l"/>
        <c:numFmt formatCode="General" sourceLinked="1"/>
        <c:majorTickMark val="none"/>
        <c:tickLblPos val="nextTo"/>
        <c:crossAx val="158651136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-6.5286107910665081E-3"/>
                  <c:y val="-0.43116500088728565"/>
                </c:manualLayout>
              </c:layout>
              <c:showVal val="1"/>
            </c:dLbl>
            <c:dLbl>
              <c:idx val="1"/>
              <c:layout>
                <c:manualLayout>
                  <c:x val="1.5313835139342053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9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8275.4</c:v>
                </c:pt>
                <c:pt idx="1">
                  <c:v>4165</c:v>
                </c:pt>
                <c:pt idx="2">
                  <c:v>4654.8</c:v>
                </c:pt>
              </c:numCache>
            </c:numRef>
          </c:val>
        </c:ser>
        <c:shape val="cylinder"/>
        <c:axId val="158715264"/>
        <c:axId val="158717056"/>
        <c:axId val="0"/>
      </c:bar3DChart>
      <c:catAx>
        <c:axId val="1587152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8717056"/>
        <c:crosses val="autoZero"/>
        <c:auto val="1"/>
        <c:lblAlgn val="ctr"/>
        <c:lblOffset val="100"/>
      </c:catAx>
      <c:valAx>
        <c:axId val="1587170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871526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6.8375589806760895E-3"/>
                  <c:y val="-0.40937524606299214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2.7350235922704358E-2"/>
                  <c:y val="-0.30937500000000001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752170969843E-2"/>
                  <c:y val="-0.3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107.8</c:v>
                </c:pt>
                <c:pt idx="1">
                  <c:v>60.1</c:v>
                </c:pt>
                <c:pt idx="2">
                  <c:v>62.5</c:v>
                </c:pt>
              </c:numCache>
            </c:numRef>
          </c:val>
        </c:ser>
        <c:shape val="cylinder"/>
        <c:axId val="158981120"/>
        <c:axId val="158987008"/>
        <c:axId val="0"/>
      </c:bar3DChart>
      <c:catAx>
        <c:axId val="15898112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8987008"/>
        <c:crosses val="autoZero"/>
        <c:auto val="1"/>
        <c:lblAlgn val="ctr"/>
        <c:lblOffset val="100"/>
      </c:catAx>
      <c:valAx>
        <c:axId val="1589870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5898112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0.36682221432953704"/>
                </c:manualLayout>
              </c:layout>
              <c:showVal val="1"/>
            </c:dLbl>
            <c:dLbl>
              <c:idx val="1"/>
              <c:layout>
                <c:manualLayout>
                  <c:x val="-3.0864197530864196E-3"/>
                  <c:y val="-0.38770347996793209"/>
                </c:manualLayout>
              </c:layout>
              <c:showVal val="1"/>
            </c:dLbl>
            <c:dLbl>
              <c:idx val="2"/>
              <c:layout>
                <c:manualLayout>
                  <c:x val="-7.716049382716049E-3"/>
                  <c:y val="-0.42531650414392547"/>
                </c:manualLayout>
              </c:layout>
              <c:showVal val="1"/>
            </c:dLbl>
            <c:showVal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1600</c:v>
                </c:pt>
                <c:pt idx="1">
                  <c:v>1600</c:v>
                </c:pt>
                <c:pt idx="2">
                  <c:v>1600</c:v>
                </c:pt>
              </c:numCache>
            </c:numRef>
          </c:val>
        </c:ser>
        <c:shape val="box"/>
        <c:axId val="151385600"/>
        <c:axId val="151387136"/>
        <c:axId val="0"/>
      </c:bar3DChart>
      <c:catAx>
        <c:axId val="151385600"/>
        <c:scaling>
          <c:orientation val="minMax"/>
        </c:scaling>
        <c:axPos val="b"/>
        <c:numFmt formatCode="General" sourceLinked="1"/>
        <c:tickLblPos val="nextTo"/>
        <c:crossAx val="151387136"/>
        <c:crosses val="autoZero"/>
        <c:auto val="1"/>
        <c:lblAlgn val="ctr"/>
        <c:lblOffset val="100"/>
      </c:catAx>
      <c:valAx>
        <c:axId val="151387136"/>
        <c:scaling>
          <c:orientation val="minMax"/>
        </c:scaling>
        <c:axPos val="l"/>
        <c:majorGridlines/>
        <c:numFmt formatCode="General" sourceLinked="1"/>
        <c:tickLblPos val="nextTo"/>
        <c:crossAx val="15138560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893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66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6.6</c:v>
                </c:pt>
                <c:pt idx="1">
                  <c:v>6.6</c:v>
                </c:pt>
                <c:pt idx="2">
                  <c:v>6.6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5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Бюджеты 5 сельских поселений: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Адашевского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Б.Полянского,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Латышовского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Паевского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Пушкинского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D5348-20C4-45CA-859D-8CC8A48C4B5D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</a:t>
            </a:r>
            <a:r>
              <a:rPr lang="ru-RU" dirty="0" smtClean="0">
                <a:solidFill>
                  <a:schemeClr val="bg1"/>
                </a:solidFill>
              </a:rPr>
              <a:t>2021 </a:t>
            </a:r>
            <a:r>
              <a:rPr lang="ru-RU" dirty="0" smtClean="0">
                <a:solidFill>
                  <a:schemeClr val="bg1"/>
                </a:solidFill>
              </a:rPr>
              <a:t>год и плановый период </a:t>
            </a:r>
            <a:r>
              <a:rPr lang="ru-RU" dirty="0" smtClean="0">
                <a:solidFill>
                  <a:schemeClr val="bg1"/>
                </a:solidFill>
              </a:rPr>
              <a:t>2022 </a:t>
            </a:r>
            <a:r>
              <a:rPr lang="ru-RU" dirty="0" smtClean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2023 </a:t>
            </a:r>
            <a:r>
              <a:rPr lang="ru-RU" dirty="0" smtClean="0">
                <a:solidFill>
                  <a:schemeClr val="bg1"/>
                </a:solidFill>
              </a:rPr>
              <a:t>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</a:t>
            </a:r>
            <a:r>
              <a:rPr lang="ru-RU" sz="3200" b="1" dirty="0" smtClean="0"/>
              <a:t>2021 </a:t>
            </a:r>
            <a:r>
              <a:rPr lang="ru-RU" sz="3200" b="1" dirty="0" smtClean="0"/>
              <a:t>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</a:t>
            </a:r>
            <a:r>
              <a:rPr lang="ru-RU" sz="1600" b="1" dirty="0" smtClean="0"/>
              <a:t>6587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</a:t>
            </a:r>
            <a:r>
              <a:rPr lang="ru-RU" dirty="0" smtClean="0">
                <a:cs typeface="Aharoni" pitchFamily="2" charset="-79"/>
              </a:rPr>
              <a:t>2021 </a:t>
            </a:r>
            <a:r>
              <a:rPr lang="ru-RU" dirty="0" smtClean="0">
                <a:cs typeface="Aharoni" pitchFamily="2" charset="-79"/>
              </a:rPr>
              <a:t>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</a:t>
                      </a:r>
                      <a:r>
                        <a:rPr lang="ru-RU" sz="1600" dirty="0" smtClean="0"/>
                        <a:t>и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2021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2022 </a:t>
                      </a:r>
                      <a:r>
                        <a:rPr lang="ru-RU" sz="1600" dirty="0" smtClean="0"/>
                        <a:t>и </a:t>
                      </a:r>
                      <a:r>
                        <a:rPr lang="ru-RU" sz="1600" dirty="0" smtClean="0"/>
                        <a:t>2023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</a:t>
                      </a:r>
                      <a:r>
                        <a:rPr lang="ru-RU" sz="1600" dirty="0" smtClean="0"/>
                        <a:t>долговой </a:t>
                      </a:r>
                      <a:r>
                        <a:rPr lang="ru-RU" sz="1600" dirty="0" smtClean="0"/>
                        <a:t>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2021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2022 </a:t>
                      </a:r>
                      <a:r>
                        <a:rPr lang="ru-RU" sz="1600" dirty="0" smtClean="0"/>
                        <a:t>и </a:t>
                      </a:r>
                      <a:r>
                        <a:rPr lang="ru-RU" sz="1600" dirty="0" smtClean="0"/>
                        <a:t>2023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2021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2023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1098939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1192266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1293543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57,7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837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466563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499875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549862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246134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259347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266623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211778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225675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232698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586662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627828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671876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6004"/>
                <a:gridCol w="2028796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101617,4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100094,7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97970,1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27166,8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27742,8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28637,4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74 450,6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72 351,9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69 332,7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102037,4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>
                          <a:latin typeface="Times New Roman"/>
                        </a:rPr>
                        <a:t>100094,7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200" b="0" i="0" u="none" strike="noStrike" dirty="0">
                          <a:latin typeface="Times New Roman"/>
                        </a:rPr>
                        <a:t>97970,1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-420,0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15944,9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16010,9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101617,4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102037,4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25028,0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2138,8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74450,6 </a:t>
            </a:r>
            <a:r>
              <a:rPr lang="ru-RU" sz="1600" b="1" dirty="0" smtClean="0">
                <a:solidFill>
                  <a:srgbClr val="002060"/>
                </a:solidFill>
              </a:rPr>
              <a:t>тыс.руб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54888,7 тыс.руб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8275,4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24488,8 тыс.руб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2153,6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2808,6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6622,3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107,8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1450,0 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тыс.руб.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2021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2021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2021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</a:t>
            </a:r>
            <a:r>
              <a:rPr lang="ru-RU" altLang="ru-RU" sz="1600" b="1" dirty="0" smtClean="0">
                <a:latin typeface="Tahoma" pitchFamily="34" charset="0"/>
              </a:rPr>
              <a:t>2021 </a:t>
            </a:r>
            <a:r>
              <a:rPr lang="ru-RU" altLang="ru-RU" sz="1600" b="1" dirty="0" smtClean="0">
                <a:latin typeface="Tahoma" pitchFamily="34" charset="0"/>
              </a:rPr>
              <a:t>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</a:t>
            </a:r>
            <a:r>
              <a:rPr lang="ru-RU" altLang="ru-RU" sz="1600" b="1" dirty="0" smtClean="0">
                <a:latin typeface="Tahoma" pitchFamily="34" charset="0"/>
              </a:rPr>
              <a:t>69894,2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68,5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</a:t>
            </a:r>
            <a:r>
              <a:rPr lang="ru-RU" sz="2200" b="1" dirty="0" smtClean="0"/>
              <a:t>17 </a:t>
            </a:r>
            <a:r>
              <a:rPr lang="ru-RU" sz="2200" b="1" dirty="0" smtClean="0"/>
              <a:t>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2021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102037,4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18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102 037,4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100 094,7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97 970,1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24 488,8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26 040,2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26 187,9</a:t>
                      </a: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2 153,6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2 217,7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2 208,1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2808,6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3138,0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4467,3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140,0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2691,9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2759,9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54888,7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51794,0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46145,9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8 275,4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4 165,0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4 654,8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6622,3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7110,6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7341,6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107,8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60,1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62,5</a:t>
                      </a: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916,2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6,6</a:t>
                      </a:r>
                    </a:p>
                  </a:txBody>
                  <a:tcPr marL="7620" marR="7620" marT="7620" marB="0" anchor="b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1600,0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440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1 290,0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1 290,0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1 290,0</a:t>
                      </a:r>
                    </a:p>
                  </a:txBody>
                  <a:tcPr marL="7620" marR="7620" marT="7620" marB="0" anchor="b"/>
                </a:tc>
              </a:tr>
              <a:tr h="42864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10465,6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11931,3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12017,3</a:t>
                      </a:r>
                    </a:p>
                  </a:txBody>
                  <a:tcPr marL="7620" marR="7620" marT="7620" marB="0" anchor="b"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2 840,9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2 940,9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2 940,9</a:t>
                      </a:r>
                    </a:p>
                  </a:txBody>
                  <a:tcPr marL="7620" marR="7620" marT="7620" marB="0" anchor="b"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9842,3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9821,7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9889,7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706,3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708,1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696,3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1432,3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/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1494,6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1496,8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–130,9 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года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121,5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 руб.,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112,2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45,1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105,6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141,7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271,1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441,6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511,7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373,9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349,6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518,0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1982,6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2114,7 тыс.руб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2178,7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6622,3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7110,6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7341,6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472,6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490,6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509,7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1965,5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2282,7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2341,6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4184,2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dirty="0" smtClean="0"/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4337,3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4490,3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2023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2651</TotalTime>
  <Words>1925</Words>
  <Application>Microsoft Office PowerPoint</Application>
  <PresentationFormat>Экран (4:3)</PresentationFormat>
  <Paragraphs>427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2021 году чи                                     численность населения 6587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2021  ГОД И НА ПЛАНОВЫЙ ПЕРИОД 2022 И 2023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2021 году</vt:lpstr>
      <vt:lpstr>Структура неналоговых доходов бюджета Кадошкинского муниципального района в 2021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17 муниципальных программ</vt:lpstr>
      <vt:lpstr>Структура  расходов на 2021 год  102037,4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263</cp:revision>
  <dcterms:created xsi:type="dcterms:W3CDTF">2017-03-17T06:26:14Z</dcterms:created>
  <dcterms:modified xsi:type="dcterms:W3CDTF">2021-01-18T14:08:42Z</dcterms:modified>
</cp:coreProperties>
</file>