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drawings/drawing1.xml" ContentType="application/vnd.openxmlformats-officedocument.drawingml.chartshapes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notesSlides/notesSlide2.xml" ContentType="application/vnd.openxmlformats-officedocument.presentationml.notesSlide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28"/>
  </p:notesMasterIdLst>
  <p:sldIdLst>
    <p:sldId id="256" r:id="rId2"/>
    <p:sldId id="336" r:id="rId3"/>
    <p:sldId id="372" r:id="rId4"/>
    <p:sldId id="374" r:id="rId5"/>
    <p:sldId id="376" r:id="rId6"/>
    <p:sldId id="377" r:id="rId7"/>
    <p:sldId id="266" r:id="rId8"/>
    <p:sldId id="307" r:id="rId9"/>
    <p:sldId id="311" r:id="rId10"/>
    <p:sldId id="318" r:id="rId11"/>
    <p:sldId id="319" r:id="rId12"/>
    <p:sldId id="297" r:id="rId13"/>
    <p:sldId id="283" r:id="rId14"/>
    <p:sldId id="275" r:id="rId15"/>
    <p:sldId id="357" r:id="rId16"/>
    <p:sldId id="294" r:id="rId17"/>
    <p:sldId id="314" r:id="rId18"/>
    <p:sldId id="323" r:id="rId19"/>
    <p:sldId id="328" r:id="rId20"/>
    <p:sldId id="325" r:id="rId21"/>
    <p:sldId id="378" r:id="rId22"/>
    <p:sldId id="380" r:id="rId23"/>
    <p:sldId id="379" r:id="rId24"/>
    <p:sldId id="381" r:id="rId25"/>
    <p:sldId id="382" r:id="rId26"/>
    <p:sldId id="300" r:id="rId2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без заголовка" id="{B7437C7C-5D6C-461F-9E0D-FAA49C39B75E}">
          <p14:sldIdLst>
            <p14:sldId id="256"/>
            <p14:sldId id="336"/>
            <p14:sldId id="372"/>
            <p14:sldId id="374"/>
            <p14:sldId id="376"/>
            <p14:sldId id="377"/>
            <p14:sldId id="266"/>
          </p14:sldIdLst>
        </p14:section>
        <p14:section name="Раздел без заголовка" id="{8F92D12D-EE9F-4060-8D90-BCD0524A28C7}">
          <p14:sldIdLst>
            <p14:sldId id="307"/>
            <p14:sldId id="311"/>
            <p14:sldId id="318"/>
            <p14:sldId id="319"/>
            <p14:sldId id="297"/>
            <p14:sldId id="283"/>
            <p14:sldId id="275"/>
            <p14:sldId id="357"/>
            <p14:sldId id="294"/>
            <p14:sldId id="314"/>
            <p14:sldId id="323"/>
            <p14:sldId id="328"/>
            <p14:sldId id="325"/>
            <p14:sldId id="378"/>
            <p14:sldId id="380"/>
            <p14:sldId id="379"/>
            <p14:sldId id="381"/>
            <p14:sldId id="382"/>
            <p14:sldId id="300"/>
          </p14:sldIdLst>
        </p14:section>
      </p14:section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галя" initials="г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86171" autoAdjust="0"/>
  </p:normalViewPr>
  <p:slideViewPr>
    <p:cSldViewPr>
      <p:cViewPr>
        <p:scale>
          <a:sx n="100" d="100"/>
          <a:sy n="100" d="100"/>
        </p:scale>
        <p:origin x="-2730" y="-3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564"/>
    </p:cViewPr>
  </p:sorterViewPr>
  <p:notesViewPr>
    <p:cSldViewPr>
      <p:cViewPr varScale="1">
        <p:scale>
          <a:sx n="85" d="100"/>
          <a:sy n="85" d="100"/>
        </p:scale>
        <p:origin x="-3834" y="-9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9.0347661176048671E-2"/>
          <c:y val="0.51260676423158369"/>
          <c:w val="0.80692788520573733"/>
          <c:h val="0.39717977463783483"/>
        </c:manualLayout>
      </c:layout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Национальный состав населения (%)</c:v>
                </c:pt>
              </c:strCache>
            </c:strRef>
          </c:tx>
          <c:dLbls>
            <c:showLegendKey val="0"/>
            <c:showVal val="0"/>
            <c:showCatName val="0"/>
            <c:showSerName val="0"/>
            <c:showPercent val="1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русские</c:v>
                </c:pt>
                <c:pt idx="1">
                  <c:v>мордва</c:v>
                </c:pt>
                <c:pt idx="2">
                  <c:v>татары</c:v>
                </c:pt>
                <c:pt idx="3">
                  <c:v>другие национальности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43</c:v>
                </c:pt>
                <c:pt idx="1">
                  <c:v>38</c:v>
                </c:pt>
                <c:pt idx="2">
                  <c:v>18</c:v>
                </c:pt>
                <c:pt idx="3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</c:pie3DChart>
      <c:spPr>
        <a:effectLst>
          <a:outerShdw blurRad="50800" dist="38100" dir="8100000" algn="tr" rotWithShape="0">
            <a:prstClr val="black">
              <a:alpha val="40000"/>
            </a:prstClr>
          </a:outerShdw>
        </a:effectLst>
      </c:spPr>
    </c:plotArea>
    <c:legend>
      <c:legendPos val="t"/>
      <c:layout/>
      <c:overlay val="0"/>
      <c:spPr>
        <a:solidFill>
          <a:schemeClr val="tx2">
            <a:lumMod val="20000"/>
            <a:lumOff val="80000"/>
          </a:schemeClr>
        </a:solidFill>
        <a:ln w="25400" cap="flat" cmpd="sng" algn="ctr">
          <a:solidFill>
            <a:schemeClr val="dk1"/>
          </a:solidFill>
          <a:prstDash val="solid"/>
        </a:ln>
        <a:effectLst/>
      </c:spPr>
    </c:legend>
    <c:plotVisOnly val="1"/>
    <c:dispBlanksAs val="gap"/>
    <c:showDLblsOverMax val="0"/>
  </c:chart>
  <c:spPr>
    <a:solidFill>
      <a:schemeClr val="lt1"/>
    </a:solidFill>
    <a:ln w="25400" cap="flat" cmpd="sng" algn="ctr">
      <a:solidFill>
        <a:schemeClr val="accent4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9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1552208</c:v>
                </c:pt>
                <c:pt idx="1">
                  <c:v>1355486</c:v>
                </c:pt>
                <c:pt idx="2">
                  <c:v>1385331</c:v>
                </c:pt>
                <c:pt idx="3">
                  <c:v>1227394</c:v>
                </c:pt>
                <c:pt idx="4">
                  <c:v>1132610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1011072"/>
        <c:axId val="61013376"/>
        <c:axId val="0"/>
      </c:bar3DChart>
      <c:catAx>
        <c:axId val="6101107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1013376"/>
        <c:crosses val="autoZero"/>
        <c:auto val="1"/>
        <c:lblAlgn val="ctr"/>
        <c:lblOffset val="100"/>
        <c:noMultiLvlLbl val="0"/>
      </c:catAx>
      <c:valAx>
        <c:axId val="610133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000"/>
            </a:pPr>
            <a:endParaRPr lang="ru-RU"/>
          </a:p>
        </c:txPr>
        <c:crossAx val="610110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Валовая продукция сельского хозяйства в хозяйствах всех категорий,тыс.руб.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501262</c:v>
                </c:pt>
                <c:pt idx="1">
                  <c:v>732940</c:v>
                </c:pt>
                <c:pt idx="2">
                  <c:v>1031886</c:v>
                </c:pt>
                <c:pt idx="3">
                  <c:v>1310490</c:v>
                </c:pt>
                <c:pt idx="4">
                  <c:v>1556873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64056704"/>
        <c:axId val="64062592"/>
        <c:axId val="0"/>
      </c:bar3DChart>
      <c:catAx>
        <c:axId val="64056704"/>
        <c:scaling>
          <c:orientation val="minMax"/>
        </c:scaling>
        <c:delete val="0"/>
        <c:axPos val="b"/>
        <c:majorTickMark val="out"/>
        <c:minorTickMark val="none"/>
        <c:tickLblPos val="nextTo"/>
        <c:crossAx val="64062592"/>
        <c:crosses val="autoZero"/>
        <c:auto val="1"/>
        <c:lblAlgn val="ctr"/>
        <c:lblOffset val="100"/>
        <c:noMultiLvlLbl val="0"/>
      </c:catAx>
      <c:valAx>
        <c:axId val="6406259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40567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/>
      </a:pPr>
      <a:endParaRPr lang="ru-RU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2">
                    <a:shade val="51000"/>
                    <a:satMod val="130000"/>
                  </a:schemeClr>
                </a:gs>
                <a:gs pos="80000">
                  <a:schemeClr val="accent2">
                    <a:shade val="93000"/>
                    <a:satMod val="130000"/>
                  </a:schemeClr>
                </a:gs>
                <a:gs pos="100000">
                  <a:schemeClr val="accent2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2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dLbls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185</c:v>
                </c:pt>
                <c:pt idx="1">
                  <c:v>176</c:v>
                </c:pt>
                <c:pt idx="2">
                  <c:v>213</c:v>
                </c:pt>
                <c:pt idx="3">
                  <c:v>219</c:v>
                </c:pt>
                <c:pt idx="4">
                  <c:v>250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32784896"/>
        <c:axId val="132786432"/>
      </c:barChart>
      <c:catAx>
        <c:axId val="13278489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100"/>
            </a:pPr>
            <a:endParaRPr lang="ru-RU"/>
          </a:p>
        </c:txPr>
        <c:crossAx val="132786432"/>
        <c:crosses val="autoZero"/>
        <c:auto val="1"/>
        <c:lblAlgn val="ctr"/>
        <c:lblOffset val="100"/>
        <c:noMultiLvlLbl val="0"/>
      </c:catAx>
      <c:valAx>
        <c:axId val="13278643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27848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title>
      <c:tx>
        <c:rich>
          <a:bodyPr/>
          <a:lstStyle/>
          <a:p>
            <a:pPr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ru-RU" sz="1100" b="1" dirty="0" smtClean="0">
                <a:solidFill>
                  <a:schemeClr val="dk1"/>
                </a:solidFill>
                <a:latin typeface="+mn-lt"/>
                <a:ea typeface="+mn-ea"/>
                <a:cs typeface="+mn-cs"/>
              </a:rPr>
              <a:t>Объем оборота розничной торговли во всех каналах реализации(тыс. рублей)</a:t>
            </a:r>
            <a:endParaRPr lang="ru-RU" sz="1100" b="1" dirty="0"/>
          </a:p>
        </c:rich>
      </c:tx>
      <c:layout>
        <c:manualLayout>
          <c:xMode val="edge"/>
          <c:yMode val="edge"/>
          <c:x val="0.21291660476402713"/>
          <c:y val="0"/>
        </c:manualLayout>
      </c:layout>
      <c:overlay val="0"/>
      <c:spPr>
        <a:gradFill rotWithShape="1">
          <a:gsLst>
            <a:gs pos="0">
              <a:schemeClr val="accent5">
                <a:tint val="50000"/>
                <a:satMod val="300000"/>
              </a:schemeClr>
            </a:gs>
            <a:gs pos="35000">
              <a:schemeClr val="accent5">
                <a:tint val="37000"/>
                <a:satMod val="300000"/>
              </a:schemeClr>
            </a:gs>
            <a:gs pos="100000">
              <a:schemeClr val="accent5"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5">
              <a:shade val="95000"/>
              <a:satMod val="10500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c:spPr>
    </c:title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17016787995840144"/>
          <c:y val="0.13502848923984631"/>
          <c:w val="0.79524092507304511"/>
          <c:h val="0.34162411829107497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 b="1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525688.80000000005</c:v>
                </c:pt>
                <c:pt idx="1">
                  <c:v>561783.69999999995</c:v>
                </c:pt>
                <c:pt idx="2">
                  <c:v>570357.4</c:v>
                </c:pt>
                <c:pt idx="3">
                  <c:v>546276.69999999995</c:v>
                </c:pt>
                <c:pt idx="4">
                  <c:v>557098.69999999995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133064576"/>
        <c:axId val="133066112"/>
        <c:axId val="0"/>
      </c:bar3DChart>
      <c:catAx>
        <c:axId val="13306457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33066112"/>
        <c:crosses val="autoZero"/>
        <c:auto val="1"/>
        <c:lblAlgn val="ctr"/>
        <c:lblOffset val="100"/>
        <c:noMultiLvlLbl val="0"/>
      </c:catAx>
      <c:valAx>
        <c:axId val="13306611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33064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hart>
    <c:autoTitleDeleted val="1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рублей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21285.8</c:v>
                </c:pt>
                <c:pt idx="1">
                  <c:v>22718.7</c:v>
                </c:pt>
                <c:pt idx="2">
                  <c:v>23719.7</c:v>
                </c:pt>
                <c:pt idx="3">
                  <c:v>24601.1</c:v>
                </c:pt>
                <c:pt idx="4">
                  <c:v>25617.200000000001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5"/>
        <c:gapDepth val="55"/>
        <c:shape val="cylinder"/>
        <c:axId val="133446272"/>
        <c:axId val="133448064"/>
        <c:axId val="0"/>
      </c:bar3DChart>
      <c:catAx>
        <c:axId val="133446272"/>
        <c:scaling>
          <c:orientation val="minMax"/>
        </c:scaling>
        <c:delete val="0"/>
        <c:axPos val="b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3448064"/>
        <c:crosses val="autoZero"/>
        <c:auto val="1"/>
        <c:lblAlgn val="ctr"/>
        <c:lblOffset val="100"/>
        <c:noMultiLvlLbl val="0"/>
      </c:catAx>
      <c:valAx>
        <c:axId val="133448064"/>
        <c:scaling>
          <c:orientation val="minMax"/>
        </c:scaling>
        <c:delete val="0"/>
        <c:axPos val="l"/>
        <c:majorGridlines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3446272"/>
        <c:crosses val="autoZero"/>
        <c:crossBetween val="between"/>
      </c:valAx>
    </c:plotArea>
    <c:legend>
      <c:legendPos val="r"/>
      <c:legendEntry>
        <c:idx val="0"/>
        <c:delete val="1"/>
      </c:legendEntry>
      <c:legendEntry>
        <c:idx val="1"/>
        <c:delete val="1"/>
      </c:legendEntry>
      <c:layout>
        <c:manualLayout>
          <c:xMode val="edge"/>
          <c:yMode val="edge"/>
          <c:x val="0.77705702191281956"/>
          <c:y val="0.44977487069337974"/>
          <c:w val="0.15418884719023687"/>
          <c:h val="0.10044987285363355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029740200208506"/>
          <c:y val="5.4797832920525168E-2"/>
          <c:w val="0.76282638332671637"/>
          <c:h val="0.73311724500880504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spPr>
            <a:gradFill rotWithShape="1">
              <a:gsLst>
                <a:gs pos="0">
                  <a:schemeClr val="accent4">
                    <a:shade val="51000"/>
                    <a:satMod val="130000"/>
                  </a:schemeClr>
                </a:gs>
                <a:gs pos="80000">
                  <a:schemeClr val="accent4">
                    <a:shade val="93000"/>
                    <a:satMod val="130000"/>
                  </a:schemeClr>
                </a:gs>
                <a:gs pos="100000">
                  <a:schemeClr val="accent4">
                    <a:shade val="94000"/>
                    <a:satMod val="135000"/>
                  </a:schemeClr>
                </a:gs>
              </a:gsLst>
              <a:lin ang="16200000" scaled="0"/>
            </a:gradFill>
            <a:ln w="9525" cap="flat" cmpd="sng" algn="ctr">
              <a:solidFill>
                <a:schemeClr val="accent4">
                  <a:shade val="95000"/>
                  <a:satMod val="105000"/>
                </a:schemeClr>
              </a:solidFill>
              <a:prstDash val="solid"/>
            </a:ln>
            <a:effectLst>
              <a:outerShdw blurRad="40000" dist="23000" dir="5400000" rotWithShape="0">
                <a:srgbClr val="000000">
                  <a:alpha val="35000"/>
                </a:srgbClr>
              </a:outerShdw>
            </a:effectLst>
          </c:spPr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33.200000000000003</c:v>
                </c:pt>
                <c:pt idx="1">
                  <c:v>37</c:v>
                </c:pt>
                <c:pt idx="2">
                  <c:v>45.6</c:v>
                </c:pt>
                <c:pt idx="3">
                  <c:v>46.6</c:v>
                </c:pt>
                <c:pt idx="4">
                  <c:v>48.3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2016 год</c:v>
                </c:pt>
                <c:pt idx="1">
                  <c:v>2017 год</c:v>
                </c:pt>
                <c:pt idx="2">
                  <c:v>2018 год</c:v>
                </c:pt>
                <c:pt idx="3">
                  <c:v>2019 год</c:v>
                </c:pt>
                <c:pt idx="4">
                  <c:v>2020 год</c:v>
                </c:pt>
              </c:strCache>
            </c:strRef>
          </c:cat>
          <c:val>
            <c:numRef>
              <c:f>Лист1!$D$2:$D$6</c:f>
              <c:numCache>
                <c:formatCode>General</c:formatCode>
                <c:ptCount val="5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34619904"/>
        <c:axId val="134621440"/>
      </c:barChart>
      <c:catAx>
        <c:axId val="13461990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4621440"/>
        <c:crosses val="autoZero"/>
        <c:auto val="1"/>
        <c:lblAlgn val="ctr"/>
        <c:lblOffset val="100"/>
        <c:noMultiLvlLbl val="0"/>
      </c:catAx>
      <c:valAx>
        <c:axId val="13462144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/>
            </a:pPr>
            <a:endParaRPr lang="ru-RU"/>
          </a:p>
        </c:txPr>
        <c:crossAx val="1346199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0.25877478667244863"/>
          <c:y val="5.8891555233659666E-2"/>
          <c:w val="0.63883918811888274"/>
          <c:h val="0.79279083810450945"/>
        </c:manualLayout>
      </c:layout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(кв. метров)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2">
                  <c:v>29.9</c:v>
                </c:pt>
                <c:pt idx="3">
                  <c:v>31.1</c:v>
                </c:pt>
                <c:pt idx="4">
                  <c:v>32.299999999999997</c:v>
                </c:pt>
                <c:pt idx="5">
                  <c:v>33.700000000000003</c:v>
                </c:pt>
                <c:pt idx="6">
                  <c:v>34.299999999999997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Ряд 2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Лист1!$A$2:$A$8</c:f>
              <c:strCache>
                <c:ptCount val="7"/>
                <c:pt idx="2">
                  <c:v>2016 год</c:v>
                </c:pt>
                <c:pt idx="3">
                  <c:v>2017 год</c:v>
                </c:pt>
                <c:pt idx="4">
                  <c:v>2018 год</c:v>
                </c:pt>
                <c:pt idx="5">
                  <c:v>2019 год</c:v>
                </c:pt>
                <c:pt idx="6">
                  <c:v>2020 год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34669824"/>
        <c:axId val="134671360"/>
        <c:axId val="0"/>
      </c:bar3DChart>
      <c:catAx>
        <c:axId val="13466982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ru-RU"/>
          </a:p>
        </c:txPr>
        <c:crossAx val="134671360"/>
        <c:crosses val="autoZero"/>
        <c:auto val="1"/>
        <c:lblAlgn val="ctr"/>
        <c:lblOffset val="100"/>
        <c:noMultiLvlLbl val="0"/>
      </c:catAx>
      <c:valAx>
        <c:axId val="1346713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1200" b="1"/>
            </a:pPr>
            <a:endParaRPr lang="ru-RU"/>
          </a:p>
        </c:txPr>
        <c:crossAx val="134669824"/>
        <c:crosses val="autoZero"/>
        <c:crossBetween val="between"/>
      </c:valAx>
    </c:plotArea>
    <c:legend>
      <c:legendPos val="r"/>
      <c:legendEntry>
        <c:idx val="0"/>
        <c:delete val="1"/>
      </c:legendEntry>
      <c:legendEntry>
        <c:idx val="1"/>
        <c:delete val="1"/>
      </c:legendEntry>
      <c:layout>
        <c:manualLayout>
          <c:xMode val="edge"/>
          <c:yMode val="edge"/>
          <c:x val="0.82610696512648019"/>
          <c:y val="0.70969959977346686"/>
          <c:w val="0.17389303487351981"/>
          <c:h val="0.14412185908882752"/>
        </c:manualLayout>
      </c:layout>
      <c:overlay val="0"/>
      <c:txPr>
        <a:bodyPr/>
        <a:lstStyle/>
        <a:p>
          <a:pPr>
            <a:defRPr sz="12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stack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Ряд 1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3">
                  <c:v>2016 год</c:v>
                </c:pt>
                <c:pt idx="4">
                  <c:v>2017 год</c:v>
                </c:pt>
                <c:pt idx="5">
                  <c:v>2018 год</c:v>
                </c:pt>
                <c:pt idx="6">
                  <c:v>2019 год</c:v>
                </c:pt>
                <c:pt idx="7">
                  <c:v>2020 год</c:v>
                </c:pt>
              </c:strCache>
            </c:strRef>
          </c:cat>
          <c:val>
            <c:numRef>
              <c:f>Лист1!$B$2:$B$9</c:f>
              <c:numCache>
                <c:formatCode>General</c:formatCode>
                <c:ptCount val="8"/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процентов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3">
                  <c:v>2016 год</c:v>
                </c:pt>
                <c:pt idx="4">
                  <c:v>2017 год</c:v>
                </c:pt>
                <c:pt idx="5">
                  <c:v>2018 год</c:v>
                </c:pt>
                <c:pt idx="6">
                  <c:v>2019 год</c:v>
                </c:pt>
                <c:pt idx="7">
                  <c:v>2020 год</c:v>
                </c:pt>
              </c:strCache>
            </c:strRef>
          </c:cat>
          <c:val>
            <c:numRef>
              <c:f>Лист1!$C$2:$C$9</c:f>
              <c:numCache>
                <c:formatCode>General</c:formatCode>
                <c:ptCount val="8"/>
                <c:pt idx="3">
                  <c:v>1.4</c:v>
                </c:pt>
                <c:pt idx="4">
                  <c:v>1.3</c:v>
                </c:pt>
                <c:pt idx="5">
                  <c:v>1.2</c:v>
                </c:pt>
                <c:pt idx="6">
                  <c:v>0.9</c:v>
                </c:pt>
                <c:pt idx="7">
                  <c:v>0.8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Лист1!$A$2:$A$9</c:f>
              <c:strCache>
                <c:ptCount val="8"/>
                <c:pt idx="3">
                  <c:v>2016 год</c:v>
                </c:pt>
                <c:pt idx="4">
                  <c:v>2017 год</c:v>
                </c:pt>
                <c:pt idx="5">
                  <c:v>2018 год</c:v>
                </c:pt>
                <c:pt idx="6">
                  <c:v>2019 год</c:v>
                </c:pt>
                <c:pt idx="7">
                  <c:v>2020 год</c:v>
                </c:pt>
              </c:strCache>
            </c:strRef>
          </c:cat>
          <c:val>
            <c:numRef>
              <c:f>Лист1!$D$2:$D$9</c:f>
              <c:numCache>
                <c:formatCode>General</c:formatCode>
                <c:ptCount val="8"/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143761408"/>
        <c:axId val="143762944"/>
        <c:axId val="0"/>
      </c:bar3DChart>
      <c:catAx>
        <c:axId val="143761408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900" b="1"/>
            </a:pPr>
            <a:endParaRPr lang="ru-RU"/>
          </a:p>
        </c:txPr>
        <c:crossAx val="143762944"/>
        <c:crosses val="autoZero"/>
        <c:auto val="1"/>
        <c:lblAlgn val="ctr"/>
        <c:lblOffset val="100"/>
        <c:noMultiLvlLbl val="0"/>
      </c:catAx>
      <c:valAx>
        <c:axId val="143762944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143761408"/>
        <c:crosses val="autoZero"/>
        <c:crossBetween val="between"/>
      </c:valAx>
    </c:plotArea>
    <c:legend>
      <c:legendPos val="r"/>
      <c:legendEntry>
        <c:idx val="0"/>
        <c:delete val="1"/>
      </c:legendEntry>
      <c:legendEntry>
        <c:idx val="2"/>
        <c:delete val="1"/>
      </c:legendEntry>
      <c:layout/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0.31179</cdr:x>
      <cdr:y>0.54839</cdr:y>
    </cdr:from>
    <cdr:to>
      <cdr:x>0.53821</cdr:x>
      <cdr:y>0.95802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59207" y="122413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ru-RU" sz="1100" dirty="0"/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2FD1FC-425E-460D-A59F-ECE607EA15DC}" type="datetimeFigureOut">
              <a:rPr lang="ru-RU" smtClean="0"/>
              <a:pPr/>
              <a:t>21.04.2021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5CFDCA-3738-4962-AA70-7C93F521247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002910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FDCA-3738-4962-AA70-7C93F5212472}" type="slidenum">
              <a:rPr lang="ru-RU" smtClean="0"/>
              <a:pPr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9854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5CFDCA-3738-4962-AA70-7C93F5212472}" type="slidenum">
              <a:rPr lang="ru-RU" smtClean="0"/>
              <a:pPr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52300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39489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4397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8943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105298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7316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385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0623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01626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4557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35506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60571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0FEEEA-30AD-4D9F-A3D9-CEE1024A6344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760580-BB56-4569-8439-48167F2E731E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3760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chart" Target="../charts/chart7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57224" y="500042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 Инвестиционный паспорт </a:t>
            </a:r>
            <a:r>
              <a:rPr lang="ru-RU" b="1" dirty="0" err="1" smtClean="0"/>
              <a:t>Кадошкинского</a:t>
            </a:r>
            <a:r>
              <a:rPr lang="ru-RU" b="1" dirty="0" smtClean="0"/>
              <a:t> муниципального района 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140968"/>
            <a:ext cx="6400800" cy="249783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036" y="2636913"/>
            <a:ext cx="7200800" cy="309634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66464"/>
            <a:ext cx="8229600" cy="1002296"/>
          </a:xfrm>
        </p:spPr>
        <p:txBody>
          <a:bodyPr>
            <a:normAutofit/>
          </a:bodyPr>
          <a:lstStyle/>
          <a:p>
            <a:r>
              <a:rPr lang="ru-RU" sz="2800" b="1" dirty="0"/>
              <a:t>Общая характеристика </a:t>
            </a:r>
            <a:r>
              <a:rPr lang="ru-RU" sz="2800" b="1" dirty="0" err="1"/>
              <a:t>Кадошкинского</a:t>
            </a:r>
            <a:r>
              <a:rPr lang="ru-RU" sz="2800" b="1" dirty="0"/>
              <a:t> муниципального района</a:t>
            </a: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1816114025"/>
              </p:ext>
            </p:extLst>
          </p:nvPr>
        </p:nvGraphicFramePr>
        <p:xfrm>
          <a:off x="179512" y="3933056"/>
          <a:ext cx="4104456" cy="23762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90864"/>
            <a:ext cx="4038600" cy="4918456"/>
          </a:xfrm>
        </p:spPr>
        <p:txBody>
          <a:bodyPr>
            <a:normAutofit fontScale="85000" lnSpcReduction="10000"/>
          </a:bodyPr>
          <a:lstStyle/>
          <a:p>
            <a:pPr lvl="0" algn="just">
              <a:tabLst>
                <a:tab pos="538163" algn="l"/>
              </a:tabLst>
            </a:pP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Кадошкинский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муниципальный район расположен в юго-восточной части Республики Мордовия, граничит с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Инсарским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Ковылкинским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Старо-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Шайговским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, Рузаевским районами республики.</a:t>
            </a:r>
          </a:p>
          <a:p>
            <a:pPr lvl="0"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В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январе 1963 года административными решениями центральных органов он был упразднен. Входившие в него населенные пункты были распределены по тем же четырем районам, поселок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Кадошкино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был включен в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Инсарский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район.   </a:t>
            </a:r>
          </a:p>
          <a:p>
            <a:pPr lvl="0"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Кадошкинский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 был возрожден в начале 90-х годов в соответствии с  Указом Президиума Верховного Совета РСФСР от 27 мая 1991 г.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923925" algn="l"/>
              </a:tabLst>
            </a:pP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Административным центром </a:t>
            </a:r>
            <a:r>
              <a:rPr lang="ru-RU" sz="12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Кадошкинского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муниципального района является </a:t>
            </a:r>
            <a:r>
              <a:rPr lang="ru-RU" sz="12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рп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</a:t>
            </a:r>
            <a:r>
              <a:rPr lang="ru-RU" sz="1200" dirty="0" err="1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Кадошкино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который расположен в 70 км от столицы Мордовии - г. Саранска.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  <a:tabLst>
                <a:tab pos="923925" algn="l"/>
              </a:tabLst>
            </a:pPr>
            <a:r>
              <a:rPr lang="ru-RU" sz="1200" dirty="0" smtClean="0">
                <a:latin typeface="Times New Roman"/>
                <a:ea typeface="Calibri"/>
              </a:rPr>
              <a:t>В </a:t>
            </a:r>
            <a:r>
              <a:rPr lang="ru-RU" sz="1200" dirty="0">
                <a:latin typeface="Times New Roman"/>
                <a:ea typeface="Calibri"/>
              </a:rPr>
              <a:t>состав </a:t>
            </a:r>
            <a:r>
              <a:rPr lang="ru-RU" sz="1200" dirty="0" err="1">
                <a:latin typeface="Times New Roman"/>
                <a:ea typeface="Calibri"/>
              </a:rPr>
              <a:t>Кадошкинского</a:t>
            </a:r>
            <a:r>
              <a:rPr lang="ru-RU" sz="1200" dirty="0">
                <a:latin typeface="Times New Roman"/>
                <a:ea typeface="Calibri"/>
              </a:rPr>
              <a:t> муниципального района входят 1 городское – </a:t>
            </a:r>
            <a:r>
              <a:rPr lang="ru-RU" sz="1200" dirty="0" err="1">
                <a:latin typeface="Times New Roman"/>
                <a:ea typeface="Calibri"/>
              </a:rPr>
              <a:t>Кадошкинское</a:t>
            </a:r>
            <a:r>
              <a:rPr lang="ru-RU" sz="1200" dirty="0">
                <a:latin typeface="Times New Roman"/>
                <a:ea typeface="Calibri"/>
              </a:rPr>
              <a:t>  и 5 сельских поселений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Территория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района составляет 612,639 км</a:t>
            </a:r>
            <a:r>
              <a:rPr lang="ru-RU" sz="1200" baseline="30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endParaRPr lang="ru-RU" sz="1200" dirty="0" smtClean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Численность населения района составляет 6373 человека. Доля населения, проживающего в городском поселении – 63,0 %, в сельских поселениях – 37,0%.</a:t>
            </a:r>
          </a:p>
          <a:p>
            <a:pPr lvl="0" algn="just"/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Население моложе трудоспособного возраста составляет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17,1 %, в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трудоспособном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возрасте -55,1 %, старше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трудоспособного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возраста - 27,8 %.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  <a:p>
            <a:pPr lvl="0"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Демографическая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ситуация в 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Кадошкинском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районе характеризуется рядом неблагоприятных тенденций. В районе наблюдается снижение численности населения как за счет естественной убыли, так и вследствие миграционного оттока. </a:t>
            </a:r>
          </a:p>
          <a:p>
            <a:pPr lvl="0" algn="just"/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 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структуре  национального состава населения на русских приходиться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43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%, на мордву -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38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%, татар -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18 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%, другие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национальности -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1 %.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1390863"/>
            <a:ext cx="2298700" cy="23780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41222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История и культура</a:t>
            </a:r>
            <a:endParaRPr lang="ru-RU" sz="28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 fontScale="55000" lnSpcReduction="20000"/>
          </a:bodyPr>
          <a:lstStyle/>
          <a:p>
            <a:pPr algn="just"/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района зарегистрировано 26 памятников: 11 – истории, 4 – градостроительства и архитектуры, 5 – искусства, 6 – археологии. О древности культурного ландшафта свидетельствуют поселения эпохи бронзы у сел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Сиалеевский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Майдан и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Паёво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городище у д. Экономические Полянки, курган у с.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Адашево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рабочий поселок городского типа с 1968 года, районный центр в 1935-1963 годах и с 1991 года.</a:t>
            </a:r>
          </a:p>
          <a:p>
            <a:pPr algn="just"/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Поселок основан в 90-х годах XIX в. при строительстве Московско-Казанской железной дороги. В 1930 г. в населенном пункте проживало 59 человек. Название-антропоним: до основания населенного пункта путеобходчиком на разъезде, как утверждают старожилы, работал человек по фамилии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 поселке установлены памятники воинам, погибшим в годы Великой Отечественной войны.</a:t>
            </a:r>
          </a:p>
          <a:p>
            <a:pPr algn="just"/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район — родина Героев Советского Союза М. Т.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Антясова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Г. Л. </a:t>
            </a:r>
            <a:r>
              <a:rPr lang="ru-RU" sz="25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Евишева</a:t>
            </a:r>
            <a:r>
              <a:rPr lang="ru-RU" sz="2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П. М. Мещерякова, Н. С. Чапаева.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827" y="4149080"/>
            <a:ext cx="4392488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412776"/>
            <a:ext cx="2088232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2227535" cy="2448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68532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solidFill>
                  <a:prstClr val="black"/>
                </a:solidFill>
              </a:rPr>
              <a:t>География и климатические условия</a:t>
            </a:r>
            <a:endParaRPr lang="ru-RU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464497"/>
          </a:xfrm>
        </p:spPr>
        <p:txBody>
          <a:bodyPr>
            <a:normAutofit fontScale="85000" lnSpcReduction="20000"/>
          </a:bodyPr>
          <a:lstStyle/>
          <a:p>
            <a:pPr lvl="0"/>
            <a:endParaRPr lang="ru-RU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3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3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 в лесостепных ландшафтах вторичной моренной равнины краевой северо-восточной части Приволжской возвышенности, в центральной части Мордовии. Территория района составляет 612,639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км2.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Граничит с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Инсарским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Ковылкинским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Краснослободским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Старо-</a:t>
            </a:r>
            <a:r>
              <a:rPr lang="ru-RU" sz="14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Шайговским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Рузаевским районами Мордовии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 algn="just"/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ru-RU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Климат на всей территории района умеренно-континентальный. Наблюдается четкое разделение сезонов. Погодные условия достаточно ровные. Зимы с умеренными отрицательными температурами длятся на протяжении пяти месяцев. В зимний период возможны как значительные оттепели, так и достаточно сильные морозные периоды. Уверенный снежный покров ложится в конце ноября, в отдельные годы покров способен образовываться только в середине декабря. Высота покрова к концу периода достигает 30-35 см, в лощинах и в лесных массивах высота доходит до 50 см. Весенний период кратковременный, температуры достаточно быстро поднимаются, что позволяет к середине апреля полностью сойти снегу.</a:t>
            </a:r>
            <a:endParaRPr lang="en-US" sz="14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4648200" y="3933056"/>
            <a:ext cx="4038600" cy="2193107"/>
          </a:xfrm>
        </p:spPr>
        <p:txBody>
          <a:bodyPr>
            <a:normAutofit fontScale="85000" lnSpcReduction="20000"/>
          </a:bodyPr>
          <a:lstStyle/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Лето в районе так же умеренно теплое. Возможны </a:t>
            </a:r>
            <a:r>
              <a:rPr lang="ru-RU" sz="14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жаркие </a:t>
            </a:r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сухие периоды. Основная масса летних дождей и гроз приходится на июль месяц. Осенний период начинается в середине сентября, когда температуры в среднем опускаются ниже +15 градусов. Первые заморозки отмечаются во второй половине октября. Среднегодовая нома осадков составляет 450 мм.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Средние показатели температуры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январь -8…-11 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июль +18,5…+19,5</a:t>
            </a:r>
          </a:p>
          <a:p>
            <a:pPr lvl="0" algn="just"/>
            <a:r>
              <a:rPr lang="ru-RU" sz="14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сентябрь +15</a:t>
            </a:r>
          </a:p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484784"/>
            <a:ext cx="3744416" cy="2376264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980979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Природно-сырьевой потенциал</a:t>
            </a:r>
          </a:p>
        </p:txBody>
      </p:sp>
      <p:pic>
        <p:nvPicPr>
          <p:cNvPr id="4" name="Picture 2" descr="\\192.168.1.2\SharedDocs\Колябина\полезные эскопаемые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 flipH="1" flipV="1">
            <a:off x="338395" y="1627311"/>
            <a:ext cx="1008112" cy="544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23528" y="1233571"/>
            <a:ext cx="25202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Полезные ископаемые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1475656" y="1556792"/>
            <a:ext cx="727280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Полезные ископаемые представлены месторождениями кирпичных глин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Кадошкинское-2), кирпичных суглинков (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Юматовское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и др. На территории района эксплуатируется среднекаменноугольный водоносный горизонт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23528" y="2564904"/>
            <a:ext cx="19442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Водные ресурсы</a:t>
            </a:r>
          </a:p>
        </p:txBody>
      </p:sp>
      <p:pic>
        <p:nvPicPr>
          <p:cNvPr id="2050" name="Picture 2" descr="\\192.168.1.2\SharedDocs\Колябина\водные ресурсы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077749"/>
            <a:ext cx="972108" cy="567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475656" y="3077749"/>
            <a:ext cx="7272808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 юго-восточной части района протекает его основная река —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Исса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Кроме нее здесь протекают реки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Сивинь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Потиж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Эксплуатационные запасы подземных вод 46,5 тыс. м3/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сут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Минерализация извлекаемых вод изменяется в пределах от 0,4 до 0,5 г/дм3. По химическому составу воды хлоридно-</a:t>
            </a:r>
            <a:r>
              <a:rPr lang="ru-RU" sz="1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сульфатногидрокарбонатные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Отмечается повышенное содержание фтора – до 3,0 мг/дм3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4431966"/>
            <a:ext cx="23033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Почвенные ресурсы</a:t>
            </a:r>
          </a:p>
        </p:txBody>
      </p:sp>
      <p:pic>
        <p:nvPicPr>
          <p:cNvPr id="2052" name="Picture 4" descr="https://thumbs.dreamstime.com/b/green-plant-growing-natural-soil-3611605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5020311"/>
            <a:ext cx="1116124" cy="859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691680" y="5020311"/>
            <a:ext cx="6912768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структуре почвенного покрова преобладают серые лесные (43%), черноземные (26%) и пойменные (16%) почвы. Естественная растительность представлена дубравами. Под лесами занято 30,7%, под кустарниками – 0,9% площади района</a:t>
            </a:r>
          </a:p>
        </p:txBody>
      </p:sp>
    </p:spTree>
    <p:extLst>
      <p:ext uri="{BB962C8B-B14F-4D97-AF65-F5344CB8AC3E}">
        <p14:creationId xmlns:p14="http://schemas.microsoft.com/office/powerpoint/2010/main" val="3303315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100" b="1" dirty="0"/>
              <a:t>Инженерная и транспортная инфраструктура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709120"/>
          </a:xfrm>
        </p:spPr>
        <p:txBody>
          <a:bodyPr>
            <a:noAutofit/>
          </a:bodyPr>
          <a:lstStyle/>
          <a:p>
            <a:pPr algn="just"/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является станцией Куйбышевской железной дороги.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Социально экономическое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поселения определилось положением на ж/д магистрали и автодороге областного значения. Планировочная структура районного центра компактна. Железнодорожная магистраль проходит полукольцом по его территории с запада на северо-восток. Протяженность автомобильных дорог общего пользования составила на 01.01.2021 г.: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•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твердым покрытием – 41,1 км;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•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усовершенствованным (цементобетонные, асфальтобетонные и типа асфальтобетона, из щебня и гравия, обработанных вяжущими материалами) покрытием – 29,9 км. До ближайшей федеральной автотрассы Р158 Нижний Новгород-Саратов - 43 км (через Арзамас, Саранск,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Иссу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Пензу). Через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проходит автомобильная дорога общего пользования регионального значения г. Рузаевка – г.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Ковылкино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1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Торбеево, которая соединяет не только муниципальные районы республики, но и обеспечивает связь районов с г. Саранск, Пензенской, Ульяновской, Рязанской, Московской областями. Большинство населенных пунктов района соединены дорогами с твердым покрытием, во всех селах имеются газ и телефонная связь.</a:t>
            </a: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0"/>
            <a:ext cx="4038600" cy="3240360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5944190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551554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Развитие промышленного комплекса</a:t>
            </a:r>
            <a:endParaRPr lang="ru-RU" sz="2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57158" y="1059235"/>
            <a:ext cx="4040188" cy="720079"/>
          </a:xfrm>
          <a:solidFill>
            <a:schemeClr val="bg2"/>
          </a:solidFill>
          <a:ln>
            <a:solidFill>
              <a:srgbClr val="0070C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62500" lnSpcReduction="20000"/>
          </a:bodyPr>
          <a:lstStyle/>
          <a:p>
            <a:pPr algn="ctr"/>
            <a:r>
              <a:rPr lang="ru-RU" dirty="0" smtClean="0"/>
              <a:t>Объем отгруженных товаров собственного производства, выполненных работ и услуг собственными силами (тыс. руб.)</a:t>
            </a:r>
            <a:endParaRPr lang="ru-RU" dirty="0"/>
          </a:p>
        </p:txBody>
      </p:sp>
      <p:graphicFrame>
        <p:nvGraphicFramePr>
          <p:cNvPr id="7" name="Содержимое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049548292"/>
              </p:ext>
            </p:extLst>
          </p:nvPr>
        </p:nvGraphicFramePr>
        <p:xfrm>
          <a:off x="142844" y="1779315"/>
          <a:ext cx="4213132" cy="17216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580112" y="1128142"/>
            <a:ext cx="3001119" cy="1050131"/>
          </a:xfrm>
        </p:spPr>
        <p:txBody>
          <a:bodyPr>
            <a:normAutofit/>
          </a:bodyPr>
          <a:lstStyle/>
          <a:p>
            <a:endParaRPr lang="ru-RU" sz="1000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004048" y="2636912"/>
            <a:ext cx="3672408" cy="4141124"/>
          </a:xfrm>
        </p:spPr>
        <p:txBody>
          <a:bodyPr>
            <a:normAutofit/>
          </a:bodyPr>
          <a:lstStyle/>
          <a:p>
            <a:pPr algn="just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района  работает современное градообразующее промышленное предприятие - АО «</a:t>
            </a:r>
            <a:r>
              <a:rPr lang="ru-RU" sz="11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электротехнический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завод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который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производит более 300 наименований электротехнической продукции различного назначения: светильники (уличные, промышленные, тепличные), прожекторы, пускорегулирующие аппараты, импульсно-зажигающие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устройства.</a:t>
            </a:r>
            <a:endParaRPr lang="ru-RU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С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2004 года на предприятии внедрена Система Менеджмента Качества (СМК) в соответствии с требованиями международных стандартов серии ISO 9001:2000. Система Менеджмента Качества ОАО  «КЭТЗ» является важной </a:t>
            </a:r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составной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частью общей системы управления предприятием. </a:t>
            </a:r>
            <a:endParaRPr lang="ru-RU" sz="11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1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Предусматривается 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дальнейшее развитие градообразующего предприятия ОАО «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электротехнический завод»  в рамках реализации программы развития кластера «</a:t>
            </a:r>
            <a:r>
              <a:rPr lang="ru-RU" sz="11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Энергоэффективная</a:t>
            </a:r>
            <a:r>
              <a:rPr lang="ru-RU" sz="1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светотехника и интеллектуальные системы управления освещением». </a:t>
            </a:r>
          </a:p>
        </p:txBody>
      </p:sp>
      <p:pic>
        <p:nvPicPr>
          <p:cNvPr id="9" name="Рисунок 8" descr="http://bl-g.ru/upload/iblock/b4e/DSC03001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4005064"/>
            <a:ext cx="4392488" cy="2736304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1026" name="Picture 2" descr="F:\ФОТО\завод\4 06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19" y="1167247"/>
            <a:ext cx="3001119" cy="1224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http://tehnostroy13.ru/wp-content/uploads/2015/01/SC01166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148064" y="1059235"/>
            <a:ext cx="3505174" cy="1440160"/>
          </a:xfrm>
          <a:prstGeom prst="rect">
            <a:avLst/>
          </a:prstGeom>
          <a:ln>
            <a:solidFill>
              <a:srgbClr val="0070C0"/>
            </a:solidFill>
            <a:headEnd/>
            <a:tailEnd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Развитие агропромышленного комплекса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968552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13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Ведущее </a:t>
            </a:r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место в хозяйственном комплексе района занимает сельское хозяйство. Район специализируется на </a:t>
            </a:r>
            <a:r>
              <a:rPr lang="ru-RU" sz="13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производстве цветочных культур - тепличных роз, </a:t>
            </a:r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зерновых культур, мяса и </a:t>
            </a:r>
            <a:r>
              <a:rPr lang="ru-RU" sz="13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молока.</a:t>
            </a:r>
          </a:p>
          <a:p>
            <a:pPr algn="just"/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      Площадь сельхозугодий составляет 33654 га, в том числе пашня — 22780 га</a:t>
            </a:r>
            <a:endParaRPr lang="ru-RU" sz="1300" dirty="0" smtClean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algn="just"/>
            <a:r>
              <a:rPr lang="ru-RU" sz="13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 </a:t>
            </a:r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территории </a:t>
            </a:r>
            <a:r>
              <a:rPr lang="ru-RU" sz="13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Кадошкинского</a:t>
            </a:r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района производством сельскохозяйственной продукции заняты 7 сельскохозяйственных организаций: ООО «Магма ХД», ООО «Хорошее дело», АО «Мир цветов», ООО «Мир цветов ТК», ООО «АГРОГЛУШКОВО», ООО «Агро-</a:t>
            </a:r>
            <a:r>
              <a:rPr lang="ru-RU" sz="13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Паево</a:t>
            </a:r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», ООО ПМК «</a:t>
            </a:r>
            <a:r>
              <a:rPr lang="ru-RU" sz="1300" dirty="0" err="1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Кадошкинское</a:t>
            </a:r>
            <a:r>
              <a:rPr lang="ru-RU" sz="13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». Функционирует 10 крестьянских (фермерских) хозяйств и 3127 личных подсобных хозяйства</a:t>
            </a:r>
            <a:r>
              <a:rPr lang="ru-RU" sz="13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</a:t>
            </a:r>
          </a:p>
          <a:p>
            <a:pPr algn="just"/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Объем сельскохозяйственного производства в сельскохозяйственных организациях и КФХ увеличился  в 2020 году по сравнению с 2016 годом  в 3,1 раза.</a:t>
            </a:r>
          </a:p>
          <a:p>
            <a:pPr algn="just"/>
            <a:r>
              <a:rPr lang="ru-RU" sz="13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   Среднемесячная </a:t>
            </a:r>
            <a:r>
              <a:rPr lang="ru-RU" sz="13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начисленная заработная плата работников сельскохозяйственных предприятий района по итогам </a:t>
            </a:r>
            <a:r>
              <a:rPr lang="ru-RU" sz="13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года 2020 года  </a:t>
            </a:r>
            <a:r>
              <a:rPr lang="ru-RU" sz="13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составила </a:t>
            </a:r>
            <a:r>
              <a:rPr lang="ru-RU" sz="13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41378 </a:t>
            </a:r>
            <a:r>
              <a:rPr lang="ru-RU" sz="13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руб., что </a:t>
            </a:r>
            <a:r>
              <a:rPr lang="ru-RU" sz="13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в 2,1 раза выше </a:t>
            </a:r>
            <a:r>
              <a:rPr lang="ru-RU" sz="13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уровня </a:t>
            </a:r>
            <a:r>
              <a:rPr lang="ru-RU" sz="13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2016 года.</a:t>
            </a:r>
          </a:p>
          <a:p>
            <a:pPr algn="just"/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Валовой сбор зерновых культур в 2020 году составил 41149,5 </a:t>
            </a:r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тонн. Урожайность </a:t>
            </a:r>
            <a:r>
              <a:rPr lang="ru-RU" sz="1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зерновых в среднем по району–41,5 ц/га.</a:t>
            </a:r>
          </a:p>
          <a:p>
            <a:pPr algn="just"/>
            <a:r>
              <a:rPr lang="ru-RU" sz="13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endParaRPr lang="ru-RU" sz="1300" dirty="0"/>
          </a:p>
        </p:txBody>
      </p:sp>
      <p:graphicFrame>
        <p:nvGraphicFramePr>
          <p:cNvPr id="11" name="Объект 10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919786242"/>
              </p:ext>
            </p:extLst>
          </p:nvPr>
        </p:nvGraphicFramePr>
        <p:xfrm>
          <a:off x="4680945" y="4293096"/>
          <a:ext cx="4038600" cy="22322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340768"/>
            <a:ext cx="4104456" cy="2808312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5863616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Развитие агропромышленного комплекса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5040560"/>
          </a:xfrm>
        </p:spPr>
        <p:txBody>
          <a:bodyPr>
            <a:noAutofit/>
          </a:bodyPr>
          <a:lstStyle/>
          <a:p>
            <a:pPr lvl="0" indent="450215" algn="just">
              <a:lnSpc>
                <a:spcPct val="115000"/>
              </a:lnSpc>
            </a:pP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Успешными предприятиями </a:t>
            </a:r>
            <a:r>
              <a:rPr lang="ru-RU" sz="11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отрасли сельского хозяйства является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«Мир цветов»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ООО « Мир цветов ТК» – одни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из самых современных в России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агроформирований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 выращиванию 15 сортов роз: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Naomi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Ilios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Aqua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Avalanche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Talea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Sputnik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Dark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Wow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Peach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Avalanche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Hotshot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Lianne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Snowflake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Wow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White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1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Naomi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«Мир цветов» создано в 2005 году, численность работников 100 человек. </a:t>
            </a:r>
            <a:r>
              <a:rPr lang="ru-RU" sz="1100" dirty="0">
                <a:solidFill>
                  <a:srgbClr val="000000"/>
                </a:solidFill>
                <a:latin typeface="Times New Roman"/>
              </a:rPr>
              <a:t>ООО «Мир цветов ТК» создано в 2016 году. Среднесписочная численность работников составляет 77 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</a:rPr>
              <a:t>чел.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lvl="0" indent="450215" algn="just">
              <a:lnSpc>
                <a:spcPct val="115000"/>
              </a:lnSpc>
            </a:pP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Основными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потребителями выращиваемой предприятием продукции являются жители городов Москва, Нижний Новгород, Казань, Саратов, Самара, Тольятти, Ижевск, Екатеринбург, Краснодар, Ростов-на -Дону, Тамбов, Саранск. Продукция предприятия пользуется устойчивым спросом у покупателей и считается голландскими и отечественными экспертами одной из лучших среди выращиваемых в Российской Федерации</a:t>
            </a:r>
          </a:p>
          <a:p>
            <a:pPr algn="just"/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АО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«Мир цветов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 ООО «Мир цветов ТК»  реализовали 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продукцию на сумму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888,7  </a:t>
            </a:r>
            <a:r>
              <a:rPr lang="ru-RU" sz="11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млн. </a:t>
            </a: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 </a:t>
            </a:r>
            <a:endParaRPr lang="ru-RU" sz="1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44008" y="1628800"/>
            <a:ext cx="4176464" cy="208823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933056"/>
            <a:ext cx="4176464" cy="244827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906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/>
              <a:t>Развитие малого и среднего предпринимательства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547664" y="1484784"/>
            <a:ext cx="2007468" cy="722564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79512" y="2204864"/>
            <a:ext cx="4464496" cy="4392488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Малый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 играет важную роль в решении экономических и социальных задач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района, так как способствует созданию новых рабочих мест, насыщению потребительского рынка товарами и услугами, формированию конкурентной среды, обеспечивает экономическую самостоятельность населения района, стабильность налоговых поступлений.</a:t>
            </a:r>
          </a:p>
          <a:p>
            <a:pPr algn="just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По итогам 2020 года число субъектов малого и среднего предпринимательства составило в районе 158 единиц. В малом и среднем предпринимательстве занято 423 человека. Что составляет 41,7%  от среднесписочной численности работников всех предприятий и организаций района. В 2020 году открыли свою предпринимательскую деятельность 24 индивидуальных предпринимателя, что позволило создать 25 новых рабочих мест.</a:t>
            </a:r>
          </a:p>
          <a:p>
            <a:pPr algn="just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Основными направления деятельности малого и среднего бизнеса района являются  торговля и сельское хозяйство. За последние годы возросло число предпринимателей которые занимаются перевозкой грузов и пассажиров, оказанием бытовых услуг населению.</a:t>
            </a:r>
          </a:p>
          <a:p>
            <a:pPr algn="just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В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Кадошкинском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районе в рамках муниципальной  программы «Развитие малого и среднего предпринимательства в </a:t>
            </a:r>
            <a:r>
              <a:rPr lang="ru-RU" sz="4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Кадошкинском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муниципальном районе на 2019-2024 годы» оказывается консультативная и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методическая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помощь, имущественная </a:t>
            </a:r>
            <a:r>
              <a:rPr lang="ru-RU" sz="4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поддержка  </a:t>
            </a:r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субъектам малого и среднего предпринимательства. Имущественная  поддержка оказывается  путем предоставления пустующих и неиспользованных помещений, находящихся в муниципальной собственности района, на условиях долгосрочной аренды предпринимательства.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364088" y="1196752"/>
            <a:ext cx="3322712" cy="1005628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1600" dirty="0" smtClean="0"/>
              <a:t>Число субъектов малого и среднего предпринимательства в расчете на 10 тысяч населения (единиц)</a:t>
            </a:r>
            <a:endParaRPr lang="ru-RU" sz="1600" dirty="0"/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2299943098"/>
              </p:ext>
            </p:extLst>
          </p:nvPr>
        </p:nvGraphicFramePr>
        <p:xfrm>
          <a:off x="5379355" y="2269654"/>
          <a:ext cx="3569865" cy="158417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077072"/>
            <a:ext cx="3024336" cy="2304256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1052736"/>
            <a:ext cx="3024336" cy="1080120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8704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Развитие потребительского рынка товаров и услуг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12776"/>
            <a:ext cx="4038600" cy="4968552"/>
          </a:xfrm>
        </p:spPr>
        <p:txBody>
          <a:bodyPr>
            <a:noAutofit/>
          </a:bodyPr>
          <a:lstStyle/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Услуги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потребительского рынка на территории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оказывают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65 объектов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торговли. Сеть стационарной торговли  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составляет 62 единицы,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 них продовольственных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- 29  (47 %), непродовольственных - 17 (27%)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смешанных - 16 (26 %).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территории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функционирует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универсальная ярмарка выходного дня.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Объем оборота розничной торговли во всех каналах реализации увеличилась в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1,1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раза.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в среднем на одного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жителя в районе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было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продано товаров на сумму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88,3 тыс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рублей.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торговой инфраструктуре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муниципального района присутствуют сетевые операторы таких известных торговых брендов, как «Магнит», «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Пятерочка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«Красно-белое», имеется точка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торговых сетей республиканских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товаропроизводителей: магазин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«Птица» ОАО «Агрофирма Октябрьская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 магазин  «Хорошее дело» ООО Мечта-С.</a:t>
            </a:r>
          </a:p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Из предприятий общественного питания в поселке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действуют кафе «Лагуна», бар и кафе ИП </a:t>
            </a:r>
            <a:r>
              <a:rPr lang="ru-RU" sz="1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Гуреевой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М.А.    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34990458"/>
              </p:ext>
            </p:extLst>
          </p:nvPr>
        </p:nvGraphicFramePr>
        <p:xfrm>
          <a:off x="4716016" y="1484784"/>
          <a:ext cx="4038600" cy="28803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429000"/>
            <a:ext cx="3456384" cy="2736304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66467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18058"/>
          </a:xfrm>
        </p:spPr>
        <p:txBody>
          <a:bodyPr>
            <a:noAutofit/>
          </a:bodyPr>
          <a:lstStyle/>
          <a:p>
            <a:r>
              <a:rPr lang="ru-RU" sz="2800" b="1" dirty="0" smtClean="0"/>
              <a:t>Доходы населения</a:t>
            </a:r>
            <a:endParaRPr lang="ru-RU" sz="2800" b="1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7544" y="1052736"/>
            <a:ext cx="3682752" cy="546075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ru-RU" sz="1200" dirty="0" smtClean="0"/>
              <a:t>Среднемесячная  </a:t>
            </a:r>
            <a:r>
              <a:rPr lang="ru-RU" sz="1200" dirty="0"/>
              <a:t>заработная плата по кругу крупных и средних </a:t>
            </a:r>
            <a:r>
              <a:rPr lang="ru-RU" sz="1200" dirty="0" smtClean="0"/>
              <a:t>организаций </a:t>
            </a:r>
            <a:r>
              <a:rPr lang="ru-RU" sz="1200" dirty="0"/>
              <a:t>района </a:t>
            </a:r>
            <a:r>
              <a:rPr lang="ru-RU" sz="1200" dirty="0" smtClean="0"/>
              <a:t>(рублей)</a:t>
            </a:r>
            <a:endParaRPr lang="ru-RU" sz="1200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61633562"/>
              </p:ext>
            </p:extLst>
          </p:nvPr>
        </p:nvGraphicFramePr>
        <p:xfrm>
          <a:off x="323528" y="1844824"/>
          <a:ext cx="4248472" cy="30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4008" y="836712"/>
            <a:ext cx="4042792" cy="2592288"/>
          </a:xfr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342900" lvl="0" indent="-342900" algn="just">
              <a:buFont typeface="Arial" pitchFamily="34" charset="0"/>
              <a:buChar char="•"/>
            </a:pPr>
            <a:r>
              <a:rPr lang="ru-RU" sz="10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период 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201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года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среднемесячная заработная плата работников крупных и средних предприятий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увеличилась по сравнению с 2016 годом в 1,2 раза и составила в 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25617,2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</a:t>
            </a:r>
            <a:endParaRPr lang="ru-RU" sz="1400" b="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buFont typeface="Arial" pitchFamily="34" charset="0"/>
              <a:buChar char="•"/>
            </a:pP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По прогнозу на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среднемесячная  заработная плата по кругу крупных и средних предприятий района составит 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27896,9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рублей, на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– 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31021,4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рублей,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b="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34402,7 </a:t>
            </a:r>
            <a:r>
              <a:rPr lang="ru-RU" sz="1400" b="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рублей.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355976" y="6381328"/>
            <a:ext cx="4608511" cy="144016"/>
          </a:xfrm>
        </p:spPr>
        <p:txBody>
          <a:bodyPr>
            <a:noAutofit/>
          </a:bodyPr>
          <a:lstStyle/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 descr="https://byrich.ru/uploads/posts/2019-08/1565555748_obem-investicii-rossii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861048"/>
            <a:ext cx="3816424" cy="2833321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74144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20080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Развитие образования</a:t>
            </a:r>
            <a:endParaRPr lang="ru-RU" sz="2800" b="1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268760"/>
            <a:ext cx="4536504" cy="2584903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220072" y="1268760"/>
            <a:ext cx="3466728" cy="4857403"/>
          </a:xfrm>
        </p:spPr>
        <p:txBody>
          <a:bodyPr>
            <a:noAutofit/>
          </a:bodyPr>
          <a:lstStyle/>
          <a:p>
            <a:pPr lvl="0" algn="just">
              <a:defRPr/>
            </a:pPr>
            <a:r>
              <a:rPr lang="ru-RU" sz="11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начало 2020 – 2021 учебного года сеть учреждений образования района включает в себя: 4 общеобразовательных учреждений, 2 учреждения дополнительного образования детей, 1 дошкольное образовательное учреждение, 1 дошкольная группа при МБОУ «</a:t>
            </a:r>
            <a:r>
              <a:rPr lang="ru-RU" sz="12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Адашевская</a:t>
            </a:r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СОШ». </a:t>
            </a:r>
            <a:endParaRPr lang="ru-RU" sz="12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200" dirty="0">
                <a:solidFill>
                  <a:srgbClr val="000000"/>
                </a:solidFill>
                <a:latin typeface="Times New Roman"/>
              </a:rPr>
              <a:t>В систему дошкольного образования входит 1 дошкольное образовательное учреждение на 220 мест, которое посещают 192 воспитанника, в нем функционирует 9 общеразвивающих групп, которые посещают от 1 до 3х лет – 47 детей, от 3 до 7 лет – 136 детей и функционирует 1 группа для детей раннего возраста от 1 – 3 лет, ее посещают 9 детей. 2 воспитанника посещают дошкольную группу при МБОУ «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</a:rPr>
              <a:t>Адашевская</a:t>
            </a:r>
            <a:r>
              <a:rPr lang="ru-RU" sz="1200" dirty="0">
                <a:solidFill>
                  <a:srgbClr val="000000"/>
                </a:solidFill>
                <a:latin typeface="Times New Roman"/>
              </a:rPr>
              <a:t> СОШ». В 3 общеобразовательных учреждениях МБОУ «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</a:rPr>
              <a:t>Адашевская</a:t>
            </a:r>
            <a:r>
              <a:rPr lang="ru-RU" sz="1200" dirty="0">
                <a:solidFill>
                  <a:srgbClr val="000000"/>
                </a:solidFill>
                <a:latin typeface="Times New Roman"/>
              </a:rPr>
              <a:t> СОШ», МБДОУ «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</a:rPr>
              <a:t>Большеполянская</a:t>
            </a:r>
            <a:r>
              <a:rPr lang="ru-RU" sz="1200" dirty="0">
                <a:solidFill>
                  <a:srgbClr val="000000"/>
                </a:solidFill>
                <a:latin typeface="Times New Roman"/>
              </a:rPr>
              <a:t> ООШ», МБОУ «</a:t>
            </a:r>
            <a:r>
              <a:rPr lang="ru-RU" sz="1200" dirty="0" err="1">
                <a:solidFill>
                  <a:srgbClr val="000000"/>
                </a:solidFill>
                <a:latin typeface="Times New Roman"/>
              </a:rPr>
              <a:t>Латышовская</a:t>
            </a:r>
            <a:r>
              <a:rPr lang="ru-RU" sz="1200" dirty="0">
                <a:solidFill>
                  <a:srgbClr val="000000"/>
                </a:solidFill>
                <a:latin typeface="Times New Roman"/>
              </a:rPr>
              <a:t> СОШ» функционируют группы кратковременного пребывания, которые посещают 14 детей дошкольного возраста. Доля детей, получающих услуги дошкольного образования от общего количества детей в </a:t>
            </a:r>
            <a:r>
              <a:rPr lang="ru-RU" sz="1200" dirty="0" smtClean="0">
                <a:solidFill>
                  <a:srgbClr val="000000"/>
                </a:solidFill>
                <a:latin typeface="Times New Roman"/>
              </a:rPr>
              <a:t>возрасте </a:t>
            </a:r>
            <a:r>
              <a:rPr lang="ru-RU" sz="1200" dirty="0">
                <a:solidFill>
                  <a:srgbClr val="000000"/>
                </a:solidFill>
                <a:latin typeface="Times New Roman"/>
              </a:rPr>
              <a:t>от 1 до 7 лет составляют 66 процентов.</a:t>
            </a:r>
          </a:p>
          <a:p>
            <a:pPr lvl="0" algn="just">
              <a:defRPr/>
            </a:pPr>
            <a:endParaRPr lang="ru-RU" sz="12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F:\ФОТО\образование\IMG_410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149079"/>
            <a:ext cx="2088232" cy="1800201"/>
          </a:xfrm>
          <a:prstGeom prst="rect">
            <a:avLst/>
          </a:prstGeom>
          <a:ln>
            <a:solidFill>
              <a:srgbClr val="0070C0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  <a:extLst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60329" y="4005064"/>
            <a:ext cx="2376264" cy="20882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5402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Развитие здравоохранения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484784"/>
            <a:ext cx="4038600" cy="5256584"/>
          </a:xfrm>
        </p:spPr>
        <p:txBody>
          <a:bodyPr>
            <a:noAutofit/>
          </a:bodyPr>
          <a:lstStyle/>
          <a:p>
            <a:pPr marL="0" indent="446088" algn="just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Первичную медико-санитарную помощь население </a:t>
            </a:r>
            <a:r>
              <a:rPr lang="ru-RU" sz="14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Кадошкинского</a:t>
            </a: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района получает в поликлиническом отделении </a:t>
            </a:r>
            <a:r>
              <a:rPr lang="ru-RU" sz="1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№ 2 </a:t>
            </a: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ГБУЗ РМ «</a:t>
            </a:r>
            <a:r>
              <a:rPr lang="ru-RU" sz="14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Ковылкинская</a:t>
            </a: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межрайонная больница» и включает следующие структурные подразделения: </a:t>
            </a:r>
          </a:p>
          <a:p>
            <a:pPr marL="0" indent="446088" algn="just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</a:t>
            </a:r>
            <a:r>
              <a:rPr lang="ru-RU" sz="14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ФАПов</a:t>
            </a: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– 6 </a:t>
            </a:r>
            <a:r>
              <a:rPr lang="ru-RU" sz="14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;</a:t>
            </a:r>
            <a:endParaRPr lang="ru-RU" sz="14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446088" algn="just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поликлиника на 100 посещений в смену;</a:t>
            </a:r>
          </a:p>
          <a:p>
            <a:pPr marL="0" indent="446088" algn="just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дневной стационар на 30 коек;</a:t>
            </a:r>
          </a:p>
          <a:p>
            <a:pPr marL="0" indent="446088" algn="just">
              <a:lnSpc>
                <a:spcPct val="150000"/>
              </a:lnSpc>
            </a:pP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- круглосуточную стационарную помощь в  ГБУЗ РМ «</a:t>
            </a:r>
            <a:r>
              <a:rPr lang="ru-RU" sz="14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Ковылкинская</a:t>
            </a:r>
            <a:r>
              <a:rPr lang="ru-RU" sz="14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межрайонная больница». </a:t>
            </a:r>
          </a:p>
          <a:p>
            <a:pPr marL="0" indent="446088" algn="just">
              <a:lnSpc>
                <a:spcPct val="150000"/>
              </a:lnSpc>
            </a:pPr>
            <a:endParaRPr lang="ru-RU" sz="11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446088" algn="just">
              <a:lnSpc>
                <a:spcPct val="150000"/>
              </a:lnSpc>
            </a:pPr>
            <a:endParaRPr lang="ru-RU" sz="11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indent="446088" algn="just">
              <a:lnSpc>
                <a:spcPct val="150000"/>
              </a:lnSpc>
            </a:pPr>
            <a:endParaRPr lang="ru-RU" sz="11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/>
            <a:endParaRPr lang="ru-RU" sz="11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/>
            <a:endParaRPr lang="ru-RU" sz="11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/>
            <a:endParaRPr lang="ru-RU" sz="11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 algn="just"/>
            <a:endParaRPr lang="ru-RU" sz="1100" dirty="0">
              <a:solidFill>
                <a:prstClr val="black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endParaRPr lang="ru-RU" sz="1100" dirty="0" smtClean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83149" y="4077072"/>
            <a:ext cx="4038600" cy="2454026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84784"/>
            <a:ext cx="4032448" cy="244827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42449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ru-RU" sz="2800" b="1" dirty="0"/>
              <a:t>Развитие здравоохранения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43708" y="1235391"/>
            <a:ext cx="5040560" cy="543396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sp>
        <p:nvSpPr>
          <p:cNvPr id="10" name="Овал 9"/>
          <p:cNvSpPr/>
          <p:nvPr/>
        </p:nvSpPr>
        <p:spPr>
          <a:xfrm>
            <a:off x="4211960" y="3717032"/>
            <a:ext cx="576065" cy="288032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800" b="1" dirty="0" smtClean="0"/>
              <a:t>ФАП</a:t>
            </a:r>
            <a:endParaRPr lang="ru-RU" sz="800" b="1" dirty="0"/>
          </a:p>
        </p:txBody>
      </p:sp>
      <p:sp>
        <p:nvSpPr>
          <p:cNvPr id="12" name="Овал 11"/>
          <p:cNvSpPr/>
          <p:nvPr/>
        </p:nvSpPr>
        <p:spPr>
          <a:xfrm>
            <a:off x="3203848" y="4581128"/>
            <a:ext cx="576064" cy="28803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800" b="1" dirty="0">
                <a:solidFill>
                  <a:prstClr val="black"/>
                </a:solidFill>
              </a:rPr>
              <a:t>ФАП</a:t>
            </a:r>
          </a:p>
        </p:txBody>
      </p:sp>
      <p:sp>
        <p:nvSpPr>
          <p:cNvPr id="13" name="Овал 12"/>
          <p:cNvSpPr/>
          <p:nvPr/>
        </p:nvSpPr>
        <p:spPr>
          <a:xfrm>
            <a:off x="2699792" y="5013177"/>
            <a:ext cx="576064" cy="266596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800" b="1" dirty="0">
                <a:solidFill>
                  <a:prstClr val="black"/>
                </a:solidFill>
              </a:rPr>
              <a:t>ФАП</a:t>
            </a:r>
          </a:p>
        </p:txBody>
      </p:sp>
      <p:sp>
        <p:nvSpPr>
          <p:cNvPr id="14" name="Овал 13"/>
          <p:cNvSpPr/>
          <p:nvPr/>
        </p:nvSpPr>
        <p:spPr>
          <a:xfrm>
            <a:off x="3635896" y="5303042"/>
            <a:ext cx="576064" cy="286197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800" b="1" dirty="0">
                <a:solidFill>
                  <a:prstClr val="black"/>
                </a:solidFill>
              </a:rPr>
              <a:t>ФАП</a:t>
            </a:r>
          </a:p>
        </p:txBody>
      </p:sp>
      <p:sp>
        <p:nvSpPr>
          <p:cNvPr id="15" name="Овал 14"/>
          <p:cNvSpPr/>
          <p:nvPr/>
        </p:nvSpPr>
        <p:spPr>
          <a:xfrm>
            <a:off x="4571999" y="5847446"/>
            <a:ext cx="576065" cy="245850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800" b="1" dirty="0">
                <a:solidFill>
                  <a:prstClr val="black"/>
                </a:solidFill>
              </a:rPr>
              <a:t>ФАП</a:t>
            </a:r>
          </a:p>
        </p:txBody>
      </p:sp>
      <p:sp>
        <p:nvSpPr>
          <p:cNvPr id="16" name="Овал 15"/>
          <p:cNvSpPr/>
          <p:nvPr/>
        </p:nvSpPr>
        <p:spPr>
          <a:xfrm>
            <a:off x="3923928" y="5805265"/>
            <a:ext cx="576064" cy="288031"/>
          </a:xfrm>
          <a:prstGeom prst="ellipse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800" b="1" dirty="0">
                <a:solidFill>
                  <a:prstClr val="black"/>
                </a:solidFill>
              </a:rPr>
              <a:t>ФАП</a:t>
            </a:r>
          </a:p>
        </p:txBody>
      </p:sp>
      <p:sp>
        <p:nvSpPr>
          <p:cNvPr id="17" name="Овал 16"/>
          <p:cNvSpPr/>
          <p:nvPr/>
        </p:nvSpPr>
        <p:spPr>
          <a:xfrm>
            <a:off x="5508104" y="3789040"/>
            <a:ext cx="576064" cy="216025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ru-RU" sz="800" dirty="0">
                <a:solidFill>
                  <a:prstClr val="black"/>
                </a:solidFill>
              </a:rPr>
              <a:t>ВОП</a:t>
            </a:r>
          </a:p>
        </p:txBody>
      </p:sp>
      <p:sp>
        <p:nvSpPr>
          <p:cNvPr id="3" name="Овал 2"/>
          <p:cNvSpPr/>
          <p:nvPr/>
        </p:nvSpPr>
        <p:spPr>
          <a:xfrm>
            <a:off x="4211960" y="4068071"/>
            <a:ext cx="576064" cy="215119"/>
          </a:xfrm>
          <a:prstGeom prst="ellipse">
            <a:avLst/>
          </a:prstGeom>
          <a:ln>
            <a:noFill/>
          </a:ln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800" dirty="0" smtClean="0">
                <a:solidFill>
                  <a:schemeClr val="tx1"/>
                </a:solidFill>
              </a:rPr>
              <a:t>ВОП</a:t>
            </a:r>
            <a:endParaRPr lang="ru-RU" sz="800" dirty="0">
              <a:solidFill>
                <a:schemeClr val="tx1"/>
              </a:solidFill>
            </a:endParaRPr>
          </a:p>
        </p:txBody>
      </p:sp>
      <p:cxnSp>
        <p:nvCxnSpPr>
          <p:cNvPr id="7" name="Прямая соединительная линия 6"/>
          <p:cNvCxnSpPr>
            <a:endCxn id="16" idx="7"/>
          </p:cNvCxnSpPr>
          <p:nvPr/>
        </p:nvCxnSpPr>
        <p:spPr>
          <a:xfrm flipH="1">
            <a:off x="4415629" y="4725028"/>
            <a:ext cx="732436" cy="1122418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единительная линия 26"/>
          <p:cNvCxnSpPr>
            <a:endCxn id="14" idx="0"/>
          </p:cNvCxnSpPr>
          <p:nvPr/>
        </p:nvCxnSpPr>
        <p:spPr>
          <a:xfrm flipH="1">
            <a:off x="3923928" y="4725028"/>
            <a:ext cx="1224137" cy="578014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единительная линия 28"/>
          <p:cNvCxnSpPr/>
          <p:nvPr/>
        </p:nvCxnSpPr>
        <p:spPr>
          <a:xfrm flipV="1">
            <a:off x="3275856" y="4725028"/>
            <a:ext cx="1872209" cy="421447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единительная линия 30"/>
          <p:cNvCxnSpPr/>
          <p:nvPr/>
        </p:nvCxnSpPr>
        <p:spPr>
          <a:xfrm>
            <a:off x="3779912" y="4725028"/>
            <a:ext cx="1368153" cy="115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5" name="Прямая соединительная линия 3074"/>
          <p:cNvCxnSpPr>
            <a:endCxn id="15" idx="0"/>
          </p:cNvCxnSpPr>
          <p:nvPr/>
        </p:nvCxnSpPr>
        <p:spPr>
          <a:xfrm flipH="1">
            <a:off x="4860032" y="4725143"/>
            <a:ext cx="288033" cy="1122303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77" name="Прямая соединительная линия 3076"/>
          <p:cNvCxnSpPr>
            <a:stCxn id="10" idx="6"/>
          </p:cNvCxnSpPr>
          <p:nvPr/>
        </p:nvCxnSpPr>
        <p:spPr>
          <a:xfrm>
            <a:off x="4788025" y="3861048"/>
            <a:ext cx="360039" cy="863980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0" name="Прямая соединительная линия 3079"/>
          <p:cNvCxnSpPr>
            <a:stCxn id="3" idx="5"/>
          </p:cNvCxnSpPr>
          <p:nvPr/>
        </p:nvCxnSpPr>
        <p:spPr>
          <a:xfrm>
            <a:off x="4703661" y="4251687"/>
            <a:ext cx="444404" cy="473456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85" name="Прямая соединительная линия 3084"/>
          <p:cNvCxnSpPr>
            <a:stCxn id="17" idx="4"/>
          </p:cNvCxnSpPr>
          <p:nvPr/>
        </p:nvCxnSpPr>
        <p:spPr>
          <a:xfrm flipH="1">
            <a:off x="5148064" y="4005065"/>
            <a:ext cx="648072" cy="719963"/>
          </a:xfrm>
          <a:prstGeom prst="line">
            <a:avLst/>
          </a:prstGeom>
          <a:ln>
            <a:solidFill>
              <a:schemeClr val="tx1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1946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ru-RU" sz="2800" b="1" dirty="0" smtClean="0"/>
              <a:t>Развитие культуры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395536" y="1052736"/>
            <a:ext cx="3672408" cy="3816424"/>
          </a:xfrm>
        </p:spPr>
        <p:txBody>
          <a:bodyPr>
            <a:normAutofit fontScale="25000" lnSpcReduction="20000"/>
          </a:bodyPr>
          <a:lstStyle/>
          <a:p>
            <a:pPr algn="just"/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Сеть учреждений культуры района включает в себя МБУК «Дом культуры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 (в составе 3 структурных подразделения), МБУК «Центральная библиотека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 (в составе 5 структурных подразделений), МБУ ДО «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Кадошкинская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школа искусств».</a:t>
            </a:r>
          </a:p>
          <a:p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проекта «Культура малой Родины» в 2019 г. был оборудован хореографический класс и приобретены кресла для зрительного зала МБУК «Дом культуры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района». </a:t>
            </a:r>
          </a:p>
          <a:p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2020 г. за участие в Республиканском фестивале-конкурсе национального песенно-обрядового творчества «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Шумбрат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вручена денежная премия в размере 70 000 рублей.</a:t>
            </a:r>
          </a:p>
          <a:p>
            <a:pPr algn="just"/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мероприятий, посвященных 75-летию Победы, были отремонтированы 7 памятников воинам, погибшим в Великой Отечественной войне 1941 – 1945 гг. в селах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Картлей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Паево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Глушково, Большая Поляна,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Сиалеевский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Майдан, п. Инсар и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счет республиканских субсидий на сумму 205,4 тыс. руб., благоустроены 2 памятника воинам, погибшим в Великой Отечественной войне 1941 – 1945 гг. в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пгт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за счет республиканских субсидий на сумму </a:t>
            </a:r>
            <a:r>
              <a:rPr lang="ru-RU" sz="4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1907,2 тыс. </a:t>
            </a:r>
            <a:r>
              <a:rPr lang="ru-RU" sz="4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рублей</a:t>
            </a:r>
          </a:p>
          <a:p>
            <a:pPr algn="just"/>
            <a:r>
              <a:rPr 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5600" dirty="0" smtClean="0"/>
          </a:p>
          <a:p>
            <a:endParaRPr lang="ru-RU" dirty="0"/>
          </a:p>
        </p:txBody>
      </p:sp>
      <p:pic>
        <p:nvPicPr>
          <p:cNvPr id="7" name="Объект 6" descr="F:\ФОТО\культура\10 069.jpg"/>
          <p:cNvPicPr>
            <a:picLocks noGr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81872" y="4293096"/>
            <a:ext cx="4038600" cy="2402123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40768"/>
            <a:ext cx="3960440" cy="2520280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854912"/>
            <a:ext cx="2880319" cy="1942811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148586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физической культуры и спорта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55000" lnSpcReduction="20000"/>
          </a:bodyPr>
          <a:lstStyle/>
          <a:p>
            <a:pPr algn="ctr"/>
            <a:r>
              <a:rPr lang="ru-RU" dirty="0" smtClean="0"/>
              <a:t>Доля населения, систематически занимающихся физической культурой и спортом в </a:t>
            </a:r>
            <a:r>
              <a:rPr lang="ru-RU" dirty="0" err="1" smtClean="0"/>
              <a:t>Кадошкинском</a:t>
            </a:r>
            <a:r>
              <a:rPr lang="ru-RU" dirty="0" smtClean="0"/>
              <a:t> муниципальном районе (%)</a:t>
            </a:r>
            <a:endParaRPr lang="ru-RU" dirty="0"/>
          </a:p>
        </p:txBody>
      </p:sp>
      <p:graphicFrame>
        <p:nvGraphicFramePr>
          <p:cNvPr id="9" name="Объект 8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866785554"/>
              </p:ext>
            </p:extLst>
          </p:nvPr>
        </p:nvGraphicFramePr>
        <p:xfrm>
          <a:off x="416810" y="2619896"/>
          <a:ext cx="4040188" cy="2088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76056" y="3356992"/>
            <a:ext cx="3744416" cy="3312368"/>
          </a:xfrm>
        </p:spPr>
        <p:txBody>
          <a:bodyPr>
            <a:noAutofit/>
          </a:bodyPr>
          <a:lstStyle/>
          <a:p>
            <a:pPr algn="just"/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1000" dirty="0">
                <a:solidFill>
                  <a:srgbClr val="000000"/>
                </a:solidFill>
                <a:latin typeface="Times New Roman"/>
              </a:rPr>
              <a:t>Для занятий физической культурой и спортом в районе созданы хорошие условия. Функционирует физкультурно-оздоровительный комплекс (2008 года постройки). Стадион, футбольное поле с искусственным покрытием и беговыми дорожками (год постройки 2010). Пять спортивных залов при общеобразовательных школах. Две площадки с уличными тренажерами и для сдачи норм ГТО. 24 плоскостные спортивные площадки (футбольные, волейбольные, баскетбольные, игровые). Один хоккейный корт.</a:t>
            </a:r>
          </a:p>
          <a:p>
            <a:pPr algn="just"/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Сборная команда района по видам спорта принимала активное участие в Чемпионатах и Первенствах РМ (по футболу, волейболу), «Лыжня России 2020». </a:t>
            </a:r>
            <a:r>
              <a:rPr lang="ru-RU" sz="1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Кадошкинский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муниципальный район занял 3 место во Всероссийском Дне бега «Забег РФ». Команда ветеранов старше 40 лет заняла 3 место в Первенстве РМ по футболу и 2 место в Турнире памяти Президента Федерации футбола РМ А.В</a:t>
            </a:r>
            <a:r>
              <a:rPr lang="ru-RU" sz="1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Яшкова</a:t>
            </a:r>
            <a:r>
              <a:rPr lang="ru-RU" sz="1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ru-RU" sz="1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1196752"/>
            <a:ext cx="3600399" cy="208823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25144"/>
            <a:ext cx="3989454" cy="194421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45493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Развитие жилищного строительства и обеспечение граждан жильем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556792"/>
            <a:ext cx="3682752" cy="4968552"/>
          </a:xfrm>
        </p:spPr>
        <p:txBody>
          <a:bodyPr>
            <a:noAutofit/>
          </a:bodyPr>
          <a:lstStyle/>
          <a:p>
            <a:pPr lvl="0" algn="just"/>
            <a:r>
              <a:rPr lang="ru-RU" sz="12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Общая площадь введенного жилья с учетом индивидуального жилищного строительства за период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2016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2020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годы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- 10558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кв. м.</a:t>
            </a:r>
          </a:p>
          <a:p>
            <a:pPr lvl="0" algn="just"/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Общая площадь жилых помещений, приходящихся в среднем на одного жителя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году составила 34,3 кв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метра, в том числе введенная  за год - 0,29 кв. метра.</a:t>
            </a:r>
            <a:endParaRPr lang="ru-RU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Доля населения, получившего жилые помещения и улучшившего жилищные условия в отчетном году в общей численности населения, состоявшего на учете в качестве нуждающегося в жилых помещениях составило в 2021 году 13,0 %.</a:t>
            </a:r>
          </a:p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2020 г. свои жилищные условия, участвуя в Федеральных и Республиканских программах, улучшили 10 семей, из них: </a:t>
            </a:r>
          </a:p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Государственной программы Российской Федерации «Комплексное развитие сельских территорий»:</a:t>
            </a:r>
          </a:p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мероприятию «улучшение жилищных условий граждан, проживающих     на  сельских территориях» – 1 семья (освоено всего 1,9 млн. руб.);</a:t>
            </a:r>
          </a:p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мероприятию «льготная сельская ипотека» – 4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семьи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(освоено 4,9 млн. руб.);</a:t>
            </a:r>
          </a:p>
          <a:p>
            <a:pPr lvl="0" algn="just"/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реализации подпрограммы «Обеспечение жильем молодых семей» субсидии на приобретение жилья получили 5 семей (объем финансирования 4,1 млн. руб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.);</a:t>
            </a:r>
          </a:p>
          <a:p>
            <a:pPr lvl="0" algn="just"/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рамках обеспечения жильем детей-сирот, детей оставшихся без попечения родителей была приобретена 1 квартира (объем финансирования 1,3 млн. руб</a:t>
            </a:r>
            <a:r>
              <a:rPr lang="ru-RU" sz="1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.). </a:t>
            </a:r>
            <a:endParaRPr lang="ru-RU" sz="1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673846617"/>
              </p:ext>
            </p:extLst>
          </p:nvPr>
        </p:nvGraphicFramePr>
        <p:xfrm>
          <a:off x="4572000" y="1484784"/>
          <a:ext cx="446449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437112"/>
            <a:ext cx="3744417" cy="2088232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808090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транспортной инфраструктуры и транспортного обслуживания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256584"/>
          </a:xfrm>
        </p:spPr>
        <p:txBody>
          <a:bodyPr>
            <a:no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/>
                <a:ea typeface="Calibri"/>
                <a:cs typeface="Times New Roman"/>
              </a:rPr>
              <a:t>В 2019 г. в рамках 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национального проекта «Безопасные и качественные автомобильные дороги» проведены работы по капитальному ремонту подъездной дороги к </a:t>
            </a:r>
            <a:r>
              <a:rPr lang="ru-RU" sz="1100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рп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Кадошкино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от АЗС до железнодорожного переезда протяженностью 1,28 км и отремонтирован участок дороги Пушкино – Нагаево протяженностью 3,8 км. </a:t>
            </a:r>
            <a:r>
              <a:rPr lang="ru-RU" sz="1100" dirty="0">
                <a:latin typeface="Times New Roman"/>
                <a:ea typeface="Calibri"/>
                <a:cs typeface="Times New Roman"/>
              </a:rPr>
              <a:t>Общая протяженность – 5,08 км. Общая стоимость работ составила более 65,8 млн. рублей.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endParaRPr lang="ru-RU" sz="1100" dirty="0"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 2020 г. отремонтирован участок дороги в </a:t>
            </a:r>
            <a:r>
              <a:rPr lang="ru-RU" sz="1100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рп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Кадошкино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по  ул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Заводская и ул. Пушкина, общей протяженностью 4 км. Стоимость ремонта составила 46,9 млн. рублей. Уложено новое полотно дороги и съездов, проведен ремонт тротуаров, в том числе от школы до ул. Блинкова, установлены дорожные знаки, обустроены пешеходные переходы, установлено ограждение и нанесена разметка.</a:t>
            </a:r>
            <a:endParaRPr lang="ru-RU" sz="1100" dirty="0"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 2021 г. в рамках данной программы планируется ремонт участков дорог на подъезде к с. Большая Поляна, в том числе по ул. Ленина до дома культуры и подъезд к с.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Адашево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по ул. Дружбы до центра села. Общая протяженность составит 8,2 км.</a:t>
            </a:r>
            <a:endParaRPr lang="ru-RU" sz="1100" dirty="0">
              <a:ea typeface="Calibri"/>
              <a:cs typeface="Times New Roman"/>
            </a:endParaRP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 рамках государственной программы «Комплексное развитие сельских территорий» продолжается строительство дороги «Нагаево-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Шувары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» соединяющей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Кадошкинский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и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Старошайговский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районы. Завершены работы по строительству участка протяженностью 1,1 км, который проходит по ул. Школьная в с. Нагаево. Также проведены работы по устройству тротуара, установке остановочных павильонов, обустройство пешеходных переходов. Общая стоимость 38,9 млн. рублей. Для окончательной реализации данного объекта в последующие годы останется завершить строительство моста через реку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Вярсьма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и строительство участка дороги протяженностью 900 метров. </a:t>
            </a:r>
            <a:endParaRPr lang="ru-RU" sz="1100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В 2020 г. в рамках плана мероприятий по благоустройству </a:t>
            </a:r>
            <a:r>
              <a:rPr lang="ru-RU" sz="1100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рп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1100" dirty="0" err="1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Кадошкино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 проведены работы по ремонту дорог местного значения по ул. Крупской, 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ул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Болдина, от ул. Пушкина до ул. Болдина, ул. Ленина, общей протяженность 1,9 км. Общая стоимость составила 7,1 млн. руб. (</a:t>
            </a:r>
            <a:r>
              <a:rPr lang="ru-RU" sz="1100" dirty="0">
                <a:latin typeface="Times New Roman"/>
                <a:ea typeface="Calibri"/>
                <a:cs typeface="Times New Roman"/>
              </a:rPr>
              <a:t>средства местного бюджета).</a:t>
            </a:r>
            <a:endParaRPr lang="ru-RU" sz="1100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/>
                <a:ea typeface="Calibri"/>
                <a:cs typeface="Times New Roman"/>
              </a:rPr>
              <a:t>В 2021 г. планируется провести р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емонт автомобильной дороги по 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ул</a:t>
            </a:r>
            <a:r>
              <a:rPr lang="ru-RU" sz="1100" dirty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Блинкова </a:t>
            </a:r>
            <a:r>
              <a:rPr lang="ru-RU" sz="1100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рп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. </a:t>
            </a:r>
            <a:r>
              <a:rPr lang="ru-RU" sz="1100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Кадошкино</a:t>
            </a:r>
            <a:r>
              <a:rPr lang="ru-RU" sz="1100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, </a:t>
            </a:r>
            <a:r>
              <a:rPr lang="ru-RU" sz="1100" dirty="0">
                <a:latin typeface="Times New Roman"/>
                <a:ea typeface="Calibri"/>
                <a:cs typeface="Times New Roman"/>
              </a:rPr>
              <a:t>протяженностью 1 169 метров (стоимость работ составит 8,5 млн. руб., в том числе 8,1 млн. руб. субсидия из Дорожного фонда Республики Мордовия и 0,4 млн. руб. бюджет </a:t>
            </a:r>
            <a:r>
              <a:rPr lang="ru-RU" sz="1100" dirty="0" err="1">
                <a:latin typeface="Times New Roman"/>
                <a:ea typeface="Calibri"/>
                <a:cs typeface="Times New Roman"/>
              </a:rPr>
              <a:t>Кадошкинского</a:t>
            </a:r>
            <a:r>
              <a:rPr lang="ru-RU" sz="1100" dirty="0">
                <a:latin typeface="Times New Roman"/>
                <a:ea typeface="Calibri"/>
                <a:cs typeface="Times New Roman"/>
              </a:rPr>
              <a:t> городского поселения).</a:t>
            </a:r>
            <a:endParaRPr lang="ru-RU" sz="1100" dirty="0">
              <a:ea typeface="Calibri"/>
              <a:cs typeface="Times New Roman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ru-RU" sz="1100" dirty="0">
                <a:latin typeface="Times New Roman"/>
                <a:ea typeface="Calibri"/>
                <a:cs typeface="Times New Roman"/>
              </a:rPr>
              <a:t>За счет местного бюджета в 2021 г. планируется отремонтировать автомобильные дороги в </a:t>
            </a:r>
            <a:r>
              <a:rPr lang="ru-RU" sz="1100" dirty="0" err="1" smtClean="0">
                <a:latin typeface="Times New Roman"/>
                <a:ea typeface="Calibri"/>
                <a:cs typeface="Times New Roman"/>
              </a:rPr>
              <a:t>рп</a:t>
            </a:r>
            <a:r>
              <a:rPr lang="ru-RU" sz="1100" dirty="0" smtClean="0">
                <a:latin typeface="Times New Roman"/>
                <a:ea typeface="Calibri"/>
                <a:cs typeface="Times New Roman"/>
              </a:rPr>
              <a:t>. </a:t>
            </a:r>
            <a:r>
              <a:rPr lang="ru-RU" sz="1100" dirty="0" err="1">
                <a:latin typeface="Times New Roman"/>
                <a:ea typeface="Calibri"/>
                <a:cs typeface="Times New Roman"/>
              </a:rPr>
              <a:t>Кадошкино</a:t>
            </a:r>
            <a:r>
              <a:rPr lang="ru-RU" sz="1100" dirty="0">
                <a:latin typeface="Times New Roman"/>
                <a:ea typeface="Calibri"/>
                <a:cs typeface="Times New Roman"/>
              </a:rPr>
              <a:t> по ул. Гражданская, Володарского, Колхозная, ул. Болдина, протяженностью 2,63 км, общей стоимостью 5,78 млн. рублей.  </a:t>
            </a:r>
            <a:endParaRPr lang="ru-RU" sz="1100" dirty="0">
              <a:ea typeface="Calibri"/>
              <a:cs typeface="Times New Roman"/>
            </a:endParaRPr>
          </a:p>
          <a:p>
            <a:pPr algn="just"/>
            <a:endParaRPr lang="ru-RU" sz="1100" dirty="0"/>
          </a:p>
        </p:txBody>
      </p:sp>
    </p:spTree>
    <p:extLst>
      <p:ext uri="{BB962C8B-B14F-4D97-AF65-F5344CB8AC3E}">
        <p14:creationId xmlns:p14="http://schemas.microsoft.com/office/powerpoint/2010/main" val="285469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/>
              <a:t>Транспортное обслуживание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72816"/>
            <a:ext cx="4474840" cy="4608512"/>
          </a:xfrm>
        </p:spPr>
        <p:txBody>
          <a:bodyPr>
            <a:noAutofit/>
          </a:bodyPr>
          <a:lstStyle/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Транспортные услуги по регулярным перевозкам пассажиров на территории  района оказывает АО «</a:t>
            </a:r>
            <a:r>
              <a:rPr lang="ru-RU" sz="1200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Кадошкинское</a:t>
            </a: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АТП». Автопарк насчитывает 14 единиц автотранспортных средств.</a:t>
            </a:r>
          </a:p>
          <a:p>
            <a:pPr indent="450215" algn="just">
              <a:lnSpc>
                <a:spcPct val="115000"/>
              </a:lnSpc>
              <a:spcAft>
                <a:spcPts val="0"/>
              </a:spcAft>
            </a:pPr>
            <a:r>
              <a:rPr lang="ru-RU" sz="1200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Маршрутная сеть включает в себя 6 автобусных маршрутов, протяженностью 163 км. Объем ежегодной перевозки пассажиров составляет 23,3 тыс. человек. Регулярными перевозками не обеспечены 6 малых жилых населенных пунктов с численностью менее 45 человек</a:t>
            </a:r>
            <a:r>
              <a:rPr lang="ru-RU" sz="1200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sz="1200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/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Проводится комплекс мер, направленных на улучшение транспортного обслуживания населения - оптимизация графиков и маршрутов движения транспорта, ведется работа по установке остановочных павильонов.  </a:t>
            </a:r>
          </a:p>
          <a:p>
            <a:pPr algn="just"/>
            <a:r>
              <a:rPr lang="ru-RU" sz="1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Доля населения, проживающего в населенных пунктах, не имеющих регулярного автобусного и железнодорожного сообщения с административным центром, в общей численности населения составляет </a:t>
            </a:r>
            <a:r>
              <a:rPr lang="ru-RU" sz="1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0,8 %. Данные за последние 5 лет  приведены в диаграмме.</a:t>
            </a: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471047246"/>
              </p:ext>
            </p:extLst>
          </p:nvPr>
        </p:nvGraphicFramePr>
        <p:xfrm>
          <a:off x="5040052" y="1484784"/>
          <a:ext cx="3888432" cy="25202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4275162"/>
            <a:ext cx="3528392" cy="2016224"/>
          </a:xfrm>
          <a:prstGeom prst="rect">
            <a:avLst/>
          </a:prstGeom>
          <a:ln/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52116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Реализованные инвестиционные проекты</a:t>
            </a:r>
            <a:endParaRPr lang="ru-RU" sz="28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 algn="just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октябре 2020 г. ООО «Мир цветов ТК» реализовал инвестиционный проект «Реконструкция тепличного комплекса по выращиванию роз» стоимостью 516,1 млн. рублей, в том числе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займ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Фонда поддержки моногородов РФ – 249 млн. рублей. В результате реализации проекта создано 40 новых рабочих мест, увеличена площадь теплицы еще на 3 га. Производственная мощность – 7,6 млн. шт. роз в год.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941168"/>
            <a:ext cx="4038600" cy="168323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2052" name="Picture 4" descr="http://agro.e-mordovia.ru/upload/medialibrary/c1e/cb5fd644-7a59-4565-969b-f08a144a93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010" y="1556792"/>
            <a:ext cx="4277022" cy="3888432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51537890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Реализующиеся инвестиционные проекты</a:t>
            </a:r>
            <a:endParaRPr lang="ru-RU" sz="2800" b="1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628800"/>
            <a:ext cx="4038600" cy="4525963"/>
          </a:xfrm>
        </p:spPr>
        <p:txBody>
          <a:bodyPr>
            <a:normAutofit/>
          </a:bodyPr>
          <a:lstStyle/>
          <a:p>
            <a:pPr algn="just"/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ООО «Мир цветов ТК» – «Строительство энергетического центра мощностью 6 МВт для обеспечения действующего тепличного комплекса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                        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Общая стоимость проекта - 230 млн. руб.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844824"/>
            <a:ext cx="3960440" cy="3232747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292620705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Инвестиционные ниши</a:t>
            </a:r>
            <a:endParaRPr lang="ru-RU" sz="2800" b="1" dirty="0"/>
          </a:p>
        </p:txBody>
      </p:sp>
      <p:sp>
        <p:nvSpPr>
          <p:cNvPr id="6" name="Объект 5"/>
          <p:cNvSpPr>
            <a:spLocks noGrp="1"/>
          </p:cNvSpPr>
          <p:nvPr>
            <p:ph sz="half" idx="1"/>
          </p:nvPr>
        </p:nvSpPr>
        <p:spPr>
          <a:xfrm>
            <a:off x="457200" y="1340768"/>
            <a:ext cx="4038600" cy="4785395"/>
          </a:xfrm>
        </p:spPr>
        <p:txBody>
          <a:bodyPr>
            <a:normAutofit lnSpcReduction="10000"/>
          </a:bodyPr>
          <a:lstStyle/>
          <a:p>
            <a:pPr algn="just"/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Строительство 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тепличного  комплекса  по  выращиванию  тюльпанов в 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рп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Потенциальная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потребность в продукте (в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услуге)10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штук  цветов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год. Потенциальная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емкость рынка сбыта в </a:t>
            </a: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 400 </a:t>
            </a: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млн. руб.</a:t>
            </a:r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0"/>
              </a:spcAft>
            </a:pPr>
            <a:r>
              <a:rPr lang="ru-RU" sz="1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Строительство откормочного комплекса на 400 голов КРС в с. 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</a:t>
            </a:r>
            <a:r>
              <a:rPr lang="ru-RU" sz="1400" b="1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Латышовка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 Потенциальная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потребность в продукте (в услуге)	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200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тонн 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мяса. Потенциальная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емкость рынка сбыта в 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год  24 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млн. руб</a:t>
            </a: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ru-RU" sz="1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3.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Строительство семенного завода в </a:t>
            </a:r>
            <a:r>
              <a:rPr lang="ru-RU" sz="14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рп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 </a:t>
            </a:r>
            <a:r>
              <a:rPr lang="ru-RU" sz="1400" b="1" dirty="0" err="1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Кадошкино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    Потенциальная потребность в продукте (в </a:t>
            </a:r>
            <a:r>
              <a:rPr lang="ru-RU" sz="1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услуге) 9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 000 тонн элитных семян в </a:t>
            </a:r>
            <a:r>
              <a:rPr lang="ru-RU" sz="1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год.  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Потенциальная емкость </a:t>
            </a:r>
            <a:r>
              <a:rPr lang="ru-RU" sz="1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рынка 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сбыта в </a:t>
            </a:r>
            <a:r>
              <a:rPr lang="ru-RU" sz="1400" b="1" dirty="0" smtClean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год 180 </a:t>
            </a:r>
            <a:r>
              <a:rPr lang="ru-RU" sz="1400" b="1" dirty="0"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млн. руб.                                             </a:t>
            </a:r>
            <a:endParaRPr lang="ru-RU" sz="1100" b="1" dirty="0"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 smtClean="0">
              <a:solidFill>
                <a:srgbClr val="000000"/>
              </a:solidFill>
              <a:latin typeface="Times New Roman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endParaRPr lang="ru-RU" sz="1400" b="1" dirty="0">
              <a:ea typeface="Calibri"/>
              <a:cs typeface="Times New Roman"/>
            </a:endParaRPr>
          </a:p>
          <a:p>
            <a:endParaRPr lang="ru-RU" b="1" dirty="0"/>
          </a:p>
        </p:txBody>
      </p:sp>
      <p:pic>
        <p:nvPicPr>
          <p:cNvPr id="11" name="Объект 10" descr="C:\Users\User\AppData\Local\Temp\Rar$DRa21656.7995\Тепличный комплекс.pn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8240" y="1412776"/>
            <a:ext cx="3466728" cy="1152127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2" name="Рисунок 11" descr="C:\Users\User\AppData\Local\Temp\Rar$DRa26264.33609\Откормочный комплекс.pn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01" y="2852936"/>
            <a:ext cx="3456384" cy="1584176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  <p:pic>
        <p:nvPicPr>
          <p:cNvPr id="13" name="Рисунок 12" descr="C:\Users\User\Desktop\МИНЭКО 2015 666\Без имени.p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4601" y="4797152"/>
            <a:ext cx="3456383" cy="1305051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19019842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Инвестиционные преимущества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3052937"/>
          </a:xfrm>
        </p:spPr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1628801"/>
            <a:ext cx="4038600" cy="4525963"/>
          </a:xfrm>
        </p:spPr>
        <p:txBody>
          <a:bodyPr>
            <a:normAutofit/>
          </a:bodyPr>
          <a:lstStyle/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Выгодное экономико-географическое положение, расстояние до г. Саранска – 70  км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Железнодорожная станция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Развитая транспортная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инфраструктура.</a:t>
            </a:r>
          </a:p>
          <a:p>
            <a:endParaRPr lang="ru-RU" sz="1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Агроклиматические ресурсы благоприятны для развития отраслей сельского хозяйства.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628801"/>
            <a:ext cx="4032448" cy="33843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4536504" cy="3742309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4192876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/>
              <a:t>Инвестиционные площадки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Информация по инвестиционным площадкам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района с описанием земельных участков,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инженерно-транспортной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инфраструктуры и фотографиями размещена на инвестиционном портале Республики Мордовия (www.investrm.ru) по ссылке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по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ссылке: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http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://map.investrm.ru/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597" y="1844825"/>
            <a:ext cx="4029805" cy="371014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5667162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2800" b="1" dirty="0"/>
              <a:t>Контактная информация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172272" cy="4709120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  <a:tabLst>
                <a:tab pos="923925" algn="l"/>
              </a:tabLst>
            </a:pP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Глава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Кадошкинского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муниципального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района  Республики Мордовия            </a:t>
            </a:r>
            <a:r>
              <a:rPr lang="ru-RU" sz="16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Чаткин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Андрей 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Викторович  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Тел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./факс: (83448)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2-36-89                </a:t>
            </a:r>
          </a:p>
          <a:p>
            <a:pPr>
              <a:lnSpc>
                <a:spcPct val="115000"/>
              </a:lnSpc>
              <a:spcAft>
                <a:spcPts val="1000"/>
              </a:spcAft>
              <a:tabLst>
                <a:tab pos="923925" algn="l"/>
              </a:tabLst>
            </a:pPr>
            <a:r>
              <a:rPr lang="ru-RU" sz="1600" dirty="0" smtClean="0">
                <a:latin typeface="Times New Roman"/>
                <a:ea typeface="Calibri"/>
                <a:cs typeface="Times New Roman"/>
              </a:rPr>
              <a:t>Заместитель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Главы </a:t>
            </a:r>
            <a:r>
              <a:rPr lang="ru-RU" sz="1600" dirty="0" err="1">
                <a:latin typeface="Times New Roman"/>
                <a:ea typeface="Calibri"/>
                <a:cs typeface="Times New Roman"/>
              </a:rPr>
              <a:t>Кадошкинского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 муниципального района по строительству, транспорту, промышленности и связи  </a:t>
            </a:r>
            <a:r>
              <a:rPr lang="ru-RU" sz="1600" dirty="0" smtClean="0">
                <a:latin typeface="Times New Roman"/>
                <a:ea typeface="Calibri"/>
                <a:cs typeface="Times New Roman"/>
              </a:rPr>
              <a:t>           Давыдкин </a:t>
            </a:r>
            <a:r>
              <a:rPr lang="ru-RU" sz="1600" dirty="0">
                <a:latin typeface="Times New Roman"/>
                <a:ea typeface="Calibri"/>
                <a:cs typeface="Times New Roman"/>
              </a:rPr>
              <a:t>Денис Леонидович         Тел./факс: (83448) 2-36-44</a:t>
            </a:r>
            <a:endParaRPr lang="ru-RU" sz="1400" dirty="0">
              <a:ea typeface="Calibri"/>
              <a:cs typeface="Times New Roman"/>
            </a:endParaRPr>
          </a:p>
          <a:p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Контактная информация:                    Адрес:  431900, Республика Мордовия,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р.п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16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Кадошкино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ул. Заводская, д. 33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E-mail:  eckad@mail.ru                                          </a:t>
            </a:r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Сайт: </a:t>
            </a:r>
            <a:r>
              <a:rPr lang="en-US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http://kadoshkino.e-mordovia.ru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</a:t>
            </a:r>
            <a:endParaRPr lang="ru-RU" sz="1600" dirty="0"/>
          </a:p>
        </p:txBody>
      </p:sp>
      <p:pic>
        <p:nvPicPr>
          <p:cNvPr id="1026" name="Picture 2" descr="\\192.168.1.2\SharedDocs\Колябина\инвестиционный паспорт\Андрей Викторович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00808"/>
            <a:ext cx="3142815" cy="3456384"/>
          </a:xfrm>
          <a:prstGeom prst="rect">
            <a:avLst/>
          </a:prstGeom>
          <a:extLst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86850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4348</TotalTime>
  <Words>3449</Words>
  <Application>Microsoft Office PowerPoint</Application>
  <PresentationFormat>Экран (4:3)</PresentationFormat>
  <Paragraphs>160</Paragraphs>
  <Slides>26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27" baseType="lpstr">
      <vt:lpstr>1_Тема Office</vt:lpstr>
      <vt:lpstr> Инвестиционный паспорт Кадошкинского муниципального района </vt:lpstr>
      <vt:lpstr>Общая характеристика Кадошкинского муниципального района</vt:lpstr>
      <vt:lpstr>История и культура</vt:lpstr>
      <vt:lpstr>География и климатические условия</vt:lpstr>
      <vt:lpstr>Природно-сырьевой потенциал</vt:lpstr>
      <vt:lpstr>Инженерная и транспортная инфраструктура </vt:lpstr>
      <vt:lpstr>Развитие промышленного комплекса</vt:lpstr>
      <vt:lpstr>Развитие агропромышленного комплекса</vt:lpstr>
      <vt:lpstr>Развитие агропромышленного комплекса</vt:lpstr>
      <vt:lpstr>Развитие малого и среднего предпринимательства</vt:lpstr>
      <vt:lpstr>Развитие потребительского рынка товаров и услуг</vt:lpstr>
      <vt:lpstr>Доходы населения</vt:lpstr>
      <vt:lpstr>Развитие образования</vt:lpstr>
      <vt:lpstr>Развитие здравоохранения</vt:lpstr>
      <vt:lpstr>Развитие здравоохранения</vt:lpstr>
      <vt:lpstr>Развитие культуры</vt:lpstr>
      <vt:lpstr>Развитие физической культуры и спорта</vt:lpstr>
      <vt:lpstr>Развитие жилищного строительства и обеспечение граждан жильем</vt:lpstr>
      <vt:lpstr>Развитие транспортной инфраструктуры и транспортного обслуживания</vt:lpstr>
      <vt:lpstr>Транспортное обслуживание</vt:lpstr>
      <vt:lpstr>Реализованные инвестиционные проекты</vt:lpstr>
      <vt:lpstr>Реализующиеся инвестиционные проекты</vt:lpstr>
      <vt:lpstr>Инвестиционные ниши</vt:lpstr>
      <vt:lpstr>Инвестиционные преимущества</vt:lpstr>
      <vt:lpstr>Инвестиционные площадки</vt:lpstr>
      <vt:lpstr>Контактная информация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галя</dc:creator>
  <cp:lastModifiedBy>User</cp:lastModifiedBy>
  <cp:revision>450</cp:revision>
  <cp:lastPrinted>2016-04-21T07:46:09Z</cp:lastPrinted>
  <dcterms:created xsi:type="dcterms:W3CDTF">2016-04-15T17:25:45Z</dcterms:created>
  <dcterms:modified xsi:type="dcterms:W3CDTF">2021-04-21T09:24:35Z</dcterms:modified>
</cp:coreProperties>
</file>