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notesSlides/notesSlide7.xml" ContentType="application/vnd.openxmlformats-officedocument.presentationml.notesSlide+xml"/>
  <Override PartName="/customXml/itemProps4.xml" ContentType="application/vnd.openxmlformats-officedocument.customXml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  <p:sldMasterId id="2147483716" r:id="rId6"/>
    <p:sldMasterId id="2147483987" r:id="rId7"/>
  </p:sldMasterIdLst>
  <p:notesMasterIdLst>
    <p:notesMasterId r:id="rId26"/>
  </p:notesMasterIdLst>
  <p:sldIdLst>
    <p:sldId id="3979" r:id="rId8"/>
    <p:sldId id="3978" r:id="rId9"/>
    <p:sldId id="3962" r:id="rId10"/>
    <p:sldId id="3992" r:id="rId11"/>
    <p:sldId id="3996" r:id="rId12"/>
    <p:sldId id="3990" r:id="rId13"/>
    <p:sldId id="3991" r:id="rId14"/>
    <p:sldId id="3960" r:id="rId15"/>
    <p:sldId id="3954" r:id="rId16"/>
    <p:sldId id="3952" r:id="rId17"/>
    <p:sldId id="3957" r:id="rId18"/>
    <p:sldId id="3966" r:id="rId19"/>
    <p:sldId id="3968" r:id="rId20"/>
    <p:sldId id="3969" r:id="rId21"/>
    <p:sldId id="3993" r:id="rId22"/>
    <p:sldId id="3994" r:id="rId23"/>
    <p:sldId id="3995" r:id="rId24"/>
    <p:sldId id="3971" r:id="rId25"/>
  </p:sldIdLst>
  <p:sldSz cx="12192000" cy="6858000"/>
  <p:notesSz cx="6794500" cy="9906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828">
          <p15:clr>
            <a:srgbClr val="A4A3A4"/>
          </p15:clr>
        </p15:guide>
        <p15:guide id="4" pos="15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арья" initials="Д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9502E"/>
    <a:srgbClr val="F2F2F2"/>
    <a:srgbClr val="BCBDB7"/>
    <a:srgbClr val="F0F0F0"/>
    <a:srgbClr val="A6A6A6"/>
    <a:srgbClr val="E6E6E6"/>
    <a:srgbClr val="BCBCBC"/>
    <a:srgbClr val="3B802D"/>
    <a:srgbClr val="FFFFFF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7658" autoAdjust="0"/>
    <p:restoredTop sz="93431" autoAdjust="0"/>
  </p:normalViewPr>
  <p:slideViewPr>
    <p:cSldViewPr snapToGrid="0" snapToObjects="1">
      <p:cViewPr varScale="1">
        <p:scale>
          <a:sx n="68" d="100"/>
          <a:sy n="68" d="100"/>
        </p:scale>
        <p:origin x="-1122" y="-96"/>
      </p:cViewPr>
      <p:guideLst>
        <p:guide orient="horz" pos="2160"/>
        <p:guide orient="horz" pos="3828"/>
        <p:guide pos="3840"/>
        <p:guide pos="152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636"/>
    </p:cViewPr>
  </p:sorterViewPr>
  <p:notesViewPr>
    <p:cSldViewPr snapToGrid="0" snapToObjects="1">
      <p:cViewPr varScale="1">
        <p:scale>
          <a:sx n="53" d="100"/>
          <a:sy n="53" d="100"/>
        </p:scale>
        <p:origin x="2844" y="6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4283" cy="497021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8646" y="0"/>
            <a:ext cx="2944283" cy="497021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BA950764-9D86-964A-80FC-38782562159D}" type="datetimeFigureOut">
              <a:rPr lang="ru-RU" smtClean="0"/>
              <a:pPr/>
              <a:t>17.05.2022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36663"/>
            <a:ext cx="5946775" cy="3344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67264"/>
            <a:ext cx="5435600" cy="3900488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08983"/>
            <a:ext cx="2944283" cy="49702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8646" y="9408983"/>
            <a:ext cx="2944283" cy="49702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6785FBB0-32B5-354E-A96B-3A0F851314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8404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0688" y="1239838"/>
            <a:ext cx="5956300" cy="335121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4D83F-0AD2-440F-8C5A-147DF78BBE7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2596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3863" y="1236663"/>
            <a:ext cx="5946775" cy="33448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4D83F-0AD2-440F-8C5A-147DF78BBE7D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85508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3863" y="1236663"/>
            <a:ext cx="5946775" cy="33448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4D83F-0AD2-440F-8C5A-147DF78BBE7D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3384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5FBB0-32B5-354E-A96B-3A0F851314AF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5644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5FBB0-32B5-354E-A96B-3A0F851314AF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952445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5FBB0-32B5-354E-A96B-3A0F851314AF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298771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3863" y="1236663"/>
            <a:ext cx="5946775" cy="33448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4D83F-0AD2-440F-8C5A-147DF78BBE7D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45040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3863" y="1236663"/>
            <a:ext cx="5946775" cy="33448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4D83F-0AD2-440F-8C5A-147DF78BBE7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33737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3863" y="1236663"/>
            <a:ext cx="5946775" cy="33448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4D83F-0AD2-440F-8C5A-147DF78BBE7D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3766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EB827CD-D4AA-5842-A5CC-C69CF4BADE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6BCB81F-BC81-9246-8CCB-4560A82013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33F79E5-32BB-5F40-A60C-1B9D43FD61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3436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Montserrat" pitchFamily="2" charset="0"/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DC5BE0B-F8A4-8845-B422-1635F6212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Montserrat" pitchFamily="2" charset="0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0175ED9-9403-5248-A15C-A09A4A488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00">
                <a:latin typeface="Montserrat" pitchFamily="2" charset="0"/>
              </a:defRPr>
            </a:lvl1pPr>
          </a:lstStyle>
          <a:p>
            <a:fld id="{64414F61-4B9E-BA46-80BF-6246ACF1E59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29739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DABDDF-8589-8F4B-BCAD-294C455E9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1365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A0D7D0C-476D-B244-AAF2-071BE18C29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4" y="1971675"/>
            <a:ext cx="11039475" cy="4351338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58BFF72-1AFD-9045-872E-BFD3C954FC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6724" y="648017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Montserrat" pitchFamily="2" charset="0"/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0912ACB-D768-DC43-B55F-660C4BDB0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91000" y="6492875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Montserrat" pitchFamily="2" charset="0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9DD3258-6CE4-8F43-BA54-120A66F35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82076" y="6492875"/>
            <a:ext cx="2743200" cy="365125"/>
          </a:xfrm>
        </p:spPr>
        <p:txBody>
          <a:bodyPr/>
          <a:lstStyle>
            <a:lvl1pPr>
              <a:defRPr sz="800"/>
            </a:lvl1pPr>
          </a:lstStyle>
          <a:p>
            <a:fld id="{64414F61-4B9E-BA46-80BF-6246ACF1E59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07361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Stripe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311482" cy="692822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7027" y="1642534"/>
            <a:ext cx="10363200" cy="1099609"/>
          </a:xfrm>
        </p:spPr>
        <p:txBody>
          <a:bodyPr anchor="b">
            <a:normAutofit/>
          </a:bodyPr>
          <a:lstStyle>
            <a:lvl1pPr algn="l">
              <a:defRPr sz="3199" b="1" cap="none">
                <a:solidFill>
                  <a:srgbClr val="000000"/>
                </a:solidFill>
              </a:defRPr>
            </a:lvl1pPr>
          </a:lstStyle>
          <a:p>
            <a:r>
              <a:rPr lang="ru-RU" dirty="0"/>
              <a:t>Заголовок раздела презентации</a:t>
            </a:r>
            <a:endParaRPr lang="en-US" dirty="0"/>
          </a:p>
        </p:txBody>
      </p:sp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2738" y="534398"/>
            <a:ext cx="4056197" cy="633942"/>
          </a:xfrm>
          <a:prstGeom prst="rect">
            <a:avLst/>
          </a:prstGeom>
        </p:spPr>
      </p:pic>
      <p:sp>
        <p:nvSpPr>
          <p:cNvPr id="9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87028" y="534399"/>
            <a:ext cx="5051772" cy="633942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/>
              <a:t>С нами надежно.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586317" y="2936877"/>
            <a:ext cx="10363909" cy="2989263"/>
          </a:xfrm>
        </p:spPr>
        <p:txBody>
          <a:bodyPr numCol="2">
            <a:normAutofit/>
          </a:bodyPr>
          <a:lstStyle>
            <a:lvl1pPr marL="241246" marR="0" indent="-217968" algn="l" defTabSz="60946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533"/>
              </a:spcAft>
              <a:buClrTx/>
              <a:buSzPct val="100000"/>
              <a:buFontTx/>
              <a:buBlip>
                <a:blip r:embed="rId4"/>
              </a:buBlip>
              <a:tabLst/>
              <a:defRPr sz="1700" baseline="0"/>
            </a:lvl1pPr>
          </a:lstStyle>
          <a:p>
            <a:pPr lvl="0"/>
            <a:r>
              <a:rPr lang="ru-RU" dirty="0"/>
              <a:t>Содержание раздела презентации</a:t>
            </a:r>
          </a:p>
          <a:p>
            <a:pPr lvl="0"/>
            <a:r>
              <a:rPr lang="ru-RU" dirty="0"/>
              <a:t>Содержание раздела презентации</a:t>
            </a:r>
          </a:p>
          <a:p>
            <a:pPr marL="241246" marR="0" lvl="0" indent="-217968" algn="l" defTabSz="60946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Blip>
                <a:blip r:embed="rId4"/>
              </a:buBlip>
              <a:tabLst/>
              <a:defRPr/>
            </a:pPr>
            <a:r>
              <a:rPr lang="ru-RU" dirty="0"/>
              <a:t>Содержание раздела презентации</a:t>
            </a:r>
            <a:endParaRPr lang="en-US" dirty="0"/>
          </a:p>
          <a:p>
            <a:pPr lvl="0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713400" y="2835279"/>
            <a:ext cx="11609544" cy="1588"/>
          </a:xfrm>
          <a:prstGeom prst="line">
            <a:avLst/>
          </a:prstGeom>
          <a:ln w="6350" cap="flat" cmpd="sng" algn="ctr">
            <a:solidFill>
              <a:srgbClr val="8EC02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534399"/>
            <a:ext cx="168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89" tIns="60944" rIns="121889" bIns="60944"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xmlns="" val="1107344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92089" y="205673"/>
            <a:ext cx="7762474" cy="718038"/>
          </a:xfrm>
        </p:spPr>
        <p:txBody>
          <a:bodyPr anchor="t">
            <a:normAutofit/>
          </a:bodyPr>
          <a:lstStyle>
            <a:lvl1pPr>
              <a:defRPr sz="2100"/>
            </a:lvl1pPr>
          </a:lstStyle>
          <a:p>
            <a:r>
              <a:rPr lang="ru-RU" dirty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092" y="1274550"/>
            <a:ext cx="11062069" cy="4999250"/>
          </a:xfrm>
        </p:spPr>
        <p:txBody>
          <a:bodyPr/>
          <a:lstStyle/>
          <a:p>
            <a:pPr lvl="0"/>
            <a:r>
              <a:rPr lang="ru-RU"/>
              <a:t>Click to edit Master text styles</a:t>
            </a:r>
          </a:p>
          <a:p>
            <a:pPr lvl="1"/>
            <a:r>
              <a:rPr lang="ru-RU"/>
              <a:t>Second level</a:t>
            </a:r>
          </a:p>
          <a:p>
            <a:pPr lvl="2"/>
            <a:r>
              <a:rPr lang="ru-RU"/>
              <a:t>Third level</a:t>
            </a:r>
          </a:p>
          <a:p>
            <a:pPr lvl="3"/>
            <a:r>
              <a:rPr lang="ru-RU"/>
              <a:t>Fourth level</a:t>
            </a:r>
          </a:p>
          <a:p>
            <a:pPr lvl="4"/>
            <a:r>
              <a:rPr lang="ru-RU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8998112" y="338993"/>
            <a:ext cx="2844800" cy="545295"/>
          </a:xfrm>
          <a:prstGeom prst="rect">
            <a:avLst/>
          </a:prstGeom>
        </p:spPr>
        <p:txBody>
          <a:bodyPr vert="horz" lIns="121917" tIns="60958" rIns="121917" bIns="60958" rtlCol="0" anchor="t"/>
          <a:lstStyle>
            <a:lvl1pPr algn="r">
              <a:defRPr sz="1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/>
              <a:t>Обзорная презентация по проекту</a:t>
            </a:r>
          </a:p>
          <a:p>
            <a:r>
              <a:rPr lang="ru-RU" dirty="0"/>
              <a:t>«Название проекта»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338992"/>
            <a:ext cx="168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89" tIns="60944" rIns="121889" bIns="60944"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xmlns="" val="2533182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5A578949-9F70-464F-A9C6-A5A7A44B0193}" type="datetimeFigureOut">
              <a:rPr lang="ru-RU" smtClean="0"/>
              <a:pPr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9206D-012A-4A92-A3FF-0351E3148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8019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5/17/2022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0643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058911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eft ty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3" name="12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9" name="18 Conector recto"/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Rectángulo"/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8" name="7 Rectángulo"/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8196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6" grpId="0"/>
      <p:bldP spid="8" grpId="0" animBg="1"/>
      <p:bldP spid="25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eft ty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12 Marcador de texto">
            <a:extLst>
              <a:ext uri="{FF2B5EF4-FFF2-40B4-BE49-F238E27FC236}">
                <a16:creationId xmlns:a16="http://schemas.microsoft.com/office/drawing/2014/main" xmlns="" id="{15C9BDA4-AA29-4254-8389-81D7E90F097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1310" y="253920"/>
            <a:ext cx="10489907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599" kern="1200" spc="150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15" name="11 Rectángulo">
            <a:extLst>
              <a:ext uri="{FF2B5EF4-FFF2-40B4-BE49-F238E27FC236}">
                <a16:creationId xmlns:a16="http://schemas.microsoft.com/office/drawing/2014/main" xmlns="" id="{A313542F-558A-4AF1-8CF7-51BCD6BEEDC5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6" name="12 Rectángulo">
            <a:extLst>
              <a:ext uri="{FF2B5EF4-FFF2-40B4-BE49-F238E27FC236}">
                <a16:creationId xmlns:a16="http://schemas.microsoft.com/office/drawing/2014/main" xmlns="" id="{0EA6DBAA-1EB8-47DD-92A9-DA33C7BDA7B9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7" name="5 Marcador de número de diapositiva">
            <a:extLst>
              <a:ext uri="{FF2B5EF4-FFF2-40B4-BE49-F238E27FC236}">
                <a16:creationId xmlns:a16="http://schemas.microsoft.com/office/drawing/2014/main" xmlns="" id="{66E8125D-842A-4561-A5F2-CCC9C57FE0B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8" name="Rectángulo 5">
            <a:extLst>
              <a:ext uri="{FF2B5EF4-FFF2-40B4-BE49-F238E27FC236}">
                <a16:creationId xmlns:a16="http://schemas.microsoft.com/office/drawing/2014/main" xmlns="" id="{6F9AE97E-8ED4-4C65-9B31-82C28AE4BFDE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24" name="235 Rectángulo">
            <a:extLst>
              <a:ext uri="{FF2B5EF4-FFF2-40B4-BE49-F238E27FC236}">
                <a16:creationId xmlns:a16="http://schemas.microsoft.com/office/drawing/2014/main" xmlns="" id="{4A5A82B6-9C6E-4261-9675-85BF9F4E03CD}"/>
              </a:ext>
            </a:extLst>
          </p:cNvPr>
          <p:cNvSpPr/>
          <p:nvPr userDrawn="1"/>
        </p:nvSpPr>
        <p:spPr bwMode="auto">
          <a:xfrm>
            <a:off x="0" y="375138"/>
            <a:ext cx="20698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>
              <a:defRPr/>
            </a:pPr>
            <a:endParaRPr lang="es-SV" sz="2400" dirty="0">
              <a:solidFill>
                <a:srgbClr val="0277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746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/>
      <p:bldP spid="18" grpId="0"/>
      <p:bldP spid="24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eft ty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9" name="18 Conector recto"/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Rectángulo"/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8" name="7 Rectángulo"/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777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8" grpId="0" animBg="1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Left ty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12 Marcador de texto">
            <a:extLst>
              <a:ext uri="{FF2B5EF4-FFF2-40B4-BE49-F238E27FC236}">
                <a16:creationId xmlns:a16="http://schemas.microsoft.com/office/drawing/2014/main" xmlns="" id="{15C9BDA4-AA29-4254-8389-81D7E90F097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1310" y="253920"/>
            <a:ext cx="10489907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599" kern="1200" spc="150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24" name="235 Rectángulo">
            <a:extLst>
              <a:ext uri="{FF2B5EF4-FFF2-40B4-BE49-F238E27FC236}">
                <a16:creationId xmlns:a16="http://schemas.microsoft.com/office/drawing/2014/main" xmlns="" id="{4A5A82B6-9C6E-4261-9675-85BF9F4E03CD}"/>
              </a:ext>
            </a:extLst>
          </p:cNvPr>
          <p:cNvSpPr/>
          <p:nvPr userDrawn="1"/>
        </p:nvSpPr>
        <p:spPr bwMode="auto">
          <a:xfrm>
            <a:off x="0" y="375138"/>
            <a:ext cx="20698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>
              <a:defRPr/>
            </a:pPr>
            <a:endParaRPr lang="es-SV" sz="2400" dirty="0">
              <a:solidFill>
                <a:srgbClr val="0277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8808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2865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4183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42139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 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861639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2 Marcador de posición de imagen">
            <a:extLst>
              <a:ext uri="{FF2B5EF4-FFF2-40B4-BE49-F238E27FC236}">
                <a16:creationId xmlns:a16="http://schemas.microsoft.com/office/drawing/2014/main" xmlns="" id="{8B040A85-7553-4B59-B2BA-402B2B33663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553383" y="1475047"/>
            <a:ext cx="8638617" cy="184499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7" name="6 Rectángulo"/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3" name="12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9" name="18 Conector recto"/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Rectángulo"/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8" name="7 Rectángulo"/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773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40"/>
                            </p:stCondLst>
                            <p:childTnLst>
                              <p:par>
                                <p:cTn id="2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6" grpId="0"/>
      <p:bldP spid="8" grpId="0" animBg="1"/>
      <p:bldP spid="25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2 Marcador de posición de imagen">
            <a:extLst>
              <a:ext uri="{FF2B5EF4-FFF2-40B4-BE49-F238E27FC236}">
                <a16:creationId xmlns:a16="http://schemas.microsoft.com/office/drawing/2014/main" xmlns="" id="{8B040A85-7553-4B59-B2BA-402B2B33663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876508"/>
            <a:ext cx="12192000" cy="24714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7" name="6 Rectángulo"/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3" name="12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9" name="18 Conector recto"/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Rectángulo"/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8" name="7 Rectángulo"/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823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40"/>
                            </p:stCondLst>
                            <p:childTnLst>
                              <p:par>
                                <p:cTn id="2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6" grpId="0"/>
      <p:bldP spid="8" grpId="0" animBg="1"/>
      <p:bldP spid="25" grpId="0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73399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74740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6214129" y="0"/>
            <a:ext cx="5977871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300415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347399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11 Rectángulo"/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3" name="12 Rectángulo"/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5" name="Rectángulo 5"/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5988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arcador de posición de imagen 24"/>
          <p:cNvSpPr>
            <a:spLocks noGrp="1"/>
          </p:cNvSpPr>
          <p:nvPr>
            <p:ph type="pic" sz="quarter" idx="18"/>
          </p:nvPr>
        </p:nvSpPr>
        <p:spPr>
          <a:xfrm>
            <a:off x="2" y="0"/>
            <a:ext cx="5455302" cy="6051412"/>
          </a:xfrm>
          <a:custGeom>
            <a:avLst/>
            <a:gdLst>
              <a:gd name="connsiteX0" fmla="*/ 0 w 10911315"/>
              <a:gd name="connsiteY0" fmla="*/ 7028354 h 12104226"/>
              <a:gd name="connsiteX1" fmla="*/ 4129590 w 10911315"/>
              <a:gd name="connsiteY1" fmla="*/ 10438149 h 12104226"/>
              <a:gd name="connsiteX2" fmla="*/ 4391838 w 10911315"/>
              <a:gd name="connsiteY2" fmla="*/ 11816969 h 12104226"/>
              <a:gd name="connsiteX3" fmla="*/ 2988303 w 10911315"/>
              <a:gd name="connsiteY3" fmla="*/ 11820355 h 12104226"/>
              <a:gd name="connsiteX4" fmla="*/ 0 w 10911315"/>
              <a:gd name="connsiteY4" fmla="*/ 9352919 h 12104226"/>
              <a:gd name="connsiteX5" fmla="*/ 0 w 10911315"/>
              <a:gd name="connsiteY5" fmla="*/ 4504037 h 12104226"/>
              <a:gd name="connsiteX6" fmla="*/ 6651775 w 10911315"/>
              <a:gd name="connsiteY6" fmla="*/ 9996393 h 12104226"/>
              <a:gd name="connsiteX7" fmla="*/ 6875522 w 10911315"/>
              <a:gd name="connsiteY7" fmla="*/ 11172790 h 12104226"/>
              <a:gd name="connsiteX8" fmla="*/ 6875521 w 10911315"/>
              <a:gd name="connsiteY8" fmla="*/ 11172789 h 12104226"/>
              <a:gd name="connsiteX9" fmla="*/ 5678039 w 10911315"/>
              <a:gd name="connsiteY9" fmla="*/ 11175680 h 12104226"/>
              <a:gd name="connsiteX10" fmla="*/ 0 w 10911315"/>
              <a:gd name="connsiteY10" fmla="*/ 6487334 h 12104226"/>
              <a:gd name="connsiteX11" fmla="*/ 0 w 10911315"/>
              <a:gd name="connsiteY11" fmla="*/ 1848858 h 12104226"/>
              <a:gd name="connsiteX12" fmla="*/ 6763417 w 10911315"/>
              <a:gd name="connsiteY12" fmla="*/ 7433397 h 12104226"/>
              <a:gd name="connsiteX13" fmla="*/ 7005395 w 10911315"/>
              <a:gd name="connsiteY13" fmla="*/ 8705648 h 12104226"/>
              <a:gd name="connsiteX14" fmla="*/ 5710339 w 10911315"/>
              <a:gd name="connsiteY14" fmla="*/ 8708774 h 12104226"/>
              <a:gd name="connsiteX15" fmla="*/ 0 w 10911315"/>
              <a:gd name="connsiteY15" fmla="*/ 3993758 h 12104226"/>
              <a:gd name="connsiteX16" fmla="*/ 5333649 w 10911315"/>
              <a:gd name="connsiteY16" fmla="*/ 0 h 12104226"/>
              <a:gd name="connsiteX17" fmla="*/ 8020160 w 10911315"/>
              <a:gd name="connsiteY17" fmla="*/ 0 h 12104226"/>
              <a:gd name="connsiteX18" fmla="*/ 10219609 w 10911315"/>
              <a:gd name="connsiteY18" fmla="*/ 1803768 h 12104226"/>
              <a:gd name="connsiteX19" fmla="*/ 10341705 w 10911315"/>
              <a:gd name="connsiteY19" fmla="*/ 3039039 h 12104226"/>
              <a:gd name="connsiteX20" fmla="*/ 9106434 w 10911315"/>
              <a:gd name="connsiteY20" fmla="*/ 3161135 h 12104226"/>
              <a:gd name="connsiteX21" fmla="*/ 5522312 w 10911315"/>
              <a:gd name="connsiteY21" fmla="*/ 221798 h 12104226"/>
              <a:gd name="connsiteX22" fmla="*/ 5396841 w 10911315"/>
              <a:gd name="connsiteY22" fmla="*/ 95838 h 12104226"/>
              <a:gd name="connsiteX23" fmla="*/ 1878304 w 10911315"/>
              <a:gd name="connsiteY23" fmla="*/ 0 h 12104226"/>
              <a:gd name="connsiteX24" fmla="*/ 4414154 w 10911315"/>
              <a:gd name="connsiteY24" fmla="*/ 0 h 12104226"/>
              <a:gd name="connsiteX25" fmla="*/ 10515820 w 10911315"/>
              <a:gd name="connsiteY25" fmla="*/ 5038134 h 12104226"/>
              <a:gd name="connsiteX26" fmla="*/ 10752036 w 10911315"/>
              <a:gd name="connsiteY26" fmla="*/ 6280101 h 12104226"/>
              <a:gd name="connsiteX27" fmla="*/ 9487809 w 10911315"/>
              <a:gd name="connsiteY27" fmla="*/ 6283152 h 12104226"/>
              <a:gd name="connsiteX28" fmla="*/ 0 w 10911315"/>
              <a:gd name="connsiteY28" fmla="*/ 0 h 12104226"/>
              <a:gd name="connsiteX29" fmla="*/ 986026 w 10911315"/>
              <a:gd name="connsiteY29" fmla="*/ 0 h 12104226"/>
              <a:gd name="connsiteX30" fmla="*/ 9456236 w 10911315"/>
              <a:gd name="connsiteY30" fmla="*/ 6993835 h 12104226"/>
              <a:gd name="connsiteX31" fmla="*/ 9692454 w 10911315"/>
              <a:gd name="connsiteY31" fmla="*/ 8235803 h 12104226"/>
              <a:gd name="connsiteX32" fmla="*/ 8428226 w 10911315"/>
              <a:gd name="connsiteY32" fmla="*/ 8238855 h 12104226"/>
              <a:gd name="connsiteX33" fmla="*/ 0 w 10911315"/>
              <a:gd name="connsiteY33" fmla="*/ 1279686 h 12104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10911315" h="12104226">
                <a:moveTo>
                  <a:pt x="0" y="7028354"/>
                </a:moveTo>
                <a:lnTo>
                  <a:pt x="4129590" y="10438149"/>
                </a:lnTo>
                <a:cubicBezTo>
                  <a:pt x="4589583" y="10817964"/>
                  <a:pt x="4706995" y="11435281"/>
                  <a:pt x="4391838" y="11816969"/>
                </a:cubicBezTo>
                <a:cubicBezTo>
                  <a:pt x="4076680" y="12198653"/>
                  <a:pt x="3448297" y="12200169"/>
                  <a:pt x="2988303" y="11820355"/>
                </a:cubicBezTo>
                <a:lnTo>
                  <a:pt x="0" y="9352919"/>
                </a:lnTo>
                <a:close/>
                <a:moveTo>
                  <a:pt x="0" y="4504037"/>
                </a:moveTo>
                <a:lnTo>
                  <a:pt x="6651775" y="9996393"/>
                </a:lnTo>
                <a:cubicBezTo>
                  <a:pt x="7044234" y="10320447"/>
                  <a:pt x="7144411" y="10847138"/>
                  <a:pt x="6875522" y="11172790"/>
                </a:cubicBezTo>
                <a:lnTo>
                  <a:pt x="6875521" y="11172789"/>
                </a:lnTo>
                <a:cubicBezTo>
                  <a:pt x="6606630" y="11498439"/>
                  <a:pt x="6070499" y="11499733"/>
                  <a:pt x="5678039" y="11175680"/>
                </a:cubicBezTo>
                <a:lnTo>
                  <a:pt x="0" y="6487334"/>
                </a:lnTo>
                <a:close/>
                <a:moveTo>
                  <a:pt x="0" y="1848858"/>
                </a:moveTo>
                <a:lnTo>
                  <a:pt x="6763417" y="7433397"/>
                </a:lnTo>
                <a:cubicBezTo>
                  <a:pt x="7187856" y="7783855"/>
                  <a:pt x="7296193" y="8353461"/>
                  <a:pt x="7005395" y="8705648"/>
                </a:cubicBezTo>
                <a:cubicBezTo>
                  <a:pt x="6714595" y="9057833"/>
                  <a:pt x="6134779" y="9059233"/>
                  <a:pt x="5710339" y="8708774"/>
                </a:cubicBezTo>
                <a:lnTo>
                  <a:pt x="0" y="3993758"/>
                </a:lnTo>
                <a:close/>
                <a:moveTo>
                  <a:pt x="5333649" y="0"/>
                </a:moveTo>
                <a:lnTo>
                  <a:pt x="8020160" y="0"/>
                </a:lnTo>
                <a:lnTo>
                  <a:pt x="10219609" y="1803768"/>
                </a:lnTo>
                <a:cubicBezTo>
                  <a:pt x="10594436" y="2111163"/>
                  <a:pt x="10649100" y="2664213"/>
                  <a:pt x="10341705" y="3039039"/>
                </a:cubicBezTo>
                <a:cubicBezTo>
                  <a:pt x="10034310" y="3413866"/>
                  <a:pt x="9481260" y="3468530"/>
                  <a:pt x="9106434" y="3161135"/>
                </a:cubicBezTo>
                <a:lnTo>
                  <a:pt x="5522312" y="221798"/>
                </a:lnTo>
                <a:cubicBezTo>
                  <a:pt x="5475458" y="183374"/>
                  <a:pt x="5433608" y="141111"/>
                  <a:pt x="5396841" y="95838"/>
                </a:cubicBezTo>
                <a:close/>
                <a:moveTo>
                  <a:pt x="1878304" y="0"/>
                </a:moveTo>
                <a:lnTo>
                  <a:pt x="4414154" y="0"/>
                </a:lnTo>
                <a:lnTo>
                  <a:pt x="10515820" y="5038134"/>
                </a:lnTo>
                <a:cubicBezTo>
                  <a:pt x="10930156" y="5380250"/>
                  <a:pt x="11035914" y="5936298"/>
                  <a:pt x="10752036" y="6280101"/>
                </a:cubicBezTo>
                <a:cubicBezTo>
                  <a:pt x="10468160" y="6623903"/>
                  <a:pt x="9902144" y="6625269"/>
                  <a:pt x="9487809" y="6283152"/>
                </a:cubicBezTo>
                <a:close/>
                <a:moveTo>
                  <a:pt x="0" y="0"/>
                </a:moveTo>
                <a:lnTo>
                  <a:pt x="986026" y="0"/>
                </a:lnTo>
                <a:lnTo>
                  <a:pt x="9456236" y="6993835"/>
                </a:lnTo>
                <a:cubicBezTo>
                  <a:pt x="9870572" y="7335951"/>
                  <a:pt x="9976332" y="7892000"/>
                  <a:pt x="9692454" y="8235803"/>
                </a:cubicBezTo>
                <a:cubicBezTo>
                  <a:pt x="9408576" y="8579606"/>
                  <a:pt x="8842564" y="8580972"/>
                  <a:pt x="8428226" y="8238855"/>
                </a:cubicBezTo>
                <a:lnTo>
                  <a:pt x="0" y="127968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11 Rectángulo"/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3" name="12 Rectángulo"/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5" name="Rectángulo 5"/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639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4" grpId="0"/>
      <p:bldP spid="15" grpId="0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0" y="1584009"/>
            <a:ext cx="12192000" cy="4544979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xmlns="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xmlns="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xmlns="" id="{94A5D09B-1756-4854-8FA7-F15384158F54}"/>
              </a:ext>
            </a:extLst>
          </p:cNvPr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xmlns="" id="{8CE84D3F-4203-4EF6-80C9-14CE09BC07D0}"/>
              </a:ext>
            </a:extLst>
          </p:cNvPr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xmlns="" id="{EE092C25-F320-46D9-90C2-4D977AF7CE48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xmlns="" id="{DAB854D3-AD40-40B4-BDF6-6BD1F19044DB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xmlns="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xmlns="" id="{76C45562-3DA2-487A-9E25-B7DE73487FD5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578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ayout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4 Rectángulo">
            <a:extLst>
              <a:ext uri="{FF2B5EF4-FFF2-40B4-BE49-F238E27FC236}">
                <a16:creationId xmlns:a16="http://schemas.microsoft.com/office/drawing/2014/main" xmlns="" id="{972ED3AB-65BF-4D1F-9B99-DAC944DCB4F7}"/>
              </a:ext>
            </a:extLst>
          </p:cNvPr>
          <p:cNvSpPr/>
          <p:nvPr userDrawn="1"/>
        </p:nvSpPr>
        <p:spPr bwMode="auto">
          <a:xfrm>
            <a:off x="0" y="0"/>
            <a:ext cx="12192000" cy="42614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>
              <a:defRPr/>
            </a:pPr>
            <a:endParaRPr lang="es-SV" sz="145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3" name="Picture 10" descr="http://app.imcreator.com/images/editor/iphone_for_editor.png">
            <a:extLst>
              <a:ext uri="{FF2B5EF4-FFF2-40B4-BE49-F238E27FC236}">
                <a16:creationId xmlns:a16="http://schemas.microsoft.com/office/drawing/2014/main" xmlns="" id="{3173A9D5-CB01-417C-AB7A-5F5887542E8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761077" y="194846"/>
            <a:ext cx="3802675" cy="681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8329523" y="1201510"/>
            <a:ext cx="2658162" cy="439092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934914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ayout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rma libre 17">
            <a:extLst>
              <a:ext uri="{FF2B5EF4-FFF2-40B4-BE49-F238E27FC236}">
                <a16:creationId xmlns:a16="http://schemas.microsoft.com/office/drawing/2014/main" xmlns="" id="{79CA2310-3828-4DFB-AE1D-75BF2572F734}"/>
              </a:ext>
            </a:extLst>
          </p:cNvPr>
          <p:cNvSpPr/>
          <p:nvPr userDrawn="1"/>
        </p:nvSpPr>
        <p:spPr bwMode="auto">
          <a:xfrm>
            <a:off x="4064143" y="3408641"/>
            <a:ext cx="8127857" cy="3451207"/>
          </a:xfrm>
          <a:custGeom>
            <a:avLst/>
            <a:gdLst>
              <a:gd name="connsiteX0" fmla="*/ 12083842 w 18268467"/>
              <a:gd name="connsiteY0" fmla="*/ 0 h 6907495"/>
              <a:gd name="connsiteX1" fmla="*/ 17843719 w 18268467"/>
              <a:gd name="connsiteY1" fmla="*/ 545902 h 6907495"/>
              <a:gd name="connsiteX2" fmla="*/ 18268467 w 18268467"/>
              <a:gd name="connsiteY2" fmla="*/ 637316 h 6907495"/>
              <a:gd name="connsiteX3" fmla="*/ 18268467 w 18268467"/>
              <a:gd name="connsiteY3" fmla="*/ 6907495 h 6907495"/>
              <a:gd name="connsiteX4" fmla="*/ 1816474 w 18268467"/>
              <a:gd name="connsiteY4" fmla="*/ 6907495 h 6907495"/>
              <a:gd name="connsiteX5" fmla="*/ 1749419 w 18268467"/>
              <a:gd name="connsiteY5" fmla="*/ 6868345 h 6907495"/>
              <a:gd name="connsiteX6" fmla="*/ 0 w 18268467"/>
              <a:gd name="connsiteY6" fmla="*/ 4523003 h 6907495"/>
              <a:gd name="connsiteX7" fmla="*/ 12083842 w 18268467"/>
              <a:gd name="connsiteY7" fmla="*/ 0 h 6907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268467" h="6907495">
                <a:moveTo>
                  <a:pt x="12083842" y="0"/>
                </a:moveTo>
                <a:cubicBezTo>
                  <a:pt x="14169380" y="0"/>
                  <a:pt x="16131520" y="197756"/>
                  <a:pt x="17843719" y="545902"/>
                </a:cubicBezTo>
                <a:lnTo>
                  <a:pt x="18268467" y="637316"/>
                </a:lnTo>
                <a:lnTo>
                  <a:pt x="18268467" y="6907495"/>
                </a:lnTo>
                <a:lnTo>
                  <a:pt x="1816474" y="6907495"/>
                </a:lnTo>
                <a:lnTo>
                  <a:pt x="1749419" y="6868345"/>
                </a:lnTo>
                <a:cubicBezTo>
                  <a:pt x="639282" y="6184481"/>
                  <a:pt x="0" y="5381686"/>
                  <a:pt x="0" y="4523003"/>
                </a:cubicBezTo>
                <a:cubicBezTo>
                  <a:pt x="0" y="2025017"/>
                  <a:pt x="5410121" y="0"/>
                  <a:pt x="1208384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xmlns="" id="{7FF70F53-5C88-43A0-B79C-675A16D8E2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76512" y="1651508"/>
            <a:ext cx="7596492" cy="4280711"/>
          </a:xfrm>
          <a:prstGeom prst="rect">
            <a:avLst/>
          </a:prstGeom>
        </p:spPr>
      </p:pic>
      <p:sp>
        <p:nvSpPr>
          <p:cNvPr id="8" name="2 Marcador de posición de imagen">
            <a:extLst>
              <a:ext uri="{FF2B5EF4-FFF2-40B4-BE49-F238E27FC236}">
                <a16:creationId xmlns:a16="http://schemas.microsoft.com/office/drawing/2014/main" xmlns="" id="{AF8254BF-BD69-47CD-AF57-786A2FEE6F9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53507" y="2169006"/>
            <a:ext cx="4748091" cy="29642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90736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88899" y="642949"/>
            <a:ext cx="3969600" cy="55728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9" name="2 Marcador de posición de imagen"/>
          <p:cNvSpPr>
            <a:spLocks noGrp="1"/>
          </p:cNvSpPr>
          <p:nvPr>
            <p:ph type="pic" sz="quarter" idx="11"/>
          </p:nvPr>
        </p:nvSpPr>
        <p:spPr>
          <a:xfrm>
            <a:off x="4211013" y="642949"/>
            <a:ext cx="3969600" cy="271355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0" name="2 Marcador de posición de imagen"/>
          <p:cNvSpPr>
            <a:spLocks noGrp="1"/>
          </p:cNvSpPr>
          <p:nvPr>
            <p:ph type="pic" sz="quarter" idx="12"/>
          </p:nvPr>
        </p:nvSpPr>
        <p:spPr>
          <a:xfrm>
            <a:off x="4211013" y="3501500"/>
            <a:ext cx="3969600" cy="271355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1" name="2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8331100" y="642949"/>
            <a:ext cx="3772000" cy="271355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2 Marcador de posición de imagen"/>
          <p:cNvSpPr>
            <a:spLocks noGrp="1"/>
          </p:cNvSpPr>
          <p:nvPr>
            <p:ph type="pic" sz="quarter" idx="14"/>
          </p:nvPr>
        </p:nvSpPr>
        <p:spPr>
          <a:xfrm>
            <a:off x="8331100" y="3501500"/>
            <a:ext cx="3772000" cy="271355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2850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2"/>
            <a:ext cx="4084320" cy="685799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" name="2 Marcador de posición de imagen"/>
          <p:cNvSpPr>
            <a:spLocks noGrp="1"/>
          </p:cNvSpPr>
          <p:nvPr>
            <p:ph type="pic" sz="quarter" idx="11"/>
          </p:nvPr>
        </p:nvSpPr>
        <p:spPr>
          <a:xfrm>
            <a:off x="8107680" y="2"/>
            <a:ext cx="4084320" cy="685799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416958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5 Rectángulo">
            <a:extLst>
              <a:ext uri="{FF2B5EF4-FFF2-40B4-BE49-F238E27FC236}">
                <a16:creationId xmlns:a16="http://schemas.microsoft.com/office/drawing/2014/main" xmlns="" id="{0F58D8D8-9BF5-4E48-B0C2-DC5A89F826BB}"/>
              </a:ext>
            </a:extLst>
          </p:cNvPr>
          <p:cNvSpPr/>
          <p:nvPr userDrawn="1"/>
        </p:nvSpPr>
        <p:spPr bwMode="auto">
          <a:xfrm flipH="1">
            <a:off x="0" y="1813842"/>
            <a:ext cx="6816033" cy="28756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7709">
              <a:defRPr/>
            </a:pPr>
            <a:endParaRPr lang="es-SV" sz="2400" dirty="0">
              <a:solidFill>
                <a:srgbClr val="000000"/>
              </a:solidFill>
            </a:endParaRPr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xmlns="" id="{7FF70F53-5C88-43A0-B79C-675A16D8E2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439038" y="1118433"/>
            <a:ext cx="7596492" cy="4280711"/>
          </a:xfrm>
          <a:prstGeom prst="rect">
            <a:avLst/>
          </a:prstGeom>
        </p:spPr>
      </p:pic>
      <p:sp>
        <p:nvSpPr>
          <p:cNvPr id="8" name="2 Marcador de posición de imagen">
            <a:extLst>
              <a:ext uri="{FF2B5EF4-FFF2-40B4-BE49-F238E27FC236}">
                <a16:creationId xmlns:a16="http://schemas.microsoft.com/office/drawing/2014/main" xmlns="" id="{AF8254BF-BD69-47CD-AF57-786A2FEE6F9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16033" y="1635930"/>
            <a:ext cx="4748091" cy="29642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xmlns="" id="{D4E3E9DD-B030-4433-A10F-69CEC4611B03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9" name="12 Marcador de texto">
            <a:extLst>
              <a:ext uri="{FF2B5EF4-FFF2-40B4-BE49-F238E27FC236}">
                <a16:creationId xmlns:a16="http://schemas.microsoft.com/office/drawing/2014/main" xmlns="" id="{DAB62C9A-657D-4169-8904-367B2582AE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0" name="18 Conector recto">
            <a:extLst>
              <a:ext uri="{FF2B5EF4-FFF2-40B4-BE49-F238E27FC236}">
                <a16:creationId xmlns:a16="http://schemas.microsoft.com/office/drawing/2014/main" xmlns="" id="{D5396A1C-3F79-41B5-8440-2ABB5C9C71B0}"/>
              </a:ext>
            </a:extLst>
          </p:cNvPr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20 Rectángulo">
            <a:extLst>
              <a:ext uri="{FF2B5EF4-FFF2-40B4-BE49-F238E27FC236}">
                <a16:creationId xmlns:a16="http://schemas.microsoft.com/office/drawing/2014/main" xmlns="" id="{1E020ADF-DF99-41FE-8F35-8B492E47ED90}"/>
              </a:ext>
            </a:extLst>
          </p:cNvPr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2" name="15 Rectángulo">
            <a:extLst>
              <a:ext uri="{FF2B5EF4-FFF2-40B4-BE49-F238E27FC236}">
                <a16:creationId xmlns:a16="http://schemas.microsoft.com/office/drawing/2014/main" xmlns="" id="{228FE2C4-FB00-4AA9-9D1E-F37D4F47F74F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3" name="5 Marcador de número de diapositiva">
            <a:extLst>
              <a:ext uri="{FF2B5EF4-FFF2-40B4-BE49-F238E27FC236}">
                <a16:creationId xmlns:a16="http://schemas.microsoft.com/office/drawing/2014/main" xmlns="" id="{F0F38C52-5593-4109-BB03-3E46837CB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4" name="7 Rectángulo">
            <a:extLst>
              <a:ext uri="{FF2B5EF4-FFF2-40B4-BE49-F238E27FC236}">
                <a16:creationId xmlns:a16="http://schemas.microsoft.com/office/drawing/2014/main" xmlns="" id="{6973F001-42B9-46AB-B06B-9FB119EF3119}"/>
              </a:ext>
            </a:extLst>
          </p:cNvPr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5" name="Rectángulo 5">
            <a:extLst>
              <a:ext uri="{FF2B5EF4-FFF2-40B4-BE49-F238E27FC236}">
                <a16:creationId xmlns:a16="http://schemas.microsoft.com/office/drawing/2014/main" xmlns="" id="{9AADDBC2-9AD2-42E2-8892-8CF2345F64A6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2064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animBg="1"/>
      <p:bldP spid="13" grpId="0"/>
      <p:bldP spid="14" grpId="0" animBg="1"/>
      <p:bldP spid="15" grpId="0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2"/>
            <a:ext cx="4084320" cy="342899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2 Marcador de posición de imagen"/>
          <p:cNvSpPr>
            <a:spLocks noGrp="1"/>
          </p:cNvSpPr>
          <p:nvPr>
            <p:ph type="pic" sz="quarter" idx="11"/>
          </p:nvPr>
        </p:nvSpPr>
        <p:spPr>
          <a:xfrm>
            <a:off x="4084320" y="-5078"/>
            <a:ext cx="4084320" cy="343407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5" name="2 Marcador de posición de imagen"/>
          <p:cNvSpPr>
            <a:spLocks noGrp="1"/>
          </p:cNvSpPr>
          <p:nvPr>
            <p:ph type="pic" sz="quarter" idx="12"/>
          </p:nvPr>
        </p:nvSpPr>
        <p:spPr>
          <a:xfrm>
            <a:off x="8168640" y="-5078"/>
            <a:ext cx="4023360" cy="343407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9" name="6 Rectángulo">
            <a:extLst>
              <a:ext uri="{FF2B5EF4-FFF2-40B4-BE49-F238E27FC236}">
                <a16:creationId xmlns:a16="http://schemas.microsoft.com/office/drawing/2014/main" xmlns="" id="{3197B4E8-8964-45A6-ABFD-B879D1BF5B6D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0" name="15 Rectángulo">
            <a:extLst>
              <a:ext uri="{FF2B5EF4-FFF2-40B4-BE49-F238E27FC236}">
                <a16:creationId xmlns:a16="http://schemas.microsoft.com/office/drawing/2014/main" xmlns="" id="{35134BF9-928C-417D-B22C-DB946F2EFF81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1" name="5 Marcador de número de diapositiva">
            <a:extLst>
              <a:ext uri="{FF2B5EF4-FFF2-40B4-BE49-F238E27FC236}">
                <a16:creationId xmlns:a16="http://schemas.microsoft.com/office/drawing/2014/main" xmlns="" id="{14CD399C-375C-474A-A523-18D6EC314AB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2" name="Rectángulo 5">
            <a:extLst>
              <a:ext uri="{FF2B5EF4-FFF2-40B4-BE49-F238E27FC236}">
                <a16:creationId xmlns:a16="http://schemas.microsoft.com/office/drawing/2014/main" xmlns="" id="{5566D2E4-75DA-4C96-9665-564898A20A43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111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1" grpId="0"/>
      <p:bldP spid="12" grpId="0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ayout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01399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6 Rectángulo">
            <a:extLst>
              <a:ext uri="{FF2B5EF4-FFF2-40B4-BE49-F238E27FC236}">
                <a16:creationId xmlns:a16="http://schemas.microsoft.com/office/drawing/2014/main" xmlns="" id="{95140381-4C50-4167-879E-5620A458EB4D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5" name="15 Rectángulo">
            <a:extLst>
              <a:ext uri="{FF2B5EF4-FFF2-40B4-BE49-F238E27FC236}">
                <a16:creationId xmlns:a16="http://schemas.microsoft.com/office/drawing/2014/main" xmlns="" id="{817FE1EB-B3DC-42B7-8C9E-1FBE359A18C9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2065C7EB-2063-440D-BFAE-DD7775E7B60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7" name="Rectángulo 5">
            <a:extLst>
              <a:ext uri="{FF2B5EF4-FFF2-40B4-BE49-F238E27FC236}">
                <a16:creationId xmlns:a16="http://schemas.microsoft.com/office/drawing/2014/main" xmlns="" id="{9465B361-F0B5-459F-B509-E39DDD486845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4574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0" y="1899007"/>
            <a:ext cx="12192000" cy="3464599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703045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6298509" y="1580012"/>
            <a:ext cx="5332745" cy="3218153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4716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538245" y="1996388"/>
            <a:ext cx="5332745" cy="3214156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xmlns="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xmlns="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xmlns="" id="{94A5D09B-1756-4854-8FA7-F15384158F54}"/>
              </a:ext>
            </a:extLst>
          </p:cNvPr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xmlns="" id="{8CE84D3F-4203-4EF6-80C9-14CE09BC07D0}"/>
              </a:ext>
            </a:extLst>
          </p:cNvPr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xmlns="" id="{EE092C25-F320-46D9-90C2-4D977AF7CE48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xmlns="" id="{DAB854D3-AD40-40B4-BDF6-6BD1F19044DB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xmlns="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xmlns="" id="{76C45562-3DA2-487A-9E25-B7DE73487FD5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6662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5090781" y="2004788"/>
            <a:ext cx="1996460" cy="3310789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xmlns="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xmlns="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xmlns="" id="{94A5D09B-1756-4854-8FA7-F15384158F54}"/>
              </a:ext>
            </a:extLst>
          </p:cNvPr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xmlns="" id="{8CE84D3F-4203-4EF6-80C9-14CE09BC07D0}"/>
              </a:ext>
            </a:extLst>
          </p:cNvPr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xmlns="" id="{EE092C25-F320-46D9-90C2-4D977AF7CE48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xmlns="" id="{DAB854D3-AD40-40B4-BDF6-6BD1F19044DB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xmlns="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xmlns="" id="{76C45562-3DA2-487A-9E25-B7DE73487FD5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538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4812964" y="2004788"/>
            <a:ext cx="1996460" cy="3310789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97426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xmlns="" id="{6C81704B-D891-4DBF-B7FB-3C9567AD75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01271" y="2351290"/>
            <a:ext cx="6087430" cy="3430337"/>
          </a:xfrm>
          <a:prstGeom prst="rect">
            <a:avLst/>
          </a:prstGeom>
        </p:spPr>
      </p:pic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1438258" y="2784807"/>
            <a:ext cx="3735514" cy="2346921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803496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8" name="Picture 10" descr="http://app.imcreator.com/images/editor/iphone_for_editor.png">
            <a:extLst>
              <a:ext uri="{FF2B5EF4-FFF2-40B4-BE49-F238E27FC236}">
                <a16:creationId xmlns:a16="http://schemas.microsoft.com/office/drawing/2014/main" xmlns="" id="{AD192E84-F38F-49DA-A69E-2616E1F3C8B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26082" y="721529"/>
            <a:ext cx="3195147" cy="572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6 Marcador de posición de imagen">
            <a:extLst>
              <a:ext uri="{FF2B5EF4-FFF2-40B4-BE49-F238E27FC236}">
                <a16:creationId xmlns:a16="http://schemas.microsoft.com/office/drawing/2014/main" xmlns="" id="{A94DB58D-5353-445E-90C2-8B8BB51F958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000811" y="1561509"/>
            <a:ext cx="2225395" cy="3682498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4281339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  <p:bldP spid="10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44 Grupo">
            <a:extLst>
              <a:ext uri="{FF2B5EF4-FFF2-40B4-BE49-F238E27FC236}">
                <a16:creationId xmlns:a16="http://schemas.microsoft.com/office/drawing/2014/main" xmlns="" id="{93428DBE-4666-4613-8C6E-90966DA599DD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1897679" y="1826501"/>
            <a:ext cx="1570435" cy="1559678"/>
            <a:chOff x="3795604" y="3653424"/>
            <a:chExt cx="3141075" cy="3119718"/>
          </a:xfrm>
          <a:solidFill>
            <a:schemeClr val="accent1"/>
          </a:solidFill>
        </p:grpSpPr>
        <p:sp>
          <p:nvSpPr>
            <p:cNvPr id="13" name="Freeform 1299">
              <a:extLst>
                <a:ext uri="{FF2B5EF4-FFF2-40B4-BE49-F238E27FC236}">
                  <a16:creationId xmlns:a16="http://schemas.microsoft.com/office/drawing/2014/main" xmlns="" id="{5B8B593D-0019-48D9-9C05-92F63AD4CD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91906" y="3683136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14" name="Freeform 1300">
              <a:extLst>
                <a:ext uri="{FF2B5EF4-FFF2-40B4-BE49-F238E27FC236}">
                  <a16:creationId xmlns:a16="http://schemas.microsoft.com/office/drawing/2014/main" xmlns="" id="{4D4A0B1A-0F0D-4BF8-8820-89A0720B8A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5953" y="3653424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3" name="Freeform 1302">
              <a:extLst>
                <a:ext uri="{FF2B5EF4-FFF2-40B4-BE49-F238E27FC236}">
                  <a16:creationId xmlns:a16="http://schemas.microsoft.com/office/drawing/2014/main" xmlns="" id="{84469C9C-0833-4D47-B132-371D6EF07F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5933" y="6524180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4" name="Freeform 1303">
              <a:extLst>
                <a:ext uri="{FF2B5EF4-FFF2-40B4-BE49-F238E27FC236}">
                  <a16:creationId xmlns:a16="http://schemas.microsoft.com/office/drawing/2014/main" xmlns="" id="{9295DF4E-AEBF-46C9-BCF0-DDCA154D6AE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9921" y="6604094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5" name="Oval 1304">
              <a:extLst>
                <a:ext uri="{FF2B5EF4-FFF2-40B4-BE49-F238E27FC236}">
                  <a16:creationId xmlns:a16="http://schemas.microsoft.com/office/drawing/2014/main" xmlns="" id="{B3CA5458-41EE-40A3-8B1F-9C7DE27BDE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8908" y="4286589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6" name="Oval 1305">
              <a:extLst>
                <a:ext uri="{FF2B5EF4-FFF2-40B4-BE49-F238E27FC236}">
                  <a16:creationId xmlns:a16="http://schemas.microsoft.com/office/drawing/2014/main" xmlns="" id="{30814B62-8D41-42F9-B788-D3305D8E33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84" y="4155448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7" name="Oval 1306">
              <a:extLst>
                <a:ext uri="{FF2B5EF4-FFF2-40B4-BE49-F238E27FC236}">
                  <a16:creationId xmlns:a16="http://schemas.microsoft.com/office/drawing/2014/main" xmlns="" id="{E049E9D7-38D7-49AF-B3E3-18A74E881D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62392" y="6673762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8" name="Oval 1308">
              <a:extLst>
                <a:ext uri="{FF2B5EF4-FFF2-40B4-BE49-F238E27FC236}">
                  <a16:creationId xmlns:a16="http://schemas.microsoft.com/office/drawing/2014/main" xmlns="" id="{A555756C-9D5C-43B2-886B-98A741B7CC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9803" y="3839890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9" name="Freeform 1319">
              <a:extLst>
                <a:ext uri="{FF2B5EF4-FFF2-40B4-BE49-F238E27FC236}">
                  <a16:creationId xmlns:a16="http://schemas.microsoft.com/office/drawing/2014/main" xmlns="" id="{35AE6051-FCF5-4CC5-B038-5DD400A86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9958" y="6348984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30" name="Freeform 1301">
              <a:extLst>
                <a:ext uri="{FF2B5EF4-FFF2-40B4-BE49-F238E27FC236}">
                  <a16:creationId xmlns:a16="http://schemas.microsoft.com/office/drawing/2014/main" xmlns="" id="{E4590C25-86E2-4FF9-967F-3887B466C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5604" y="3971031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6 Marcador de posición de imagen"/>
          <p:cNvSpPr>
            <a:spLocks noGrp="1" noChangeAspect="1"/>
          </p:cNvSpPr>
          <p:nvPr>
            <p:ph type="pic" sz="quarter" idx="13"/>
          </p:nvPr>
        </p:nvSpPr>
        <p:spPr>
          <a:xfrm>
            <a:off x="2036118" y="1887185"/>
            <a:ext cx="1382310" cy="1382240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xmlns="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xmlns="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xmlns="" id="{94A5D09B-1756-4854-8FA7-F15384158F54}"/>
              </a:ext>
            </a:extLst>
          </p:cNvPr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xmlns="" id="{8CE84D3F-4203-4EF6-80C9-14CE09BC07D0}"/>
              </a:ext>
            </a:extLst>
          </p:cNvPr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xmlns="" id="{EE092C25-F320-46D9-90C2-4D977AF7CE48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xmlns="" id="{DAB854D3-AD40-40B4-BDF6-6BD1F19044DB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xmlns="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xmlns="" id="{76C45562-3DA2-487A-9E25-B7DE73487FD5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grpSp>
        <p:nvGrpSpPr>
          <p:cNvPr id="32" name="45 Grupo">
            <a:extLst>
              <a:ext uri="{FF2B5EF4-FFF2-40B4-BE49-F238E27FC236}">
                <a16:creationId xmlns:a16="http://schemas.microsoft.com/office/drawing/2014/main" xmlns="" id="{80A8226E-BD95-4092-A02B-8A2835C70D0F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325272" y="1826501"/>
            <a:ext cx="1570435" cy="1559678"/>
            <a:chOff x="10651237" y="3799721"/>
            <a:chExt cx="3141075" cy="3119718"/>
          </a:xfrm>
          <a:solidFill>
            <a:schemeClr val="accent2"/>
          </a:solidFill>
        </p:grpSpPr>
        <p:sp>
          <p:nvSpPr>
            <p:cNvPr id="33" name="Freeform 1299">
              <a:extLst>
                <a:ext uri="{FF2B5EF4-FFF2-40B4-BE49-F238E27FC236}">
                  <a16:creationId xmlns:a16="http://schemas.microsoft.com/office/drawing/2014/main" xmlns="" id="{F7CC07B7-C3A7-4405-969A-E71E31C82BE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747539" y="3829433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34" name="Freeform 1300">
              <a:extLst>
                <a:ext uri="{FF2B5EF4-FFF2-40B4-BE49-F238E27FC236}">
                  <a16:creationId xmlns:a16="http://schemas.microsoft.com/office/drawing/2014/main" xmlns="" id="{5A5F6112-971F-4977-A561-AFD963397C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51586" y="3799721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35" name="Freeform 1302">
              <a:extLst>
                <a:ext uri="{FF2B5EF4-FFF2-40B4-BE49-F238E27FC236}">
                  <a16:creationId xmlns:a16="http://schemas.microsoft.com/office/drawing/2014/main" xmlns="" id="{A108E9CB-52F3-493F-831C-716A8FCC09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41566" y="6670477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36" name="Freeform 1303">
              <a:extLst>
                <a:ext uri="{FF2B5EF4-FFF2-40B4-BE49-F238E27FC236}">
                  <a16:creationId xmlns:a16="http://schemas.microsoft.com/office/drawing/2014/main" xmlns="" id="{D1DADA98-9991-41CB-B094-0510E91BB7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15554" y="6750391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37" name="Oval 1304">
              <a:extLst>
                <a:ext uri="{FF2B5EF4-FFF2-40B4-BE49-F238E27FC236}">
                  <a16:creationId xmlns:a16="http://schemas.microsoft.com/office/drawing/2014/main" xmlns="" id="{9E2763B5-23DE-4398-995B-9131358B22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34541" y="4432886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38" name="Oval 1305">
              <a:extLst>
                <a:ext uri="{FF2B5EF4-FFF2-40B4-BE49-F238E27FC236}">
                  <a16:creationId xmlns:a16="http://schemas.microsoft.com/office/drawing/2014/main" xmlns="" id="{B2BD88FD-9877-4A21-BC41-E388392C5B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33117" y="4301745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39" name="Oval 1306">
              <a:extLst>
                <a:ext uri="{FF2B5EF4-FFF2-40B4-BE49-F238E27FC236}">
                  <a16:creationId xmlns:a16="http://schemas.microsoft.com/office/drawing/2014/main" xmlns="" id="{3AFFBDD4-8592-4698-8C5C-F517B7731A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18025" y="6820059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40" name="Oval 1308">
              <a:extLst>
                <a:ext uri="{FF2B5EF4-FFF2-40B4-BE49-F238E27FC236}">
                  <a16:creationId xmlns:a16="http://schemas.microsoft.com/office/drawing/2014/main" xmlns="" id="{0006531A-61F2-4AA7-BC88-1B3E0CC022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95436" y="3986187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41" name="Freeform 1319">
              <a:extLst>
                <a:ext uri="{FF2B5EF4-FFF2-40B4-BE49-F238E27FC236}">
                  <a16:creationId xmlns:a16="http://schemas.microsoft.com/office/drawing/2014/main" xmlns="" id="{BA7E8298-1CD7-4EB9-A5EE-E8CE6D98AC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85591" y="6495281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42" name="Freeform 1301">
              <a:extLst>
                <a:ext uri="{FF2B5EF4-FFF2-40B4-BE49-F238E27FC236}">
                  <a16:creationId xmlns:a16="http://schemas.microsoft.com/office/drawing/2014/main" xmlns="" id="{81DFB4E0-275C-44B5-9E86-9F82D860D9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51237" y="4117328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4" name="46 Grupo">
            <a:extLst>
              <a:ext uri="{FF2B5EF4-FFF2-40B4-BE49-F238E27FC236}">
                <a16:creationId xmlns:a16="http://schemas.microsoft.com/office/drawing/2014/main" xmlns="" id="{F07F6A86-2676-4F8C-B7AE-7557F943E97E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8933336" y="1826501"/>
            <a:ext cx="1570435" cy="1559678"/>
            <a:chOff x="17867834" y="3782985"/>
            <a:chExt cx="3141075" cy="3119718"/>
          </a:xfrm>
          <a:solidFill>
            <a:schemeClr val="accent4"/>
          </a:solidFill>
        </p:grpSpPr>
        <p:sp>
          <p:nvSpPr>
            <p:cNvPr id="45" name="Freeform 1299">
              <a:extLst>
                <a:ext uri="{FF2B5EF4-FFF2-40B4-BE49-F238E27FC236}">
                  <a16:creationId xmlns:a16="http://schemas.microsoft.com/office/drawing/2014/main" xmlns="" id="{6A65250B-7DA5-4798-AD1B-EB17A46925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964136" y="3812697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46" name="Freeform 1300">
              <a:extLst>
                <a:ext uri="{FF2B5EF4-FFF2-40B4-BE49-F238E27FC236}">
                  <a16:creationId xmlns:a16="http://schemas.microsoft.com/office/drawing/2014/main" xmlns="" id="{7655084A-20F4-449D-ABDB-CDFE7EF472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68183" y="3782985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47" name="Freeform 1302">
              <a:extLst>
                <a:ext uri="{FF2B5EF4-FFF2-40B4-BE49-F238E27FC236}">
                  <a16:creationId xmlns:a16="http://schemas.microsoft.com/office/drawing/2014/main" xmlns="" id="{8E542321-E5CE-4AB4-AACF-60571CF24F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58163" y="6653741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48" name="Freeform 1303">
              <a:extLst>
                <a:ext uri="{FF2B5EF4-FFF2-40B4-BE49-F238E27FC236}">
                  <a16:creationId xmlns:a16="http://schemas.microsoft.com/office/drawing/2014/main" xmlns="" id="{684DA768-CC4F-4BB0-84EC-74788B5B3D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2151" y="6733655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49" name="Oval 1304">
              <a:extLst>
                <a:ext uri="{FF2B5EF4-FFF2-40B4-BE49-F238E27FC236}">
                  <a16:creationId xmlns:a16="http://schemas.microsoft.com/office/drawing/2014/main" xmlns="" id="{7CDB3076-9C84-46E7-979F-2FFE484C9E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51138" y="4416150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50" name="Oval 1305">
              <a:extLst>
                <a:ext uri="{FF2B5EF4-FFF2-40B4-BE49-F238E27FC236}">
                  <a16:creationId xmlns:a16="http://schemas.microsoft.com/office/drawing/2014/main" xmlns="" id="{8F03B21C-8548-4010-98BF-E1D62C59FF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9714" y="4285009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51" name="Oval 1306">
              <a:extLst>
                <a:ext uri="{FF2B5EF4-FFF2-40B4-BE49-F238E27FC236}">
                  <a16:creationId xmlns:a16="http://schemas.microsoft.com/office/drawing/2014/main" xmlns="" id="{E0081CDE-F491-414D-8063-54CF0DFE88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34622" y="6803323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52" name="Oval 1308">
              <a:extLst>
                <a:ext uri="{FF2B5EF4-FFF2-40B4-BE49-F238E27FC236}">
                  <a16:creationId xmlns:a16="http://schemas.microsoft.com/office/drawing/2014/main" xmlns="" id="{F68C6CB5-C3F0-43D6-8141-47875E8191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12033" y="3969451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53" name="Freeform 1319">
              <a:extLst>
                <a:ext uri="{FF2B5EF4-FFF2-40B4-BE49-F238E27FC236}">
                  <a16:creationId xmlns:a16="http://schemas.microsoft.com/office/drawing/2014/main" xmlns="" id="{DCAE72B0-952B-4A13-944D-F95095E564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02188" y="6478545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54" name="Freeform 1301">
              <a:extLst>
                <a:ext uri="{FF2B5EF4-FFF2-40B4-BE49-F238E27FC236}">
                  <a16:creationId xmlns:a16="http://schemas.microsoft.com/office/drawing/2014/main" xmlns="" id="{EAAB86BE-0E55-44EE-A373-2F08ACDE38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67834" y="4100592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56" name="6 Marcador de posición de imagen">
            <a:extLst>
              <a:ext uri="{FF2B5EF4-FFF2-40B4-BE49-F238E27FC236}">
                <a16:creationId xmlns:a16="http://schemas.microsoft.com/office/drawing/2014/main" xmlns="" id="{F82CAF97-107F-4077-900E-AB6303FB71D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5463271" y="1887185"/>
            <a:ext cx="1382310" cy="1382240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57" name="6 Marcador de posición de imagen">
            <a:extLst>
              <a:ext uri="{FF2B5EF4-FFF2-40B4-BE49-F238E27FC236}">
                <a16:creationId xmlns:a16="http://schemas.microsoft.com/office/drawing/2014/main" xmlns="" id="{C72573EE-B5C5-4178-BB87-3E916D098F9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9071335" y="1887185"/>
            <a:ext cx="1382310" cy="1382240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411435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4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9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4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  <p:bldP spid="56" grpId="0" animBg="1"/>
      <p:bldP spid="57" grpId="0" animBg="1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2 Marcador de texto">
            <a:extLst>
              <a:ext uri="{FF2B5EF4-FFF2-40B4-BE49-F238E27FC236}">
                <a16:creationId xmlns:a16="http://schemas.microsoft.com/office/drawing/2014/main" xmlns="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xmlns="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xmlns="" id="{94A5D09B-1756-4854-8FA7-F15384158F54}"/>
              </a:ext>
            </a:extLst>
          </p:cNvPr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xmlns="" id="{8CE84D3F-4203-4EF6-80C9-14CE09BC07D0}"/>
              </a:ext>
            </a:extLst>
          </p:cNvPr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xmlns="" id="{EE092C25-F320-46D9-90C2-4D977AF7CE48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xmlns="" id="{DAB854D3-AD40-40B4-BDF6-6BD1F19044DB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xmlns="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xmlns="" id="{76C45562-3DA2-487A-9E25-B7DE73487FD5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grpSp>
        <p:nvGrpSpPr>
          <p:cNvPr id="55" name="3 Grupo">
            <a:extLst>
              <a:ext uri="{FF2B5EF4-FFF2-40B4-BE49-F238E27FC236}">
                <a16:creationId xmlns:a16="http://schemas.microsoft.com/office/drawing/2014/main" xmlns="" id="{7D0DBBC7-8075-4FE4-8AF1-50E073108013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919054" y="1873681"/>
            <a:ext cx="3366771" cy="3343710"/>
            <a:chOff x="17867834" y="3782985"/>
            <a:chExt cx="3141075" cy="3119718"/>
          </a:xfrm>
          <a:solidFill>
            <a:schemeClr val="accent1"/>
          </a:solidFill>
        </p:grpSpPr>
        <p:sp>
          <p:nvSpPr>
            <p:cNvPr id="58" name="Freeform 1299">
              <a:extLst>
                <a:ext uri="{FF2B5EF4-FFF2-40B4-BE49-F238E27FC236}">
                  <a16:creationId xmlns:a16="http://schemas.microsoft.com/office/drawing/2014/main" xmlns="" id="{2E99DF5E-3A93-469F-A499-57A3B8ACB2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964136" y="3812697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59" name="Freeform 1300">
              <a:extLst>
                <a:ext uri="{FF2B5EF4-FFF2-40B4-BE49-F238E27FC236}">
                  <a16:creationId xmlns:a16="http://schemas.microsoft.com/office/drawing/2014/main" xmlns="" id="{C2A4F755-2475-4B6E-9C27-0A6EFBDD0F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68183" y="3782985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60" name="Freeform 1302">
              <a:extLst>
                <a:ext uri="{FF2B5EF4-FFF2-40B4-BE49-F238E27FC236}">
                  <a16:creationId xmlns:a16="http://schemas.microsoft.com/office/drawing/2014/main" xmlns="" id="{EA0FD2A6-0A0B-46DF-A012-1B90FA2D46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58163" y="6653741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61" name="Freeform 1303">
              <a:extLst>
                <a:ext uri="{FF2B5EF4-FFF2-40B4-BE49-F238E27FC236}">
                  <a16:creationId xmlns:a16="http://schemas.microsoft.com/office/drawing/2014/main" xmlns="" id="{95ED32D0-4AC0-45C3-B68F-B53D4A1793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2151" y="6733655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62" name="Oval 1304">
              <a:extLst>
                <a:ext uri="{FF2B5EF4-FFF2-40B4-BE49-F238E27FC236}">
                  <a16:creationId xmlns:a16="http://schemas.microsoft.com/office/drawing/2014/main" xmlns="" id="{B18CC1BE-9673-4CAE-8FF6-9AFD825B0B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51138" y="4416150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63" name="Oval 1305">
              <a:extLst>
                <a:ext uri="{FF2B5EF4-FFF2-40B4-BE49-F238E27FC236}">
                  <a16:creationId xmlns:a16="http://schemas.microsoft.com/office/drawing/2014/main" xmlns="" id="{E303E32E-5E8D-4342-BAEA-3CCF64A375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9714" y="4285009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64" name="Oval 1306">
              <a:extLst>
                <a:ext uri="{FF2B5EF4-FFF2-40B4-BE49-F238E27FC236}">
                  <a16:creationId xmlns:a16="http://schemas.microsoft.com/office/drawing/2014/main" xmlns="" id="{2101BD48-FF7E-4BC2-8D07-C42232AB27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34622" y="6803323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65" name="Oval 1308">
              <a:extLst>
                <a:ext uri="{FF2B5EF4-FFF2-40B4-BE49-F238E27FC236}">
                  <a16:creationId xmlns:a16="http://schemas.microsoft.com/office/drawing/2014/main" xmlns="" id="{B436BAEF-D5B8-478A-B5A7-4D2F42AACB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12033" y="3969451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66" name="Freeform 1319">
              <a:extLst>
                <a:ext uri="{FF2B5EF4-FFF2-40B4-BE49-F238E27FC236}">
                  <a16:creationId xmlns:a16="http://schemas.microsoft.com/office/drawing/2014/main" xmlns="" id="{E59F02D7-E748-4859-B699-1048846FAA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02188" y="6478545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67" name="Freeform 1301">
              <a:extLst>
                <a:ext uri="{FF2B5EF4-FFF2-40B4-BE49-F238E27FC236}">
                  <a16:creationId xmlns:a16="http://schemas.microsoft.com/office/drawing/2014/main" xmlns="" id="{53146F5D-2314-44CE-9385-D173DE58D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67834" y="4100592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6 Marcador de posición de imagen"/>
          <p:cNvSpPr>
            <a:spLocks noGrp="1" noChangeAspect="1"/>
          </p:cNvSpPr>
          <p:nvPr>
            <p:ph type="pic" sz="quarter" idx="13"/>
          </p:nvPr>
        </p:nvSpPr>
        <p:spPr>
          <a:xfrm>
            <a:off x="1202363" y="1992945"/>
            <a:ext cx="2962607" cy="2962457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857838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4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  <p:bldP spid="3" grpId="0" animBg="1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 noChangeAspect="1"/>
          </p:cNvSpPr>
          <p:nvPr>
            <p:ph type="pic" sz="quarter" idx="13"/>
          </p:nvPr>
        </p:nvSpPr>
        <p:spPr>
          <a:xfrm>
            <a:off x="1258278" y="1629009"/>
            <a:ext cx="1931274" cy="1931176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xmlns="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xmlns="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xmlns="" id="{94A5D09B-1756-4854-8FA7-F15384158F54}"/>
              </a:ext>
            </a:extLst>
          </p:cNvPr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xmlns="" id="{8CE84D3F-4203-4EF6-80C9-14CE09BC07D0}"/>
              </a:ext>
            </a:extLst>
          </p:cNvPr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grpSp>
        <p:nvGrpSpPr>
          <p:cNvPr id="69" name="3 Grupo">
            <a:extLst>
              <a:ext uri="{FF2B5EF4-FFF2-40B4-BE49-F238E27FC236}">
                <a16:creationId xmlns:a16="http://schemas.microsoft.com/office/drawing/2014/main" xmlns="" id="{86882D74-F965-4E42-9EB1-3D4778D43809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1073571" y="1554449"/>
            <a:ext cx="2195009" cy="2179974"/>
            <a:chOff x="17867834" y="3782985"/>
            <a:chExt cx="3141075" cy="3119718"/>
          </a:xfrm>
          <a:solidFill>
            <a:schemeClr val="accent1"/>
          </a:solidFill>
        </p:grpSpPr>
        <p:sp>
          <p:nvSpPr>
            <p:cNvPr id="70" name="Freeform 1299">
              <a:extLst>
                <a:ext uri="{FF2B5EF4-FFF2-40B4-BE49-F238E27FC236}">
                  <a16:creationId xmlns:a16="http://schemas.microsoft.com/office/drawing/2014/main" xmlns="" id="{BE58668C-C28B-4ED0-879C-CFC929FA1E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964136" y="3812697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1" name="Freeform 1300">
              <a:extLst>
                <a:ext uri="{FF2B5EF4-FFF2-40B4-BE49-F238E27FC236}">
                  <a16:creationId xmlns:a16="http://schemas.microsoft.com/office/drawing/2014/main" xmlns="" id="{C55D8194-2E42-4A07-BEB6-F5F2D0C5EA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68183" y="3782985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2" name="Freeform 1302">
              <a:extLst>
                <a:ext uri="{FF2B5EF4-FFF2-40B4-BE49-F238E27FC236}">
                  <a16:creationId xmlns:a16="http://schemas.microsoft.com/office/drawing/2014/main" xmlns="" id="{261308C1-A193-406D-829C-EC465DD92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58163" y="6653741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3" name="Freeform 1303">
              <a:extLst>
                <a:ext uri="{FF2B5EF4-FFF2-40B4-BE49-F238E27FC236}">
                  <a16:creationId xmlns:a16="http://schemas.microsoft.com/office/drawing/2014/main" xmlns="" id="{54CC4131-5195-42DB-A78F-032DEC223C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2151" y="6733655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4" name="Oval 1304">
              <a:extLst>
                <a:ext uri="{FF2B5EF4-FFF2-40B4-BE49-F238E27FC236}">
                  <a16:creationId xmlns:a16="http://schemas.microsoft.com/office/drawing/2014/main" xmlns="" id="{F0B13F6F-756C-42BA-A5BD-B6AFC916CB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51138" y="4416150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5" name="Oval 1305">
              <a:extLst>
                <a:ext uri="{FF2B5EF4-FFF2-40B4-BE49-F238E27FC236}">
                  <a16:creationId xmlns:a16="http://schemas.microsoft.com/office/drawing/2014/main" xmlns="" id="{70802A7A-9F42-45FB-9129-C89B127DF3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9714" y="4285009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6" name="Oval 1306">
              <a:extLst>
                <a:ext uri="{FF2B5EF4-FFF2-40B4-BE49-F238E27FC236}">
                  <a16:creationId xmlns:a16="http://schemas.microsoft.com/office/drawing/2014/main" xmlns="" id="{AE30F75A-5DFA-44E0-BF2C-9CD57D06DB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34622" y="6803323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7" name="Oval 1308">
              <a:extLst>
                <a:ext uri="{FF2B5EF4-FFF2-40B4-BE49-F238E27FC236}">
                  <a16:creationId xmlns:a16="http://schemas.microsoft.com/office/drawing/2014/main" xmlns="" id="{ABC35B66-F184-4820-85C7-893DC09502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12033" y="3969451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8" name="Freeform 1319">
              <a:extLst>
                <a:ext uri="{FF2B5EF4-FFF2-40B4-BE49-F238E27FC236}">
                  <a16:creationId xmlns:a16="http://schemas.microsoft.com/office/drawing/2014/main" xmlns="" id="{B15823B4-4F15-4278-A6A1-CA9C0AC9B4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02188" y="6478545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9" name="Freeform 1301">
              <a:extLst>
                <a:ext uri="{FF2B5EF4-FFF2-40B4-BE49-F238E27FC236}">
                  <a16:creationId xmlns:a16="http://schemas.microsoft.com/office/drawing/2014/main" xmlns="" id="{3512FDCC-B757-4ED5-87FB-74ABE09541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67834" y="4100592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156065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 noChangeAspect="1"/>
          </p:cNvSpPr>
          <p:nvPr>
            <p:ph type="pic" sz="quarter" idx="13"/>
          </p:nvPr>
        </p:nvSpPr>
        <p:spPr>
          <a:xfrm>
            <a:off x="-1" y="2027814"/>
            <a:ext cx="2032068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xmlns="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xmlns="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xmlns="" id="{94A5D09B-1756-4854-8FA7-F15384158F54}"/>
              </a:ext>
            </a:extLst>
          </p:cNvPr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xmlns="" id="{8CE84D3F-4203-4EF6-80C9-14CE09BC07D0}"/>
              </a:ext>
            </a:extLst>
          </p:cNvPr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xmlns="" id="{EE092C25-F320-46D9-90C2-4D977AF7CE48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xmlns="" id="{DAB854D3-AD40-40B4-BDF6-6BD1F19044DB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xmlns="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xmlns="" id="{76C45562-3DA2-487A-9E25-B7DE73487FD5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29" name="6 Marcador de posición de imagen">
            <a:extLst>
              <a:ext uri="{FF2B5EF4-FFF2-40B4-BE49-F238E27FC236}">
                <a16:creationId xmlns:a16="http://schemas.microsoft.com/office/drawing/2014/main" xmlns="" id="{BAD89018-DA4E-4DF5-A28D-C02D16692418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4063973" y="2027814"/>
            <a:ext cx="2032068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31" name="6 Marcador de posición de imagen">
            <a:extLst>
              <a:ext uri="{FF2B5EF4-FFF2-40B4-BE49-F238E27FC236}">
                <a16:creationId xmlns:a16="http://schemas.microsoft.com/office/drawing/2014/main" xmlns="" id="{6A269B66-A4DC-48EE-B2CE-AC58C468066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8127946" y="2027814"/>
            <a:ext cx="2032068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33" name="6 Marcador de posición de imagen">
            <a:extLst>
              <a:ext uri="{FF2B5EF4-FFF2-40B4-BE49-F238E27FC236}">
                <a16:creationId xmlns:a16="http://schemas.microsoft.com/office/drawing/2014/main" xmlns="" id="{BCF6AB14-28CE-4BAF-80AF-854611B6B460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2031986" y="4059778"/>
            <a:ext cx="2032068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34" name="6 Marcador de posición de imagen">
            <a:extLst>
              <a:ext uri="{FF2B5EF4-FFF2-40B4-BE49-F238E27FC236}">
                <a16:creationId xmlns:a16="http://schemas.microsoft.com/office/drawing/2014/main" xmlns="" id="{68977AD9-6F5D-40F8-8DAC-E3ACD6DBEC78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6095959" y="4059778"/>
            <a:ext cx="2032068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35" name="6 Marcador de posición de imagen">
            <a:extLst>
              <a:ext uri="{FF2B5EF4-FFF2-40B4-BE49-F238E27FC236}">
                <a16:creationId xmlns:a16="http://schemas.microsoft.com/office/drawing/2014/main" xmlns="" id="{682782C2-D0EE-4E9F-A3AA-627101EDE0E1}"/>
              </a:ext>
            </a:extLst>
          </p:cNvPr>
          <p:cNvSpPr>
            <a:spLocks noGrp="1" noChangeAspect="1"/>
          </p:cNvSpPr>
          <p:nvPr>
            <p:ph type="pic" sz="quarter" idx="19"/>
          </p:nvPr>
        </p:nvSpPr>
        <p:spPr>
          <a:xfrm>
            <a:off x="10159932" y="4059778"/>
            <a:ext cx="2032068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837861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  <p:bldP spid="29" grpId="0" animBg="1"/>
      <p:bldP spid="31" grpId="0" animBg="1"/>
      <p:bldP spid="33" grpId="0" animBg="1"/>
      <p:bldP spid="34" grpId="0" animBg="1"/>
      <p:bldP spid="35" grpId="0" animBg="1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977871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224546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xmlns="" id="{D0D15DC7-5267-4290-AD19-AFB181BF36FE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6996043" y="1"/>
            <a:ext cx="5195958" cy="6858000"/>
          </a:xfrm>
          <a:custGeom>
            <a:avLst/>
            <a:gdLst>
              <a:gd name="connsiteX0" fmla="*/ 3506431 w 10392593"/>
              <a:gd name="connsiteY0" fmla="*/ 0 h 13717587"/>
              <a:gd name="connsiteX1" fmla="*/ 10392593 w 10392593"/>
              <a:gd name="connsiteY1" fmla="*/ 0 h 13717587"/>
              <a:gd name="connsiteX2" fmla="*/ 10392593 w 10392593"/>
              <a:gd name="connsiteY2" fmla="*/ 13717587 h 13717587"/>
              <a:gd name="connsiteX3" fmla="*/ 3506433 w 10392593"/>
              <a:gd name="connsiteY3" fmla="*/ 13717587 h 13717587"/>
              <a:gd name="connsiteX4" fmla="*/ 3400245 w 10392593"/>
              <a:gd name="connsiteY4" fmla="*/ 13642076 h 13717587"/>
              <a:gd name="connsiteX5" fmla="*/ 0 w 10392593"/>
              <a:gd name="connsiteY5" fmla="*/ 6858794 h 13717587"/>
              <a:gd name="connsiteX6" fmla="*/ 3400245 w 10392593"/>
              <a:gd name="connsiteY6" fmla="*/ 75511 h 13717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92593" h="13717587">
                <a:moveTo>
                  <a:pt x="3506431" y="0"/>
                </a:moveTo>
                <a:lnTo>
                  <a:pt x="10392593" y="0"/>
                </a:lnTo>
                <a:lnTo>
                  <a:pt x="10392593" y="13717587"/>
                </a:lnTo>
                <a:lnTo>
                  <a:pt x="3506433" y="13717587"/>
                </a:lnTo>
                <a:lnTo>
                  <a:pt x="3400245" y="13642076"/>
                </a:lnTo>
                <a:cubicBezTo>
                  <a:pt x="1336087" y="12098385"/>
                  <a:pt x="0" y="9634619"/>
                  <a:pt x="0" y="6858794"/>
                </a:cubicBezTo>
                <a:cubicBezTo>
                  <a:pt x="0" y="4082968"/>
                  <a:pt x="1336089" y="1619202"/>
                  <a:pt x="3400245" y="7551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00305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239477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210429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 noChangeAspect="1"/>
          </p:cNvSpPr>
          <p:nvPr>
            <p:ph type="pic" sz="quarter" idx="13"/>
          </p:nvPr>
        </p:nvSpPr>
        <p:spPr>
          <a:xfrm>
            <a:off x="1258278" y="2526904"/>
            <a:ext cx="1931274" cy="1931176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xmlns="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xmlns="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xmlns="" id="{94A5D09B-1756-4854-8FA7-F15384158F54}"/>
              </a:ext>
            </a:extLst>
          </p:cNvPr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xmlns="" id="{8CE84D3F-4203-4EF6-80C9-14CE09BC07D0}"/>
              </a:ext>
            </a:extLst>
          </p:cNvPr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xmlns="" id="{EE092C25-F320-46D9-90C2-4D977AF7CE48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xmlns="" id="{DAB854D3-AD40-40B4-BDF6-6BD1F19044DB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xmlns="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xmlns="" id="{76C45562-3DA2-487A-9E25-B7DE73487FD5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grpSp>
        <p:nvGrpSpPr>
          <p:cNvPr id="69" name="3 Grupo">
            <a:extLst>
              <a:ext uri="{FF2B5EF4-FFF2-40B4-BE49-F238E27FC236}">
                <a16:creationId xmlns:a16="http://schemas.microsoft.com/office/drawing/2014/main" xmlns="" id="{86882D74-F965-4E42-9EB1-3D4778D43809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1073571" y="2452344"/>
            <a:ext cx="2195009" cy="2179974"/>
            <a:chOff x="17867834" y="3782985"/>
            <a:chExt cx="3141075" cy="3119718"/>
          </a:xfrm>
          <a:solidFill>
            <a:schemeClr val="accent1"/>
          </a:solidFill>
        </p:grpSpPr>
        <p:sp>
          <p:nvSpPr>
            <p:cNvPr id="70" name="Freeform 1299">
              <a:extLst>
                <a:ext uri="{FF2B5EF4-FFF2-40B4-BE49-F238E27FC236}">
                  <a16:creationId xmlns:a16="http://schemas.microsoft.com/office/drawing/2014/main" xmlns="" id="{BE58668C-C28B-4ED0-879C-CFC929FA1E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964136" y="3812697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1" name="Freeform 1300">
              <a:extLst>
                <a:ext uri="{FF2B5EF4-FFF2-40B4-BE49-F238E27FC236}">
                  <a16:creationId xmlns:a16="http://schemas.microsoft.com/office/drawing/2014/main" xmlns="" id="{C55D8194-2E42-4A07-BEB6-F5F2D0C5EA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68183" y="3782985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2" name="Freeform 1302">
              <a:extLst>
                <a:ext uri="{FF2B5EF4-FFF2-40B4-BE49-F238E27FC236}">
                  <a16:creationId xmlns:a16="http://schemas.microsoft.com/office/drawing/2014/main" xmlns="" id="{261308C1-A193-406D-829C-EC465DD92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58163" y="6653741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3" name="Freeform 1303">
              <a:extLst>
                <a:ext uri="{FF2B5EF4-FFF2-40B4-BE49-F238E27FC236}">
                  <a16:creationId xmlns:a16="http://schemas.microsoft.com/office/drawing/2014/main" xmlns="" id="{54CC4131-5195-42DB-A78F-032DEC223C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2151" y="6733655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4" name="Oval 1304">
              <a:extLst>
                <a:ext uri="{FF2B5EF4-FFF2-40B4-BE49-F238E27FC236}">
                  <a16:creationId xmlns:a16="http://schemas.microsoft.com/office/drawing/2014/main" xmlns="" id="{F0B13F6F-756C-42BA-A5BD-B6AFC916CB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51138" y="4416150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5" name="Oval 1305">
              <a:extLst>
                <a:ext uri="{FF2B5EF4-FFF2-40B4-BE49-F238E27FC236}">
                  <a16:creationId xmlns:a16="http://schemas.microsoft.com/office/drawing/2014/main" xmlns="" id="{70802A7A-9F42-45FB-9129-C89B127DF3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9714" y="4285009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6" name="Oval 1306">
              <a:extLst>
                <a:ext uri="{FF2B5EF4-FFF2-40B4-BE49-F238E27FC236}">
                  <a16:creationId xmlns:a16="http://schemas.microsoft.com/office/drawing/2014/main" xmlns="" id="{AE30F75A-5DFA-44E0-BF2C-9CD57D06DB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34622" y="6803323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7" name="Oval 1308">
              <a:extLst>
                <a:ext uri="{FF2B5EF4-FFF2-40B4-BE49-F238E27FC236}">
                  <a16:creationId xmlns:a16="http://schemas.microsoft.com/office/drawing/2014/main" xmlns="" id="{ABC35B66-F184-4820-85C7-893DC09502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12033" y="3969451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8" name="Freeform 1319">
              <a:extLst>
                <a:ext uri="{FF2B5EF4-FFF2-40B4-BE49-F238E27FC236}">
                  <a16:creationId xmlns:a16="http://schemas.microsoft.com/office/drawing/2014/main" xmlns="" id="{B15823B4-4F15-4278-A6A1-CA9C0AC9B4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02188" y="6478545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9" name="Freeform 1301">
              <a:extLst>
                <a:ext uri="{FF2B5EF4-FFF2-40B4-BE49-F238E27FC236}">
                  <a16:creationId xmlns:a16="http://schemas.microsoft.com/office/drawing/2014/main" xmlns="" id="{3512FDCC-B757-4ED5-87FB-74ABE09541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67834" y="4100592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27750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4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2924986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11 Rectángulo"/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3" name="12 Rectángulo"/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5" name="Rectángulo 5"/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811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2 Marcador de posición de imagen">
            <a:extLst>
              <a:ext uri="{FF2B5EF4-FFF2-40B4-BE49-F238E27FC236}">
                <a16:creationId xmlns:a16="http://schemas.microsoft.com/office/drawing/2014/main" xmlns="" id="{FB224F4A-E805-4E0B-A0D2-7BC3101D30A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88265" y="1705200"/>
            <a:ext cx="2863412" cy="1724948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5" name="2 Marcador de posición de imagen">
            <a:extLst>
              <a:ext uri="{FF2B5EF4-FFF2-40B4-BE49-F238E27FC236}">
                <a16:creationId xmlns:a16="http://schemas.microsoft.com/office/drawing/2014/main" xmlns="" id="{9125421A-EA40-4080-A426-69D87C662B6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675691" y="1701100"/>
            <a:ext cx="2863412" cy="172750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" name="2 Marcador de posición de imagen">
            <a:extLst>
              <a:ext uri="{FF2B5EF4-FFF2-40B4-BE49-F238E27FC236}">
                <a16:creationId xmlns:a16="http://schemas.microsoft.com/office/drawing/2014/main" xmlns="" id="{4A0AD68E-AFDB-4DC6-A053-65DE4EB897B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63117" y="1701100"/>
            <a:ext cx="2863614" cy="172750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574227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  <p:extLst>
    <p:ext uri="{DCECCB84-F9BA-43D5-87BE-67443E8EF086}">
      <p15:sldGuideLst xmlns:p15="http://schemas.microsoft.com/office/powerpoint/2012/main" xmlns="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>
            <a:extLst>
              <a:ext uri="{FF2B5EF4-FFF2-40B4-BE49-F238E27FC236}">
                <a16:creationId xmlns:a16="http://schemas.microsoft.com/office/drawing/2014/main" xmlns="" id="{7FF70F53-5C88-43A0-B79C-675A16D8E2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034019" y="1179011"/>
            <a:ext cx="7596492" cy="4280711"/>
          </a:xfrm>
          <a:prstGeom prst="rect">
            <a:avLst/>
          </a:prstGeom>
        </p:spPr>
      </p:pic>
      <p:sp>
        <p:nvSpPr>
          <p:cNvPr id="8" name="2 Marcador de posición de imagen">
            <a:extLst>
              <a:ext uri="{FF2B5EF4-FFF2-40B4-BE49-F238E27FC236}">
                <a16:creationId xmlns:a16="http://schemas.microsoft.com/office/drawing/2014/main" xmlns="" id="{AF8254BF-BD69-47CD-AF57-786A2FEE6F9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11014" y="1696508"/>
            <a:ext cx="4748091" cy="29642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291704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745938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200008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ayout 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Marcador de posición de imagen 33">
            <a:extLst>
              <a:ext uri="{FF2B5EF4-FFF2-40B4-BE49-F238E27FC236}">
                <a16:creationId xmlns:a16="http://schemas.microsoft.com/office/drawing/2014/main" xmlns="" id="{BD208D24-71A8-4D47-8601-6A77E23E647D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1271623" y="2285467"/>
            <a:ext cx="1600079" cy="1600079"/>
          </a:xfrm>
          <a:custGeom>
            <a:avLst/>
            <a:gdLst>
              <a:gd name="connsiteX0" fmla="*/ 1265793 w 2531586"/>
              <a:gd name="connsiteY0" fmla="*/ 0 h 2531714"/>
              <a:gd name="connsiteX1" fmla="*/ 2531586 w 2531586"/>
              <a:gd name="connsiteY1" fmla="*/ 1265857 h 2531714"/>
              <a:gd name="connsiteX2" fmla="*/ 1265793 w 2531586"/>
              <a:gd name="connsiteY2" fmla="*/ 2531714 h 2531714"/>
              <a:gd name="connsiteX3" fmla="*/ 0 w 2531586"/>
              <a:gd name="connsiteY3" fmla="*/ 1265857 h 2531714"/>
              <a:gd name="connsiteX4" fmla="*/ 1265793 w 2531586"/>
              <a:gd name="connsiteY4" fmla="*/ 0 h 253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586" h="2531714">
                <a:moveTo>
                  <a:pt x="1265793" y="0"/>
                </a:moveTo>
                <a:cubicBezTo>
                  <a:pt x="1964871" y="0"/>
                  <a:pt x="2531586" y="566743"/>
                  <a:pt x="2531586" y="1265857"/>
                </a:cubicBezTo>
                <a:cubicBezTo>
                  <a:pt x="2531586" y="1964971"/>
                  <a:pt x="1964871" y="2531714"/>
                  <a:pt x="1265793" y="2531714"/>
                </a:cubicBezTo>
                <a:cubicBezTo>
                  <a:pt x="566715" y="2531714"/>
                  <a:pt x="0" y="1964971"/>
                  <a:pt x="0" y="1265857"/>
                </a:cubicBezTo>
                <a:cubicBezTo>
                  <a:pt x="0" y="566743"/>
                  <a:pt x="566715" y="0"/>
                  <a:pt x="1265793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solidFill>
              <a:schemeClr val="bg1">
                <a:alpha val="46000"/>
              </a:schemeClr>
            </a:solidFill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5" name="Marcador de posición de imagen 34">
            <a:extLst>
              <a:ext uri="{FF2B5EF4-FFF2-40B4-BE49-F238E27FC236}">
                <a16:creationId xmlns:a16="http://schemas.microsoft.com/office/drawing/2014/main" xmlns="" id="{7FF70064-B0AF-42DC-8391-D527DF99E7FD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3995041" y="2285467"/>
            <a:ext cx="1600079" cy="1600079"/>
          </a:xfrm>
          <a:custGeom>
            <a:avLst/>
            <a:gdLst>
              <a:gd name="connsiteX0" fmla="*/ 1265793 w 2531586"/>
              <a:gd name="connsiteY0" fmla="*/ 0 h 2531714"/>
              <a:gd name="connsiteX1" fmla="*/ 2531586 w 2531586"/>
              <a:gd name="connsiteY1" fmla="*/ 1265857 h 2531714"/>
              <a:gd name="connsiteX2" fmla="*/ 1265793 w 2531586"/>
              <a:gd name="connsiteY2" fmla="*/ 2531714 h 2531714"/>
              <a:gd name="connsiteX3" fmla="*/ 0 w 2531586"/>
              <a:gd name="connsiteY3" fmla="*/ 1265857 h 2531714"/>
              <a:gd name="connsiteX4" fmla="*/ 1265793 w 2531586"/>
              <a:gd name="connsiteY4" fmla="*/ 0 h 253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586" h="2531714">
                <a:moveTo>
                  <a:pt x="1265793" y="0"/>
                </a:moveTo>
                <a:cubicBezTo>
                  <a:pt x="1964871" y="0"/>
                  <a:pt x="2531586" y="566743"/>
                  <a:pt x="2531586" y="1265857"/>
                </a:cubicBezTo>
                <a:cubicBezTo>
                  <a:pt x="2531586" y="1964971"/>
                  <a:pt x="1964871" y="2531714"/>
                  <a:pt x="1265793" y="2531714"/>
                </a:cubicBezTo>
                <a:cubicBezTo>
                  <a:pt x="566715" y="2531714"/>
                  <a:pt x="0" y="1964971"/>
                  <a:pt x="0" y="1265857"/>
                </a:cubicBezTo>
                <a:cubicBezTo>
                  <a:pt x="0" y="566743"/>
                  <a:pt x="566715" y="0"/>
                  <a:pt x="1265793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solidFill>
              <a:schemeClr val="bg1">
                <a:alpha val="46000"/>
              </a:schemeClr>
            </a:solidFill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6" name="Marcador de posición de imagen 35">
            <a:extLst>
              <a:ext uri="{FF2B5EF4-FFF2-40B4-BE49-F238E27FC236}">
                <a16:creationId xmlns:a16="http://schemas.microsoft.com/office/drawing/2014/main" xmlns="" id="{61F928EE-4000-409B-B7A6-2DA2CFB19B7F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6680224" y="2285467"/>
            <a:ext cx="1600079" cy="1600079"/>
          </a:xfrm>
          <a:custGeom>
            <a:avLst/>
            <a:gdLst>
              <a:gd name="connsiteX0" fmla="*/ 1265793 w 2531586"/>
              <a:gd name="connsiteY0" fmla="*/ 0 h 2531714"/>
              <a:gd name="connsiteX1" fmla="*/ 2531586 w 2531586"/>
              <a:gd name="connsiteY1" fmla="*/ 1265857 h 2531714"/>
              <a:gd name="connsiteX2" fmla="*/ 1265793 w 2531586"/>
              <a:gd name="connsiteY2" fmla="*/ 2531714 h 2531714"/>
              <a:gd name="connsiteX3" fmla="*/ 0 w 2531586"/>
              <a:gd name="connsiteY3" fmla="*/ 1265857 h 2531714"/>
              <a:gd name="connsiteX4" fmla="*/ 1265793 w 2531586"/>
              <a:gd name="connsiteY4" fmla="*/ 0 h 253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586" h="2531714">
                <a:moveTo>
                  <a:pt x="1265793" y="0"/>
                </a:moveTo>
                <a:cubicBezTo>
                  <a:pt x="1964871" y="0"/>
                  <a:pt x="2531586" y="566743"/>
                  <a:pt x="2531586" y="1265857"/>
                </a:cubicBezTo>
                <a:cubicBezTo>
                  <a:pt x="2531586" y="1964971"/>
                  <a:pt x="1964871" y="2531714"/>
                  <a:pt x="1265793" y="2531714"/>
                </a:cubicBezTo>
                <a:cubicBezTo>
                  <a:pt x="566715" y="2531714"/>
                  <a:pt x="0" y="1964971"/>
                  <a:pt x="0" y="1265857"/>
                </a:cubicBezTo>
                <a:cubicBezTo>
                  <a:pt x="0" y="566743"/>
                  <a:pt x="566715" y="0"/>
                  <a:pt x="1265793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solidFill>
              <a:schemeClr val="bg1">
                <a:alpha val="46000"/>
              </a:schemeClr>
            </a:solidFill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7" name="Marcador de posición de imagen 36">
            <a:extLst>
              <a:ext uri="{FF2B5EF4-FFF2-40B4-BE49-F238E27FC236}">
                <a16:creationId xmlns:a16="http://schemas.microsoft.com/office/drawing/2014/main" xmlns="" id="{D5672A69-0416-4C82-82B7-6644006B40C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9446099" y="2285467"/>
            <a:ext cx="1600079" cy="1600079"/>
          </a:xfrm>
          <a:custGeom>
            <a:avLst/>
            <a:gdLst>
              <a:gd name="connsiteX0" fmla="*/ 1265793 w 2531586"/>
              <a:gd name="connsiteY0" fmla="*/ 0 h 2531714"/>
              <a:gd name="connsiteX1" fmla="*/ 2531586 w 2531586"/>
              <a:gd name="connsiteY1" fmla="*/ 1265857 h 2531714"/>
              <a:gd name="connsiteX2" fmla="*/ 1265793 w 2531586"/>
              <a:gd name="connsiteY2" fmla="*/ 2531714 h 2531714"/>
              <a:gd name="connsiteX3" fmla="*/ 0 w 2531586"/>
              <a:gd name="connsiteY3" fmla="*/ 1265857 h 2531714"/>
              <a:gd name="connsiteX4" fmla="*/ 1265793 w 2531586"/>
              <a:gd name="connsiteY4" fmla="*/ 0 h 253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586" h="2531714">
                <a:moveTo>
                  <a:pt x="1265793" y="0"/>
                </a:moveTo>
                <a:cubicBezTo>
                  <a:pt x="1964871" y="0"/>
                  <a:pt x="2531586" y="566743"/>
                  <a:pt x="2531586" y="1265857"/>
                </a:cubicBezTo>
                <a:cubicBezTo>
                  <a:pt x="2531586" y="1964971"/>
                  <a:pt x="1964871" y="2531714"/>
                  <a:pt x="1265793" y="2531714"/>
                </a:cubicBezTo>
                <a:cubicBezTo>
                  <a:pt x="566715" y="2531714"/>
                  <a:pt x="0" y="1964971"/>
                  <a:pt x="0" y="1265857"/>
                </a:cubicBezTo>
                <a:cubicBezTo>
                  <a:pt x="0" y="566743"/>
                  <a:pt x="566715" y="0"/>
                  <a:pt x="1265793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solidFill>
              <a:schemeClr val="bg1">
                <a:alpha val="46000"/>
              </a:schemeClr>
            </a:solidFill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1" name="11 Rectángulo">
            <a:extLst>
              <a:ext uri="{FF2B5EF4-FFF2-40B4-BE49-F238E27FC236}">
                <a16:creationId xmlns:a16="http://schemas.microsoft.com/office/drawing/2014/main" xmlns="" id="{0D0F1781-7046-4D05-92C3-2B968BCE250E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2" name="12 Rectángulo">
            <a:extLst>
              <a:ext uri="{FF2B5EF4-FFF2-40B4-BE49-F238E27FC236}">
                <a16:creationId xmlns:a16="http://schemas.microsoft.com/office/drawing/2014/main" xmlns="" id="{B33FB721-54F8-4353-9E55-898988ED7CAC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3" name="5 Marcador de número de diapositiva">
            <a:extLst>
              <a:ext uri="{FF2B5EF4-FFF2-40B4-BE49-F238E27FC236}">
                <a16:creationId xmlns:a16="http://schemas.microsoft.com/office/drawing/2014/main" xmlns="" id="{E81B7EBF-C138-4BFF-A83C-1315C907B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4" name="Rectángulo 5">
            <a:extLst>
              <a:ext uri="{FF2B5EF4-FFF2-40B4-BE49-F238E27FC236}">
                <a16:creationId xmlns:a16="http://schemas.microsoft.com/office/drawing/2014/main" xmlns="" id="{FCC22919-6F01-4BDA-8193-775C5732F45A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0" name="12 Marcador de texto">
            <a:extLst>
              <a:ext uri="{FF2B5EF4-FFF2-40B4-BE49-F238E27FC236}">
                <a16:creationId xmlns:a16="http://schemas.microsoft.com/office/drawing/2014/main" xmlns="" id="{34B2133D-55B8-4B08-871F-D8FA9EC2512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31310" y="253920"/>
            <a:ext cx="10489907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599" kern="1200" spc="150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11" name="235 Rectángulo">
            <a:extLst>
              <a:ext uri="{FF2B5EF4-FFF2-40B4-BE49-F238E27FC236}">
                <a16:creationId xmlns:a16="http://schemas.microsoft.com/office/drawing/2014/main" xmlns="" id="{1B8A29D1-4EBC-4005-97E2-77473ED869B2}"/>
              </a:ext>
            </a:extLst>
          </p:cNvPr>
          <p:cNvSpPr/>
          <p:nvPr userDrawn="1"/>
        </p:nvSpPr>
        <p:spPr bwMode="auto">
          <a:xfrm>
            <a:off x="0" y="375138"/>
            <a:ext cx="20698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>
              <a:defRPr/>
            </a:pPr>
            <a:endParaRPr lang="es-SV" sz="2400" dirty="0">
              <a:solidFill>
                <a:srgbClr val="0277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9064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23" grpId="0"/>
      <p:bldP spid="24" grpId="0"/>
      <p:bldP spid="10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/>
    </p:bldLst>
  </p:timing>
  <p:extLst>
    <p:ext uri="{DCECCB84-F9BA-43D5-87BE-67443E8EF086}">
      <p15:sldGuideLst xmlns:p15="http://schemas.microsoft.com/office/powerpoint/2012/main" xmlns="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4 Rectángulo">
            <a:extLst>
              <a:ext uri="{FF2B5EF4-FFF2-40B4-BE49-F238E27FC236}">
                <a16:creationId xmlns:a16="http://schemas.microsoft.com/office/drawing/2014/main" xmlns="" id="{972ED3AB-65BF-4D1F-9B99-DAC944DCB4F7}"/>
              </a:ext>
            </a:extLst>
          </p:cNvPr>
          <p:cNvSpPr/>
          <p:nvPr userDrawn="1"/>
        </p:nvSpPr>
        <p:spPr bwMode="auto">
          <a:xfrm>
            <a:off x="0" y="0"/>
            <a:ext cx="12192000" cy="4261497"/>
          </a:xfrm>
          <a:prstGeom prst="rect">
            <a:avLst/>
          </a:prstGeom>
          <a:solidFill>
            <a:srgbClr val="242A30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>
              <a:defRPr/>
            </a:pPr>
            <a:endParaRPr lang="es-SV" sz="145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3" name="Picture 10" descr="http://app.imcreator.com/images/editor/iphone_for_editor.png">
            <a:extLst>
              <a:ext uri="{FF2B5EF4-FFF2-40B4-BE49-F238E27FC236}">
                <a16:creationId xmlns:a16="http://schemas.microsoft.com/office/drawing/2014/main" xmlns="" id="{3173A9D5-CB01-417C-AB7A-5F5887542E8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761077" y="194846"/>
            <a:ext cx="3802675" cy="681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8329523" y="1201510"/>
            <a:ext cx="2658162" cy="439092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451740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>
            <a:extLst>
              <a:ext uri="{FF2B5EF4-FFF2-40B4-BE49-F238E27FC236}">
                <a16:creationId xmlns:a16="http://schemas.microsoft.com/office/drawing/2014/main" xmlns="" id="{1DF99CA0-F7A5-4EB5-9AB3-D15942BFCEE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55144" y="-128680"/>
            <a:ext cx="8296894" cy="4675395"/>
          </a:xfrm>
          <a:prstGeom prst="rect">
            <a:avLst/>
          </a:prstGeom>
        </p:spPr>
      </p:pic>
      <p:sp>
        <p:nvSpPr>
          <p:cNvPr id="4" name="2 Marcador de posición de imagen">
            <a:extLst>
              <a:ext uri="{FF2B5EF4-FFF2-40B4-BE49-F238E27FC236}">
                <a16:creationId xmlns:a16="http://schemas.microsoft.com/office/drawing/2014/main" xmlns="" id="{4B654295-9D6E-48D3-84B9-18D384E7E1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665783" y="444502"/>
            <a:ext cx="5168201" cy="323444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22143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3508382" y="0"/>
            <a:ext cx="8683618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94052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5083453" y="0"/>
            <a:ext cx="7108547" cy="374399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79174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193367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2 Marcador de posición de imagen">
            <a:extLst>
              <a:ext uri="{FF2B5EF4-FFF2-40B4-BE49-F238E27FC236}">
                <a16:creationId xmlns:a16="http://schemas.microsoft.com/office/drawing/2014/main" xmlns="" id="{3A1C5B2F-15F1-4194-85F7-C438E6C3D55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285151" y="0"/>
            <a:ext cx="3193367" cy="337530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5" name="2 Marcador de posición de imagen">
            <a:extLst>
              <a:ext uri="{FF2B5EF4-FFF2-40B4-BE49-F238E27FC236}">
                <a16:creationId xmlns:a16="http://schemas.microsoft.com/office/drawing/2014/main" xmlns="" id="{EEE3526C-C6AA-4B60-931F-AA723D9BDE3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285151" y="3482691"/>
            <a:ext cx="3193367" cy="337530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4141773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Marcador de posición de imagen">
            <a:extLst>
              <a:ext uri="{FF2B5EF4-FFF2-40B4-BE49-F238E27FC236}">
                <a16:creationId xmlns:a16="http://schemas.microsoft.com/office/drawing/2014/main" xmlns="" id="{CD4595CB-ED3D-4BAC-8A4E-8E2A9B2ACF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81027" y="2105716"/>
            <a:ext cx="5107735" cy="406827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1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1674008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11 Rectángulo"/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3" name="12 Rectángulo"/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5" name="Rectángulo 5"/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135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4" grpId="0"/>
      <p:bldP spid="15" grpId="0"/>
    </p:bld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2"/>
          <p:cNvSpPr>
            <a:spLocks noGrp="1"/>
          </p:cNvSpPr>
          <p:nvPr>
            <p:ph type="pic" sz="quarter" idx="11"/>
          </p:nvPr>
        </p:nvSpPr>
        <p:spPr>
          <a:xfrm>
            <a:off x="114293" y="1224010"/>
            <a:ext cx="2759537" cy="27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1" name="3"/>
          <p:cNvSpPr>
            <a:spLocks noGrp="1"/>
          </p:cNvSpPr>
          <p:nvPr>
            <p:ph type="pic" sz="quarter" idx="12"/>
          </p:nvPr>
        </p:nvSpPr>
        <p:spPr>
          <a:xfrm>
            <a:off x="114293" y="4044131"/>
            <a:ext cx="2759537" cy="263996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3" name="4"/>
          <p:cNvSpPr>
            <a:spLocks noGrp="1"/>
          </p:cNvSpPr>
          <p:nvPr>
            <p:ph type="pic" sz="quarter" idx="14"/>
          </p:nvPr>
        </p:nvSpPr>
        <p:spPr>
          <a:xfrm>
            <a:off x="2955886" y="1224010"/>
            <a:ext cx="3024000" cy="27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2" name="5"/>
          <p:cNvSpPr>
            <a:spLocks noGrp="1"/>
          </p:cNvSpPr>
          <p:nvPr>
            <p:ph type="pic" sz="quarter" idx="13"/>
          </p:nvPr>
        </p:nvSpPr>
        <p:spPr>
          <a:xfrm>
            <a:off x="2955886" y="4044131"/>
            <a:ext cx="3024000" cy="263996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8" name="6"/>
          <p:cNvSpPr>
            <a:spLocks noGrp="1"/>
          </p:cNvSpPr>
          <p:nvPr>
            <p:ph type="pic" sz="quarter" idx="16"/>
          </p:nvPr>
        </p:nvSpPr>
        <p:spPr>
          <a:xfrm>
            <a:off x="6061943" y="1224010"/>
            <a:ext cx="3024000" cy="27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7" name="7"/>
          <p:cNvSpPr>
            <a:spLocks noGrp="1"/>
          </p:cNvSpPr>
          <p:nvPr>
            <p:ph type="pic" sz="quarter" idx="15"/>
          </p:nvPr>
        </p:nvSpPr>
        <p:spPr>
          <a:xfrm>
            <a:off x="6061943" y="4044131"/>
            <a:ext cx="3024000" cy="263996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2" name="8"/>
          <p:cNvSpPr>
            <a:spLocks noGrp="1"/>
          </p:cNvSpPr>
          <p:nvPr>
            <p:ph type="pic" sz="quarter" idx="18"/>
          </p:nvPr>
        </p:nvSpPr>
        <p:spPr>
          <a:xfrm>
            <a:off x="9168000" y="1224010"/>
            <a:ext cx="2908914" cy="27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1" name="9"/>
          <p:cNvSpPr>
            <a:spLocks noGrp="1"/>
          </p:cNvSpPr>
          <p:nvPr>
            <p:ph type="pic" sz="quarter" idx="17"/>
          </p:nvPr>
        </p:nvSpPr>
        <p:spPr>
          <a:xfrm>
            <a:off x="9168000" y="4044131"/>
            <a:ext cx="2908914" cy="263996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0" name="12 Marcador de texto">
            <a:extLst>
              <a:ext uri="{FF2B5EF4-FFF2-40B4-BE49-F238E27FC236}">
                <a16:creationId xmlns:a16="http://schemas.microsoft.com/office/drawing/2014/main" xmlns="" id="{29CFD9D2-07EE-44AE-B85B-BD7C5CBD1C9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31310" y="253920"/>
            <a:ext cx="10489907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599" kern="1200" spc="150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11" name="235 Rectángulo">
            <a:extLst>
              <a:ext uri="{FF2B5EF4-FFF2-40B4-BE49-F238E27FC236}">
                <a16:creationId xmlns:a16="http://schemas.microsoft.com/office/drawing/2014/main" xmlns="" id="{2CD0E08E-B0B0-444B-A9CA-B2AB7A8E4B08}"/>
              </a:ext>
            </a:extLst>
          </p:cNvPr>
          <p:cNvSpPr/>
          <p:nvPr userDrawn="1"/>
        </p:nvSpPr>
        <p:spPr bwMode="auto">
          <a:xfrm>
            <a:off x="0" y="375138"/>
            <a:ext cx="20698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>
              <a:defRPr/>
            </a:pPr>
            <a:endParaRPr lang="es-SV" sz="2400" dirty="0">
              <a:solidFill>
                <a:srgbClr val="0277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933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3" grpId="0" animBg="1"/>
      <p:bldP spid="22" grpId="0" animBg="1"/>
      <p:bldP spid="28" grpId="0" animBg="1"/>
      <p:bldP spid="27" grpId="0" animBg="1"/>
      <p:bldP spid="32" grpId="0" animBg="1"/>
      <p:bldP spid="31" grpId="0" animBg="1"/>
      <p:bldP spid="10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/>
    </p:bld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12 Marcador de texto">
            <a:extLst>
              <a:ext uri="{FF2B5EF4-FFF2-40B4-BE49-F238E27FC236}">
                <a16:creationId xmlns:a16="http://schemas.microsoft.com/office/drawing/2014/main" xmlns="" id="{15C9BDA4-AA29-4254-8389-81D7E90F097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1310" y="253920"/>
            <a:ext cx="10489907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599" kern="1200" spc="150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20" name="2"/>
          <p:cNvSpPr>
            <a:spLocks noGrp="1"/>
          </p:cNvSpPr>
          <p:nvPr>
            <p:ph type="pic" sz="quarter" idx="11"/>
          </p:nvPr>
        </p:nvSpPr>
        <p:spPr>
          <a:xfrm>
            <a:off x="1443285" y="1786777"/>
            <a:ext cx="2968007" cy="2429719"/>
          </a:xfrm>
          <a:prstGeom prst="roundRect">
            <a:avLst>
              <a:gd name="adj" fmla="val 2360"/>
            </a:avLst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3" name="2">
            <a:extLst>
              <a:ext uri="{FF2B5EF4-FFF2-40B4-BE49-F238E27FC236}">
                <a16:creationId xmlns:a16="http://schemas.microsoft.com/office/drawing/2014/main" xmlns="" id="{45F51C5A-62DD-488C-805A-167D0DEC80D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648248" y="1786508"/>
            <a:ext cx="2968007" cy="2429719"/>
          </a:xfrm>
          <a:prstGeom prst="roundRect">
            <a:avLst>
              <a:gd name="adj" fmla="val 2360"/>
            </a:avLst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4" name="2">
            <a:extLst>
              <a:ext uri="{FF2B5EF4-FFF2-40B4-BE49-F238E27FC236}">
                <a16:creationId xmlns:a16="http://schemas.microsoft.com/office/drawing/2014/main" xmlns="" id="{86D1A0EC-2842-477F-8380-C93DA09DDB4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853210" y="1786508"/>
            <a:ext cx="2968007" cy="2429719"/>
          </a:xfrm>
          <a:prstGeom prst="roundRect">
            <a:avLst>
              <a:gd name="adj" fmla="val 2360"/>
            </a:avLst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5" name="11 Rectángulo">
            <a:extLst>
              <a:ext uri="{FF2B5EF4-FFF2-40B4-BE49-F238E27FC236}">
                <a16:creationId xmlns:a16="http://schemas.microsoft.com/office/drawing/2014/main" xmlns="" id="{A313542F-558A-4AF1-8CF7-51BCD6BEEDC5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6" name="12 Rectángulo">
            <a:extLst>
              <a:ext uri="{FF2B5EF4-FFF2-40B4-BE49-F238E27FC236}">
                <a16:creationId xmlns:a16="http://schemas.microsoft.com/office/drawing/2014/main" xmlns="" id="{0EA6DBAA-1EB8-47DD-92A9-DA33C7BDA7B9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7" name="5 Marcador de número de diapositiva">
            <a:extLst>
              <a:ext uri="{FF2B5EF4-FFF2-40B4-BE49-F238E27FC236}">
                <a16:creationId xmlns:a16="http://schemas.microsoft.com/office/drawing/2014/main" xmlns="" id="{66E8125D-842A-4561-A5F2-CCC9C57FE0B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8" name="Rectángulo 5">
            <a:extLst>
              <a:ext uri="{FF2B5EF4-FFF2-40B4-BE49-F238E27FC236}">
                <a16:creationId xmlns:a16="http://schemas.microsoft.com/office/drawing/2014/main" xmlns="" id="{6F9AE97E-8ED4-4C65-9B31-82C28AE4BFDE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24" name="235 Rectángulo">
            <a:extLst>
              <a:ext uri="{FF2B5EF4-FFF2-40B4-BE49-F238E27FC236}">
                <a16:creationId xmlns:a16="http://schemas.microsoft.com/office/drawing/2014/main" xmlns="" id="{4A5A82B6-9C6E-4261-9675-85BF9F4E03CD}"/>
              </a:ext>
            </a:extLst>
          </p:cNvPr>
          <p:cNvSpPr/>
          <p:nvPr userDrawn="1"/>
        </p:nvSpPr>
        <p:spPr bwMode="auto">
          <a:xfrm>
            <a:off x="0" y="375138"/>
            <a:ext cx="20698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>
              <a:defRPr/>
            </a:pPr>
            <a:endParaRPr lang="es-SV" sz="2400" dirty="0">
              <a:solidFill>
                <a:srgbClr val="0277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96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animBg="1"/>
      <p:bldP spid="13" grpId="0" animBg="1"/>
      <p:bldP spid="14" grpId="0" animBg="1"/>
      <p:bldP spid="17" grpId="0"/>
      <p:bldP spid="18" grpId="0"/>
      <p:bldP spid="24" grpId="0" animBg="1"/>
    </p:bld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12 Marcador de texto">
            <a:extLst>
              <a:ext uri="{FF2B5EF4-FFF2-40B4-BE49-F238E27FC236}">
                <a16:creationId xmlns:a16="http://schemas.microsoft.com/office/drawing/2014/main" xmlns="" id="{15C9BDA4-AA29-4254-8389-81D7E90F097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1310" y="253920"/>
            <a:ext cx="10489907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599" kern="1200" spc="150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20" name="2"/>
          <p:cNvSpPr>
            <a:spLocks noGrp="1"/>
          </p:cNvSpPr>
          <p:nvPr>
            <p:ph type="pic" sz="quarter" idx="11"/>
          </p:nvPr>
        </p:nvSpPr>
        <p:spPr>
          <a:xfrm>
            <a:off x="454512" y="1786778"/>
            <a:ext cx="2654788" cy="1732222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5" name="11 Rectángulo">
            <a:extLst>
              <a:ext uri="{FF2B5EF4-FFF2-40B4-BE49-F238E27FC236}">
                <a16:creationId xmlns:a16="http://schemas.microsoft.com/office/drawing/2014/main" xmlns="" id="{A313542F-558A-4AF1-8CF7-51BCD6BEEDC5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6" name="12 Rectángulo">
            <a:extLst>
              <a:ext uri="{FF2B5EF4-FFF2-40B4-BE49-F238E27FC236}">
                <a16:creationId xmlns:a16="http://schemas.microsoft.com/office/drawing/2014/main" xmlns="" id="{0EA6DBAA-1EB8-47DD-92A9-DA33C7BDA7B9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7" name="5 Marcador de número de diapositiva">
            <a:extLst>
              <a:ext uri="{FF2B5EF4-FFF2-40B4-BE49-F238E27FC236}">
                <a16:creationId xmlns:a16="http://schemas.microsoft.com/office/drawing/2014/main" xmlns="" id="{66E8125D-842A-4561-A5F2-CCC9C57FE0B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8" name="Rectángulo 5">
            <a:extLst>
              <a:ext uri="{FF2B5EF4-FFF2-40B4-BE49-F238E27FC236}">
                <a16:creationId xmlns:a16="http://schemas.microsoft.com/office/drawing/2014/main" xmlns="" id="{6F9AE97E-8ED4-4C65-9B31-82C28AE4BFDE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24" name="235 Rectángulo">
            <a:extLst>
              <a:ext uri="{FF2B5EF4-FFF2-40B4-BE49-F238E27FC236}">
                <a16:creationId xmlns:a16="http://schemas.microsoft.com/office/drawing/2014/main" xmlns="" id="{4A5A82B6-9C6E-4261-9675-85BF9F4E03CD}"/>
              </a:ext>
            </a:extLst>
          </p:cNvPr>
          <p:cNvSpPr/>
          <p:nvPr userDrawn="1"/>
        </p:nvSpPr>
        <p:spPr bwMode="auto">
          <a:xfrm>
            <a:off x="0" y="375138"/>
            <a:ext cx="20698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>
              <a:defRPr/>
            </a:pPr>
            <a:endParaRPr lang="es-SV" sz="2400" dirty="0">
              <a:solidFill>
                <a:srgbClr val="02779C"/>
              </a:solidFill>
            </a:endParaRPr>
          </a:p>
        </p:txBody>
      </p:sp>
      <p:sp>
        <p:nvSpPr>
          <p:cNvPr id="11" name="2">
            <a:extLst>
              <a:ext uri="{FF2B5EF4-FFF2-40B4-BE49-F238E27FC236}">
                <a16:creationId xmlns:a16="http://schemas.microsoft.com/office/drawing/2014/main" xmlns="" id="{A24D36DA-0AE6-4BD9-B84C-3EE571A24F1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332665" y="1786778"/>
            <a:ext cx="2654788" cy="1732222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2">
            <a:extLst>
              <a:ext uri="{FF2B5EF4-FFF2-40B4-BE49-F238E27FC236}">
                <a16:creationId xmlns:a16="http://schemas.microsoft.com/office/drawing/2014/main" xmlns="" id="{93BFA706-0F9F-4225-A421-3DF5CE9F3D3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10818" y="1786778"/>
            <a:ext cx="2654788" cy="1732222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9" name="2">
            <a:extLst>
              <a:ext uri="{FF2B5EF4-FFF2-40B4-BE49-F238E27FC236}">
                <a16:creationId xmlns:a16="http://schemas.microsoft.com/office/drawing/2014/main" xmlns="" id="{AEB702C9-F8C5-4E9C-985A-18BE8C5BDE1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088972" y="1786778"/>
            <a:ext cx="2654788" cy="1732222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71185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animBg="1"/>
      <p:bldP spid="17" grpId="0"/>
      <p:bldP spid="18" grpId="0"/>
      <p:bldP spid="24" grpId="0" animBg="1"/>
      <p:bldP spid="11" grpId="0" animBg="1"/>
      <p:bldP spid="12" grpId="0" animBg="1"/>
      <p:bldP spid="19" grpId="0" animBg="1"/>
    </p:bldLst>
  </p:timing>
  <p:extLst>
    <p:ext uri="{DCECCB84-F9BA-43D5-87BE-67443E8EF086}">
      <p15:sldGuideLst xmlns:p15="http://schemas.microsoft.com/office/powerpoint/2012/main" xmlns="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Marcador de posición de imagen 33">
            <a:extLst>
              <a:ext uri="{FF2B5EF4-FFF2-40B4-BE49-F238E27FC236}">
                <a16:creationId xmlns:a16="http://schemas.microsoft.com/office/drawing/2014/main" xmlns="" id="{BD208D24-71A8-4D47-8601-6A77E23E647D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932436" y="1726886"/>
            <a:ext cx="2003034" cy="200303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5" name="Marcador de posición de imagen 34">
            <a:extLst>
              <a:ext uri="{FF2B5EF4-FFF2-40B4-BE49-F238E27FC236}">
                <a16:creationId xmlns:a16="http://schemas.microsoft.com/office/drawing/2014/main" xmlns="" id="{7FF70064-B0AF-42DC-8391-D527DF99E7FD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3711025" y="1726886"/>
            <a:ext cx="2003034" cy="200303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6" name="Marcador de posición de imagen 35">
            <a:extLst>
              <a:ext uri="{FF2B5EF4-FFF2-40B4-BE49-F238E27FC236}">
                <a16:creationId xmlns:a16="http://schemas.microsoft.com/office/drawing/2014/main" xmlns="" id="{61F928EE-4000-409B-B7A6-2DA2CFB19B7F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6489615" y="1726886"/>
            <a:ext cx="2003034" cy="200303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7" name="Marcador de posición de imagen 36">
            <a:extLst>
              <a:ext uri="{FF2B5EF4-FFF2-40B4-BE49-F238E27FC236}">
                <a16:creationId xmlns:a16="http://schemas.microsoft.com/office/drawing/2014/main" xmlns="" id="{D5672A69-0416-4C82-82B7-6644006B40C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9268204" y="1726886"/>
            <a:ext cx="2003034" cy="200303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1" name="11 Rectángulo">
            <a:extLst>
              <a:ext uri="{FF2B5EF4-FFF2-40B4-BE49-F238E27FC236}">
                <a16:creationId xmlns:a16="http://schemas.microsoft.com/office/drawing/2014/main" xmlns="" id="{0D0F1781-7046-4D05-92C3-2B968BCE250E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2" name="12 Rectángulo">
            <a:extLst>
              <a:ext uri="{FF2B5EF4-FFF2-40B4-BE49-F238E27FC236}">
                <a16:creationId xmlns:a16="http://schemas.microsoft.com/office/drawing/2014/main" xmlns="" id="{B33FB721-54F8-4353-9E55-898988ED7CAC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3" name="5 Marcador de número de diapositiva">
            <a:extLst>
              <a:ext uri="{FF2B5EF4-FFF2-40B4-BE49-F238E27FC236}">
                <a16:creationId xmlns:a16="http://schemas.microsoft.com/office/drawing/2014/main" xmlns="" id="{E81B7EBF-C138-4BFF-A83C-1315C907B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4" name="Rectángulo 5">
            <a:extLst>
              <a:ext uri="{FF2B5EF4-FFF2-40B4-BE49-F238E27FC236}">
                <a16:creationId xmlns:a16="http://schemas.microsoft.com/office/drawing/2014/main" xmlns="" id="{FCC22919-6F01-4BDA-8193-775C5732F45A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0" name="12 Marcador de texto">
            <a:extLst>
              <a:ext uri="{FF2B5EF4-FFF2-40B4-BE49-F238E27FC236}">
                <a16:creationId xmlns:a16="http://schemas.microsoft.com/office/drawing/2014/main" xmlns="" id="{C1AB62C5-6211-45B6-A929-A3254236AC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7268" y="267845"/>
            <a:ext cx="1131898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1208493" rtl="0" eaLnBrk="1" latinLnBrk="0" hangingPunct="1">
              <a:defRPr lang="en-US" sz="31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1" name="18 Conector recto">
            <a:extLst>
              <a:ext uri="{FF2B5EF4-FFF2-40B4-BE49-F238E27FC236}">
                <a16:creationId xmlns:a16="http://schemas.microsoft.com/office/drawing/2014/main" xmlns="" id="{CD3A2424-2A91-4E84-8423-DA5D1117F320}"/>
              </a:ext>
            </a:extLst>
          </p:cNvPr>
          <p:cNvCxnSpPr>
            <a:cxnSpLocks/>
          </p:cNvCxnSpPr>
          <p:nvPr userDrawn="1"/>
        </p:nvCxnSpPr>
        <p:spPr>
          <a:xfrm>
            <a:off x="357268" y="877167"/>
            <a:ext cx="1131898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20 Rectángulo">
            <a:extLst>
              <a:ext uri="{FF2B5EF4-FFF2-40B4-BE49-F238E27FC236}">
                <a16:creationId xmlns:a16="http://schemas.microsoft.com/office/drawing/2014/main" xmlns="" id="{922F55B5-BCE4-4558-ACC8-2F95DB4D2985}"/>
              </a:ext>
            </a:extLst>
          </p:cNvPr>
          <p:cNvSpPr/>
          <p:nvPr userDrawn="1"/>
        </p:nvSpPr>
        <p:spPr bwMode="auto">
          <a:xfrm>
            <a:off x="357268" y="860969"/>
            <a:ext cx="1030285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3" name="7 Rectángulo">
            <a:extLst>
              <a:ext uri="{FF2B5EF4-FFF2-40B4-BE49-F238E27FC236}">
                <a16:creationId xmlns:a16="http://schemas.microsoft.com/office/drawing/2014/main" xmlns="" id="{3774F678-52C6-45D1-BBBF-9C2B19CD4B28}"/>
              </a:ext>
            </a:extLst>
          </p:cNvPr>
          <p:cNvSpPr/>
          <p:nvPr userDrawn="1"/>
        </p:nvSpPr>
        <p:spPr bwMode="auto">
          <a:xfrm>
            <a:off x="357268" y="1"/>
            <a:ext cx="24848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084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0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23" grpId="0"/>
      <p:bldP spid="24" grpId="0"/>
      <p:bldP spid="1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animBg="1"/>
      <p:bldP spid="13" grpId="0" animBg="1"/>
    </p:bldLst>
  </p:timing>
  <p:extLst>
    <p:ext uri="{DCECCB84-F9BA-43D5-87BE-67443E8EF086}">
      <p15:sldGuideLst xmlns:p15="http://schemas.microsoft.com/office/powerpoint/2012/main" xmlns="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Marcador de posición de imagen 33">
            <a:extLst>
              <a:ext uri="{FF2B5EF4-FFF2-40B4-BE49-F238E27FC236}">
                <a16:creationId xmlns:a16="http://schemas.microsoft.com/office/drawing/2014/main" xmlns="" id="{BD208D24-71A8-4D47-8601-6A77E23E647D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335735" y="346514"/>
            <a:ext cx="3774859" cy="3014986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1" name="11 Rectángulo">
            <a:extLst>
              <a:ext uri="{FF2B5EF4-FFF2-40B4-BE49-F238E27FC236}">
                <a16:creationId xmlns:a16="http://schemas.microsoft.com/office/drawing/2014/main" xmlns="" id="{0D0F1781-7046-4D05-92C3-2B968BCE250E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2" name="12 Rectángulo">
            <a:extLst>
              <a:ext uri="{FF2B5EF4-FFF2-40B4-BE49-F238E27FC236}">
                <a16:creationId xmlns:a16="http://schemas.microsoft.com/office/drawing/2014/main" xmlns="" id="{B33FB721-54F8-4353-9E55-898988ED7CAC}"/>
              </a:ext>
            </a:extLst>
          </p:cNvPr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3" name="5 Marcador de número de diapositiva">
            <a:extLst>
              <a:ext uri="{FF2B5EF4-FFF2-40B4-BE49-F238E27FC236}">
                <a16:creationId xmlns:a16="http://schemas.microsoft.com/office/drawing/2014/main" xmlns="" id="{E81B7EBF-C138-4BFF-A83C-1315C907B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4" name="Rectángulo 5">
            <a:extLst>
              <a:ext uri="{FF2B5EF4-FFF2-40B4-BE49-F238E27FC236}">
                <a16:creationId xmlns:a16="http://schemas.microsoft.com/office/drawing/2014/main" xmlns="" id="{FCC22919-6F01-4BDA-8193-775C5732F45A}"/>
              </a:ext>
            </a:extLst>
          </p:cNvPr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912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23" grpId="0"/>
      <p:bldP spid="24" grpId="0"/>
    </p:bldLst>
  </p:timing>
  <p:extLst>
    <p:ext uri="{DCECCB84-F9BA-43D5-87BE-67443E8EF086}">
      <p15:sldGuideLst xmlns:p15="http://schemas.microsoft.com/office/powerpoint/2012/main" xmlns="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ción de imagen 10">
            <a:extLst>
              <a:ext uri="{FF2B5EF4-FFF2-40B4-BE49-F238E27FC236}">
                <a16:creationId xmlns:a16="http://schemas.microsoft.com/office/drawing/2014/main" xmlns="" id="{A4053BB6-8D3F-4CB4-871F-9F6BDF43726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508383" y="0"/>
            <a:ext cx="8683618" cy="6858000"/>
          </a:xfrm>
          <a:custGeom>
            <a:avLst/>
            <a:gdLst>
              <a:gd name="connsiteX0" fmla="*/ 9920777 w 17368367"/>
              <a:gd name="connsiteY0" fmla="*/ 0 h 13717588"/>
              <a:gd name="connsiteX1" fmla="*/ 17368367 w 17368367"/>
              <a:gd name="connsiteY1" fmla="*/ 0 h 13717588"/>
              <a:gd name="connsiteX2" fmla="*/ 17368367 w 17368367"/>
              <a:gd name="connsiteY2" fmla="*/ 13717588 h 13717588"/>
              <a:gd name="connsiteX3" fmla="*/ 13468841 w 17368367"/>
              <a:gd name="connsiteY3" fmla="*/ 13717588 h 13717588"/>
              <a:gd name="connsiteX4" fmla="*/ 0 w 17368367"/>
              <a:gd name="connsiteY4" fmla="*/ 7539099 h 13717588"/>
              <a:gd name="connsiteX5" fmla="*/ 0 w 17368367"/>
              <a:gd name="connsiteY5" fmla="*/ 7472075 h 13717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68367" h="13717588">
                <a:moveTo>
                  <a:pt x="9920777" y="0"/>
                </a:moveTo>
                <a:lnTo>
                  <a:pt x="17368367" y="0"/>
                </a:lnTo>
                <a:lnTo>
                  <a:pt x="17368367" y="13717588"/>
                </a:lnTo>
                <a:lnTo>
                  <a:pt x="13468841" y="13717588"/>
                </a:lnTo>
                <a:lnTo>
                  <a:pt x="0" y="7539099"/>
                </a:lnTo>
                <a:lnTo>
                  <a:pt x="0" y="7472075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42903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  <p:extLst>
    <p:ext uri="{DCECCB84-F9BA-43D5-87BE-67443E8EF086}">
      <p15:sldGuideLst xmlns:p15="http://schemas.microsoft.com/office/powerpoint/2012/main" xmlns="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osición de imagen">
            <a:extLst>
              <a:ext uri="{FF2B5EF4-FFF2-40B4-BE49-F238E27FC236}">
                <a16:creationId xmlns:a16="http://schemas.microsoft.com/office/drawing/2014/main" xmlns="" id="{2B51BF43-792C-4476-A768-EBD2FAE625F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466999" y="3467428"/>
            <a:ext cx="5725001" cy="398694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" name="2 Marcador de posición de imagen">
            <a:extLst>
              <a:ext uri="{FF2B5EF4-FFF2-40B4-BE49-F238E27FC236}">
                <a16:creationId xmlns:a16="http://schemas.microsoft.com/office/drawing/2014/main" xmlns="" id="{14F09B18-422B-4A61-87C5-13273ADCBF2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3467428"/>
            <a:ext cx="5725001" cy="398694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7" name="2 Marcador de posición de imagen">
            <a:extLst>
              <a:ext uri="{FF2B5EF4-FFF2-40B4-BE49-F238E27FC236}">
                <a16:creationId xmlns:a16="http://schemas.microsoft.com/office/drawing/2014/main" xmlns="" id="{26103845-7E42-4A3F-9D8A-B74F6112B08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954238" y="2871051"/>
            <a:ext cx="6283525" cy="398694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811464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  <p:extLst>
    <p:ext uri="{DCECCB84-F9BA-43D5-87BE-67443E8EF086}">
      <p15:sldGuideLst xmlns:p15="http://schemas.microsoft.com/office/powerpoint/2012/main" xmlns="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01399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6 Rectángulo">
            <a:extLst>
              <a:ext uri="{FF2B5EF4-FFF2-40B4-BE49-F238E27FC236}">
                <a16:creationId xmlns:a16="http://schemas.microsoft.com/office/drawing/2014/main" xmlns="" id="{95140381-4C50-4167-879E-5620A458EB4D}"/>
              </a:ext>
            </a:extLst>
          </p:cNvPr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9345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 Grupo">
            <a:extLst>
              <a:ext uri="{FF2B5EF4-FFF2-40B4-BE49-F238E27FC236}">
                <a16:creationId xmlns:a16="http://schemas.microsoft.com/office/drawing/2014/main" xmlns="" id="{136A931C-F274-4A47-A5F9-3B295D7B1F8C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-2888249" y="467040"/>
            <a:ext cx="10854598" cy="5988667"/>
            <a:chOff x="-5854210" y="2216455"/>
            <a:chExt cx="20117235" cy="11350954"/>
          </a:xfrm>
        </p:grpSpPr>
        <p:sp>
          <p:nvSpPr>
            <p:cNvPr id="4" name="Rectángulo redondeado 34">
              <a:extLst>
                <a:ext uri="{FF2B5EF4-FFF2-40B4-BE49-F238E27FC236}">
                  <a16:creationId xmlns:a16="http://schemas.microsoft.com/office/drawing/2014/main" xmlns="" id="{50E4D8C2-FEBD-428E-A5BF-6F423250B44F}"/>
                </a:ext>
              </a:extLst>
            </p:cNvPr>
            <p:cNvSpPr/>
            <p:nvPr/>
          </p:nvSpPr>
          <p:spPr>
            <a:xfrm>
              <a:off x="-3927982" y="2216455"/>
              <a:ext cx="16313946" cy="11105489"/>
            </a:xfrm>
            <a:prstGeom prst="roundRect">
              <a:avLst>
                <a:gd name="adj" fmla="val 5106"/>
              </a:avLst>
            </a:prstGeom>
            <a:solidFill>
              <a:schemeClr val="tx1"/>
            </a:solidFill>
            <a:ln w="38100">
              <a:solidFill>
                <a:schemeClr val="bg1">
                  <a:lumMod val="75000"/>
                </a:schemeClr>
              </a:solidFill>
            </a:ln>
            <a:effectLst>
              <a:innerShdw blurRad="25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08493"/>
              <a:endParaRPr lang="es-SV" sz="24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5" name="Elipse 7">
              <a:extLst>
                <a:ext uri="{FF2B5EF4-FFF2-40B4-BE49-F238E27FC236}">
                  <a16:creationId xmlns:a16="http://schemas.microsoft.com/office/drawing/2014/main" xmlns="" id="{179050F6-93BC-4E62-A89B-3DDC3F154B87}"/>
                </a:ext>
              </a:extLst>
            </p:cNvPr>
            <p:cNvSpPr/>
            <p:nvPr/>
          </p:nvSpPr>
          <p:spPr>
            <a:xfrm>
              <a:off x="4129747" y="2442101"/>
              <a:ext cx="136298" cy="13205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08493"/>
              <a:endParaRPr lang="es-SV" sz="24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6" name="Elipse 5">
              <a:extLst>
                <a:ext uri="{FF2B5EF4-FFF2-40B4-BE49-F238E27FC236}">
                  <a16:creationId xmlns:a16="http://schemas.microsoft.com/office/drawing/2014/main" xmlns="" id="{32E3E80B-A0B4-45CF-BEC2-CD5B55991BA3}"/>
                </a:ext>
              </a:extLst>
            </p:cNvPr>
            <p:cNvSpPr/>
            <p:nvPr/>
          </p:nvSpPr>
          <p:spPr>
            <a:xfrm>
              <a:off x="4087643" y="2437652"/>
              <a:ext cx="109313" cy="10859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08493"/>
              <a:endParaRPr lang="es-SV" sz="24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grpSp>
          <p:nvGrpSpPr>
            <p:cNvPr id="7" name="374 Grupo">
              <a:extLst>
                <a:ext uri="{FF2B5EF4-FFF2-40B4-BE49-F238E27FC236}">
                  <a16:creationId xmlns:a16="http://schemas.microsoft.com/office/drawing/2014/main" xmlns="" id="{EAC35194-7B3F-47CB-9147-701BE92D1235}"/>
                </a:ext>
              </a:extLst>
            </p:cNvPr>
            <p:cNvGrpSpPr/>
            <p:nvPr/>
          </p:nvGrpSpPr>
          <p:grpSpPr>
            <a:xfrm>
              <a:off x="-5854210" y="12964442"/>
              <a:ext cx="20117235" cy="602967"/>
              <a:chOff x="-5715543" y="3770615"/>
              <a:chExt cx="6625214" cy="199884"/>
            </a:xfrm>
            <a:effectLst>
              <a:reflection blurRad="6350" stA="50000" endA="300" endPos="90000" dist="50800" dir="5400000" sy="-100000" algn="bl" rotWithShape="0"/>
            </a:effectLst>
          </p:grpSpPr>
          <p:sp>
            <p:nvSpPr>
              <p:cNvPr id="10" name="20 Rectángulo redondeado">
                <a:extLst>
                  <a:ext uri="{FF2B5EF4-FFF2-40B4-BE49-F238E27FC236}">
                    <a16:creationId xmlns:a16="http://schemas.microsoft.com/office/drawing/2014/main" xmlns="" id="{03F1D52E-B964-4060-83E7-517ADD5D2289}"/>
                  </a:ext>
                </a:extLst>
              </p:cNvPr>
              <p:cNvSpPr/>
              <p:nvPr/>
            </p:nvSpPr>
            <p:spPr>
              <a:xfrm>
                <a:off x="-5706018" y="3849586"/>
                <a:ext cx="6599368" cy="120913"/>
              </a:xfrm>
              <a:custGeom>
                <a:avLst/>
                <a:gdLst>
                  <a:gd name="connsiteX0" fmla="*/ 0 w 6581775"/>
                  <a:gd name="connsiteY0" fmla="*/ 12303 h 73819"/>
                  <a:gd name="connsiteX1" fmla="*/ 12303 w 6581775"/>
                  <a:gd name="connsiteY1" fmla="*/ 0 h 73819"/>
                  <a:gd name="connsiteX2" fmla="*/ 6569472 w 6581775"/>
                  <a:gd name="connsiteY2" fmla="*/ 0 h 73819"/>
                  <a:gd name="connsiteX3" fmla="*/ 6581775 w 6581775"/>
                  <a:gd name="connsiteY3" fmla="*/ 12303 h 73819"/>
                  <a:gd name="connsiteX4" fmla="*/ 6581775 w 6581775"/>
                  <a:gd name="connsiteY4" fmla="*/ 61516 h 73819"/>
                  <a:gd name="connsiteX5" fmla="*/ 6569472 w 6581775"/>
                  <a:gd name="connsiteY5" fmla="*/ 73819 h 73819"/>
                  <a:gd name="connsiteX6" fmla="*/ 12303 w 6581775"/>
                  <a:gd name="connsiteY6" fmla="*/ 73819 h 73819"/>
                  <a:gd name="connsiteX7" fmla="*/ 0 w 6581775"/>
                  <a:gd name="connsiteY7" fmla="*/ 61516 h 73819"/>
                  <a:gd name="connsiteX8" fmla="*/ 0 w 6581775"/>
                  <a:gd name="connsiteY8" fmla="*/ 12303 h 73819"/>
                  <a:gd name="connsiteX0" fmla="*/ 0 w 6581775"/>
                  <a:gd name="connsiteY0" fmla="*/ 12303 h 76200"/>
                  <a:gd name="connsiteX1" fmla="*/ 12303 w 6581775"/>
                  <a:gd name="connsiteY1" fmla="*/ 0 h 76200"/>
                  <a:gd name="connsiteX2" fmla="*/ 6569472 w 6581775"/>
                  <a:gd name="connsiteY2" fmla="*/ 0 h 76200"/>
                  <a:gd name="connsiteX3" fmla="*/ 6581775 w 6581775"/>
                  <a:gd name="connsiteY3" fmla="*/ 12303 h 76200"/>
                  <a:gd name="connsiteX4" fmla="*/ 6581775 w 6581775"/>
                  <a:gd name="connsiteY4" fmla="*/ 61516 h 76200"/>
                  <a:gd name="connsiteX5" fmla="*/ 6569472 w 6581775"/>
                  <a:gd name="connsiteY5" fmla="*/ 73819 h 76200"/>
                  <a:gd name="connsiteX6" fmla="*/ 202803 w 6581775"/>
                  <a:gd name="connsiteY6" fmla="*/ 76200 h 76200"/>
                  <a:gd name="connsiteX7" fmla="*/ 0 w 6581775"/>
                  <a:gd name="connsiteY7" fmla="*/ 61516 h 76200"/>
                  <a:gd name="connsiteX8" fmla="*/ 0 w 6581775"/>
                  <a:gd name="connsiteY8" fmla="*/ 12303 h 76200"/>
                  <a:gd name="connsiteX0" fmla="*/ 334156 w 6915931"/>
                  <a:gd name="connsiteY0" fmla="*/ 12303 h 76200"/>
                  <a:gd name="connsiteX1" fmla="*/ 346459 w 6915931"/>
                  <a:gd name="connsiteY1" fmla="*/ 0 h 76200"/>
                  <a:gd name="connsiteX2" fmla="*/ 6903628 w 6915931"/>
                  <a:gd name="connsiteY2" fmla="*/ 0 h 76200"/>
                  <a:gd name="connsiteX3" fmla="*/ 6915931 w 6915931"/>
                  <a:gd name="connsiteY3" fmla="*/ 12303 h 76200"/>
                  <a:gd name="connsiteX4" fmla="*/ 6915931 w 6915931"/>
                  <a:gd name="connsiteY4" fmla="*/ 61516 h 76200"/>
                  <a:gd name="connsiteX5" fmla="*/ 6903628 w 6915931"/>
                  <a:gd name="connsiteY5" fmla="*/ 73819 h 76200"/>
                  <a:gd name="connsiteX6" fmla="*/ 536959 w 6915931"/>
                  <a:gd name="connsiteY6" fmla="*/ 76200 h 76200"/>
                  <a:gd name="connsiteX7" fmla="*/ 334156 w 6915931"/>
                  <a:gd name="connsiteY7" fmla="*/ 12303 h 76200"/>
                  <a:gd name="connsiteX0" fmla="*/ 908279 w 7287251"/>
                  <a:gd name="connsiteY0" fmla="*/ 76200 h 76200"/>
                  <a:gd name="connsiteX1" fmla="*/ 717779 w 7287251"/>
                  <a:gd name="connsiteY1" fmla="*/ 0 h 76200"/>
                  <a:gd name="connsiteX2" fmla="*/ 7274948 w 7287251"/>
                  <a:gd name="connsiteY2" fmla="*/ 0 h 76200"/>
                  <a:gd name="connsiteX3" fmla="*/ 7287251 w 7287251"/>
                  <a:gd name="connsiteY3" fmla="*/ 12303 h 76200"/>
                  <a:gd name="connsiteX4" fmla="*/ 7287251 w 7287251"/>
                  <a:gd name="connsiteY4" fmla="*/ 61516 h 76200"/>
                  <a:gd name="connsiteX5" fmla="*/ 7274948 w 7287251"/>
                  <a:gd name="connsiteY5" fmla="*/ 73819 h 76200"/>
                  <a:gd name="connsiteX6" fmla="*/ 908279 w 7287251"/>
                  <a:gd name="connsiteY6" fmla="*/ 76200 h 76200"/>
                  <a:gd name="connsiteX0" fmla="*/ 556434 w 6935406"/>
                  <a:gd name="connsiteY0" fmla="*/ 76200 h 76200"/>
                  <a:gd name="connsiteX1" fmla="*/ 365934 w 6935406"/>
                  <a:gd name="connsiteY1" fmla="*/ 0 h 76200"/>
                  <a:gd name="connsiteX2" fmla="*/ 6923103 w 6935406"/>
                  <a:gd name="connsiteY2" fmla="*/ 0 h 76200"/>
                  <a:gd name="connsiteX3" fmla="*/ 6935406 w 6935406"/>
                  <a:gd name="connsiteY3" fmla="*/ 12303 h 76200"/>
                  <a:gd name="connsiteX4" fmla="*/ 6935406 w 6935406"/>
                  <a:gd name="connsiteY4" fmla="*/ 61516 h 76200"/>
                  <a:gd name="connsiteX5" fmla="*/ 6923103 w 6935406"/>
                  <a:gd name="connsiteY5" fmla="*/ 73819 h 76200"/>
                  <a:gd name="connsiteX6" fmla="*/ 556434 w 6935406"/>
                  <a:gd name="connsiteY6" fmla="*/ 76200 h 76200"/>
                  <a:gd name="connsiteX0" fmla="*/ 203303 w 6582275"/>
                  <a:gd name="connsiteY0" fmla="*/ 76200 h 76200"/>
                  <a:gd name="connsiteX1" fmla="*/ 12803 w 6582275"/>
                  <a:gd name="connsiteY1" fmla="*/ 0 h 76200"/>
                  <a:gd name="connsiteX2" fmla="*/ 6569972 w 6582275"/>
                  <a:gd name="connsiteY2" fmla="*/ 0 h 76200"/>
                  <a:gd name="connsiteX3" fmla="*/ 6582275 w 6582275"/>
                  <a:gd name="connsiteY3" fmla="*/ 12303 h 76200"/>
                  <a:gd name="connsiteX4" fmla="*/ 6582275 w 6582275"/>
                  <a:gd name="connsiteY4" fmla="*/ 61516 h 76200"/>
                  <a:gd name="connsiteX5" fmla="*/ 6569972 w 6582275"/>
                  <a:gd name="connsiteY5" fmla="*/ 73819 h 76200"/>
                  <a:gd name="connsiteX6" fmla="*/ 203303 w 6582275"/>
                  <a:gd name="connsiteY6" fmla="*/ 76200 h 76200"/>
                  <a:gd name="connsiteX0" fmla="*/ 202643 w 6581615"/>
                  <a:gd name="connsiteY0" fmla="*/ 76200 h 76200"/>
                  <a:gd name="connsiteX1" fmla="*/ 12143 w 6581615"/>
                  <a:gd name="connsiteY1" fmla="*/ 0 h 76200"/>
                  <a:gd name="connsiteX2" fmla="*/ 6569312 w 6581615"/>
                  <a:gd name="connsiteY2" fmla="*/ 0 h 76200"/>
                  <a:gd name="connsiteX3" fmla="*/ 6581615 w 6581615"/>
                  <a:gd name="connsiteY3" fmla="*/ 12303 h 76200"/>
                  <a:gd name="connsiteX4" fmla="*/ 6581615 w 6581615"/>
                  <a:gd name="connsiteY4" fmla="*/ 61516 h 76200"/>
                  <a:gd name="connsiteX5" fmla="*/ 6569312 w 6581615"/>
                  <a:gd name="connsiteY5" fmla="*/ 73819 h 76200"/>
                  <a:gd name="connsiteX6" fmla="*/ 202643 w 6581615"/>
                  <a:gd name="connsiteY6" fmla="*/ 76200 h 76200"/>
                  <a:gd name="connsiteX0" fmla="*/ 202643 w 6581615"/>
                  <a:gd name="connsiteY0" fmla="*/ 76200 h 76200"/>
                  <a:gd name="connsiteX1" fmla="*/ 12143 w 6581615"/>
                  <a:gd name="connsiteY1" fmla="*/ 0 h 76200"/>
                  <a:gd name="connsiteX2" fmla="*/ 6569312 w 6581615"/>
                  <a:gd name="connsiteY2" fmla="*/ 0 h 76200"/>
                  <a:gd name="connsiteX3" fmla="*/ 6581615 w 6581615"/>
                  <a:gd name="connsiteY3" fmla="*/ 12303 h 76200"/>
                  <a:gd name="connsiteX4" fmla="*/ 6569312 w 6581615"/>
                  <a:gd name="connsiteY4" fmla="*/ 73819 h 76200"/>
                  <a:gd name="connsiteX5" fmla="*/ 202643 w 6581615"/>
                  <a:gd name="connsiteY5" fmla="*/ 76200 h 76200"/>
                  <a:gd name="connsiteX0" fmla="*/ 202643 w 7377095"/>
                  <a:gd name="connsiteY0" fmla="*/ 76200 h 76200"/>
                  <a:gd name="connsiteX1" fmla="*/ 12143 w 7377095"/>
                  <a:gd name="connsiteY1" fmla="*/ 0 h 76200"/>
                  <a:gd name="connsiteX2" fmla="*/ 6569312 w 7377095"/>
                  <a:gd name="connsiteY2" fmla="*/ 0 h 76200"/>
                  <a:gd name="connsiteX3" fmla="*/ 6569312 w 7377095"/>
                  <a:gd name="connsiteY3" fmla="*/ 73819 h 76200"/>
                  <a:gd name="connsiteX4" fmla="*/ 202643 w 7377095"/>
                  <a:gd name="connsiteY4" fmla="*/ 76200 h 76200"/>
                  <a:gd name="connsiteX0" fmla="*/ 202643 w 7276041"/>
                  <a:gd name="connsiteY0" fmla="*/ 76200 h 76200"/>
                  <a:gd name="connsiteX1" fmla="*/ 12143 w 7276041"/>
                  <a:gd name="connsiteY1" fmla="*/ 0 h 76200"/>
                  <a:gd name="connsiteX2" fmla="*/ 6569312 w 7276041"/>
                  <a:gd name="connsiteY2" fmla="*/ 0 h 76200"/>
                  <a:gd name="connsiteX3" fmla="*/ 6347855 w 7276041"/>
                  <a:gd name="connsiteY3" fmla="*/ 73819 h 76200"/>
                  <a:gd name="connsiteX4" fmla="*/ 202643 w 7276041"/>
                  <a:gd name="connsiteY4" fmla="*/ 76200 h 76200"/>
                  <a:gd name="connsiteX0" fmla="*/ 202643 w 7034172"/>
                  <a:gd name="connsiteY0" fmla="*/ 76200 h 76200"/>
                  <a:gd name="connsiteX1" fmla="*/ 12143 w 7034172"/>
                  <a:gd name="connsiteY1" fmla="*/ 0 h 76200"/>
                  <a:gd name="connsiteX2" fmla="*/ 6569312 w 7034172"/>
                  <a:gd name="connsiteY2" fmla="*/ 0 h 76200"/>
                  <a:gd name="connsiteX3" fmla="*/ 6347855 w 7034172"/>
                  <a:gd name="connsiteY3" fmla="*/ 73819 h 76200"/>
                  <a:gd name="connsiteX4" fmla="*/ 202643 w 7034172"/>
                  <a:gd name="connsiteY4" fmla="*/ 76200 h 76200"/>
                  <a:gd name="connsiteX0" fmla="*/ 202643 w 6569312"/>
                  <a:gd name="connsiteY0" fmla="*/ 76200 h 76200"/>
                  <a:gd name="connsiteX1" fmla="*/ 12143 w 6569312"/>
                  <a:gd name="connsiteY1" fmla="*/ 0 h 76200"/>
                  <a:gd name="connsiteX2" fmla="*/ 6569312 w 6569312"/>
                  <a:gd name="connsiteY2" fmla="*/ 0 h 76200"/>
                  <a:gd name="connsiteX3" fmla="*/ 6347855 w 6569312"/>
                  <a:gd name="connsiteY3" fmla="*/ 73819 h 76200"/>
                  <a:gd name="connsiteX4" fmla="*/ 202643 w 6569312"/>
                  <a:gd name="connsiteY4" fmla="*/ 76200 h 76200"/>
                  <a:gd name="connsiteX0" fmla="*/ 202643 w 6570965"/>
                  <a:gd name="connsiteY0" fmla="*/ 76200 h 76200"/>
                  <a:gd name="connsiteX1" fmla="*/ 12143 w 6570965"/>
                  <a:gd name="connsiteY1" fmla="*/ 0 h 76200"/>
                  <a:gd name="connsiteX2" fmla="*/ 6569312 w 6570965"/>
                  <a:gd name="connsiteY2" fmla="*/ 0 h 76200"/>
                  <a:gd name="connsiteX3" fmla="*/ 6347855 w 6570965"/>
                  <a:gd name="connsiteY3" fmla="*/ 73819 h 76200"/>
                  <a:gd name="connsiteX4" fmla="*/ 202643 w 6570965"/>
                  <a:gd name="connsiteY4" fmla="*/ 7620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70965" h="76200">
                    <a:moveTo>
                      <a:pt x="202643" y="76200"/>
                    </a:moveTo>
                    <a:cubicBezTo>
                      <a:pt x="121814" y="61516"/>
                      <a:pt x="-46461" y="17462"/>
                      <a:pt x="12143" y="0"/>
                    </a:cubicBezTo>
                    <a:lnTo>
                      <a:pt x="6569312" y="0"/>
                    </a:lnTo>
                    <a:cubicBezTo>
                      <a:pt x="6583467" y="17065"/>
                      <a:pt x="6506472" y="53975"/>
                      <a:pt x="6347855" y="73819"/>
                    </a:cubicBezTo>
                    <a:lnTo>
                      <a:pt x="202643" y="76200"/>
                    </a:lnTo>
                    <a:close/>
                  </a:path>
                </a:pathLst>
              </a:custGeom>
              <a:gradFill flip="none" rotWithShape="1">
                <a:gsLst>
                  <a:gs pos="95000">
                    <a:srgbClr val="A5A9AD"/>
                  </a:gs>
                  <a:gs pos="50000">
                    <a:srgbClr val="868B90"/>
                  </a:gs>
                  <a:gs pos="8000">
                    <a:srgbClr val="868B90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2700" dist="25400" dir="5400000" algn="t" rotWithShape="0">
                  <a:schemeClr val="tx1">
                    <a:lumMod val="85000"/>
                    <a:lumOff val="15000"/>
                  </a:schemeClr>
                </a:outerShdw>
              </a:effectLst>
              <a:scene3d>
                <a:camera prst="orthographicFront"/>
                <a:lightRig rig="harsh" dir="t"/>
              </a:scene3d>
              <a:sp3d>
                <a:bevelT w="0" h="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08493"/>
                <a:endParaRPr lang="es-MX" sz="2400" dirty="0">
                  <a:solidFill>
                    <a:srgbClr val="FFFFFF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1" name="Rectángulo redondeado 3">
                <a:extLst>
                  <a:ext uri="{FF2B5EF4-FFF2-40B4-BE49-F238E27FC236}">
                    <a16:creationId xmlns:a16="http://schemas.microsoft.com/office/drawing/2014/main" xmlns="" id="{E1306B43-AD1B-4C80-A121-80E1D592ACE1}"/>
                  </a:ext>
                </a:extLst>
              </p:cNvPr>
              <p:cNvSpPr/>
              <p:nvPr/>
            </p:nvSpPr>
            <p:spPr>
              <a:xfrm>
                <a:off x="-5715543" y="3770615"/>
                <a:ext cx="6625214" cy="129600"/>
              </a:xfrm>
              <a:prstGeom prst="roundRect">
                <a:avLst>
                  <a:gd name="adj" fmla="val 23977"/>
                </a:avLst>
              </a:prstGeom>
              <a:gradFill flip="none" rotWithShape="1">
                <a:gsLst>
                  <a:gs pos="100000">
                    <a:srgbClr val="868B90"/>
                  </a:gs>
                  <a:gs pos="95000">
                    <a:srgbClr val="868B90"/>
                  </a:gs>
                  <a:gs pos="0">
                    <a:srgbClr val="868B90"/>
                  </a:gs>
                  <a:gs pos="98000">
                    <a:srgbClr val="FFFFFF"/>
                  </a:gs>
                  <a:gs pos="2000">
                    <a:srgbClr val="FBF9FA"/>
                  </a:gs>
                  <a:gs pos="5000">
                    <a:srgbClr val="868B90"/>
                  </a:gs>
                  <a:gs pos="90000">
                    <a:srgbClr val="FAF9FB"/>
                  </a:gs>
                  <a:gs pos="10000">
                    <a:srgbClr val="FBF9FA"/>
                  </a:gs>
                  <a:gs pos="39000">
                    <a:srgbClr val="FBF9FA"/>
                  </a:gs>
                  <a:gs pos="63000">
                    <a:srgbClr val="FBF9FA"/>
                  </a:gs>
                </a:gsLst>
                <a:lin ang="21594000" scaled="0"/>
                <a:tileRect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0" h="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08493"/>
                <a:endParaRPr lang="es-SV" sz="2400" dirty="0">
                  <a:solidFill>
                    <a:srgbClr val="FFFFFF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sp>
          <p:nvSpPr>
            <p:cNvPr id="8" name="23 Rectángulo redondeado">
              <a:extLst>
                <a:ext uri="{FF2B5EF4-FFF2-40B4-BE49-F238E27FC236}">
                  <a16:creationId xmlns:a16="http://schemas.microsoft.com/office/drawing/2014/main" xmlns="" id="{F39A3D81-2448-40B8-BD01-9CA11C2B794F}"/>
                </a:ext>
              </a:extLst>
            </p:cNvPr>
            <p:cNvSpPr/>
            <p:nvPr/>
          </p:nvSpPr>
          <p:spPr>
            <a:xfrm>
              <a:off x="2823939" y="12968008"/>
              <a:ext cx="2804149" cy="249019"/>
            </a:xfrm>
            <a:custGeom>
              <a:avLst/>
              <a:gdLst/>
              <a:ahLst/>
              <a:cxnLst/>
              <a:rect l="l" t="t" r="r" b="b"/>
              <a:pathLst>
                <a:path w="923491" h="82550">
                  <a:moveTo>
                    <a:pt x="0" y="0"/>
                  </a:moveTo>
                  <a:lnTo>
                    <a:pt x="923491" y="0"/>
                  </a:lnTo>
                  <a:cubicBezTo>
                    <a:pt x="920296" y="46402"/>
                    <a:pt x="881273" y="82550"/>
                    <a:pt x="833807" y="82550"/>
                  </a:cubicBezTo>
                  <a:lnTo>
                    <a:pt x="89683" y="82550"/>
                  </a:lnTo>
                  <a:cubicBezTo>
                    <a:pt x="42218" y="82550"/>
                    <a:pt x="3194" y="46402"/>
                    <a:pt x="0" y="0"/>
                  </a:cubicBezTo>
                  <a:close/>
                </a:path>
              </a:pathLst>
            </a:custGeom>
            <a:solidFill>
              <a:srgbClr val="F7F5F9"/>
            </a:solidFill>
            <a:ln w="3175">
              <a:noFill/>
            </a:ln>
            <a:effectLst>
              <a:innerShdw blurRad="12700" dist="12700" dir="5400000">
                <a:prstClr val="black">
                  <a:alpha val="7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08493"/>
              <a:endParaRPr lang="es-MX" sz="24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9" name="Rectángulo redondeado 3">
              <a:extLst>
                <a:ext uri="{FF2B5EF4-FFF2-40B4-BE49-F238E27FC236}">
                  <a16:creationId xmlns:a16="http://schemas.microsoft.com/office/drawing/2014/main" xmlns="" id="{8DB9F20C-D006-41B8-B73E-60675E1DBA4C}"/>
                </a:ext>
              </a:extLst>
            </p:cNvPr>
            <p:cNvSpPr/>
            <p:nvPr/>
          </p:nvSpPr>
          <p:spPr>
            <a:xfrm>
              <a:off x="-3925253" y="2216455"/>
              <a:ext cx="6286434" cy="9112288"/>
            </a:xfrm>
            <a:custGeom>
              <a:avLst/>
              <a:gdLst/>
              <a:ahLst/>
              <a:cxnLst/>
              <a:rect l="l" t="t" r="r" b="b"/>
              <a:pathLst>
                <a:path w="2070313" h="3020732">
                  <a:moveTo>
                    <a:pt x="187976" y="0"/>
                  </a:moveTo>
                  <a:lnTo>
                    <a:pt x="2070313" y="0"/>
                  </a:lnTo>
                  <a:lnTo>
                    <a:pt x="1928420" y="207031"/>
                  </a:lnTo>
                  <a:lnTo>
                    <a:pt x="183453" y="207031"/>
                  </a:lnTo>
                  <a:lnTo>
                    <a:pt x="183453" y="2753062"/>
                  </a:lnTo>
                  <a:lnTo>
                    <a:pt x="0" y="3020732"/>
                  </a:lnTo>
                  <a:lnTo>
                    <a:pt x="0" y="187976"/>
                  </a:lnTo>
                  <a:cubicBezTo>
                    <a:pt x="0" y="84160"/>
                    <a:pt x="84160" y="0"/>
                    <a:pt x="187976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86000">
                  <a:schemeClr val="bg1">
                    <a:alpha val="41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08493"/>
              <a:endParaRPr lang="es-SV" sz="24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sp>
        <p:nvSpPr>
          <p:cNvPr id="13" name="Marcador de posición de imagen 33">
            <a:extLst>
              <a:ext uri="{FF2B5EF4-FFF2-40B4-BE49-F238E27FC236}">
                <a16:creationId xmlns:a16="http://schemas.microsoft.com/office/drawing/2014/main" xmlns="" id="{485353D9-C3EB-4CFC-971A-12E643E5D1FD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-1529964" y="819258"/>
            <a:ext cx="8176515" cy="5055615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67128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4 Grupo">
            <a:extLst>
              <a:ext uri="{FF2B5EF4-FFF2-40B4-BE49-F238E27FC236}">
                <a16:creationId xmlns:a16="http://schemas.microsoft.com/office/drawing/2014/main" xmlns="" id="{BEFFADAE-0035-4509-9BC5-BC34F8FED4B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450834" y="1742546"/>
            <a:ext cx="5666852" cy="3126500"/>
            <a:chOff x="-5854210" y="2216455"/>
            <a:chExt cx="20117235" cy="11350954"/>
          </a:xfrm>
        </p:grpSpPr>
        <p:sp>
          <p:nvSpPr>
            <p:cNvPr id="14" name="Rectángulo redondeado 34">
              <a:extLst>
                <a:ext uri="{FF2B5EF4-FFF2-40B4-BE49-F238E27FC236}">
                  <a16:creationId xmlns:a16="http://schemas.microsoft.com/office/drawing/2014/main" xmlns="" id="{79EB2350-154A-4BC8-90B8-DAB22B2EC3C1}"/>
                </a:ext>
              </a:extLst>
            </p:cNvPr>
            <p:cNvSpPr/>
            <p:nvPr/>
          </p:nvSpPr>
          <p:spPr>
            <a:xfrm>
              <a:off x="-3927982" y="2216455"/>
              <a:ext cx="16313946" cy="11105489"/>
            </a:xfrm>
            <a:prstGeom prst="roundRect">
              <a:avLst>
                <a:gd name="adj" fmla="val 5106"/>
              </a:avLst>
            </a:prstGeom>
            <a:solidFill>
              <a:schemeClr val="tx1"/>
            </a:solidFill>
            <a:ln w="38100">
              <a:solidFill>
                <a:schemeClr val="bg1">
                  <a:lumMod val="75000"/>
                </a:schemeClr>
              </a:solidFill>
            </a:ln>
            <a:effectLst>
              <a:innerShdw blurRad="25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08493"/>
              <a:endParaRPr lang="es-SV" sz="24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5" name="Elipse 7">
              <a:extLst>
                <a:ext uri="{FF2B5EF4-FFF2-40B4-BE49-F238E27FC236}">
                  <a16:creationId xmlns:a16="http://schemas.microsoft.com/office/drawing/2014/main" xmlns="" id="{FC2B3056-3AFE-4BAD-8311-1FD3EB59CF7F}"/>
                </a:ext>
              </a:extLst>
            </p:cNvPr>
            <p:cNvSpPr/>
            <p:nvPr/>
          </p:nvSpPr>
          <p:spPr>
            <a:xfrm>
              <a:off x="4129747" y="2442101"/>
              <a:ext cx="136298" cy="13205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08493"/>
              <a:endParaRPr lang="es-SV" sz="24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6" name="Elipse 15">
              <a:extLst>
                <a:ext uri="{FF2B5EF4-FFF2-40B4-BE49-F238E27FC236}">
                  <a16:creationId xmlns:a16="http://schemas.microsoft.com/office/drawing/2014/main" xmlns="" id="{8E9ED9B4-E1A0-442D-92A9-13A59DFFB53B}"/>
                </a:ext>
              </a:extLst>
            </p:cNvPr>
            <p:cNvSpPr/>
            <p:nvPr/>
          </p:nvSpPr>
          <p:spPr>
            <a:xfrm>
              <a:off x="4087643" y="2437652"/>
              <a:ext cx="109313" cy="10859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08493"/>
              <a:endParaRPr lang="es-SV" sz="24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grpSp>
          <p:nvGrpSpPr>
            <p:cNvPr id="17" name="374 Grupo">
              <a:extLst>
                <a:ext uri="{FF2B5EF4-FFF2-40B4-BE49-F238E27FC236}">
                  <a16:creationId xmlns:a16="http://schemas.microsoft.com/office/drawing/2014/main" xmlns="" id="{01AFDC6C-C25C-4200-B9DE-F5FF3A29E095}"/>
                </a:ext>
              </a:extLst>
            </p:cNvPr>
            <p:cNvGrpSpPr/>
            <p:nvPr/>
          </p:nvGrpSpPr>
          <p:grpSpPr>
            <a:xfrm>
              <a:off x="-5854210" y="12964442"/>
              <a:ext cx="20117235" cy="602967"/>
              <a:chOff x="-5715543" y="3770615"/>
              <a:chExt cx="6625214" cy="199884"/>
            </a:xfrm>
            <a:effectLst>
              <a:reflection blurRad="6350" stA="50000" endA="300" endPos="90000" dist="50800" dir="5400000" sy="-100000" algn="bl" rotWithShape="0"/>
            </a:effectLst>
          </p:grpSpPr>
          <p:sp>
            <p:nvSpPr>
              <p:cNvPr id="20" name="20 Rectángulo redondeado">
                <a:extLst>
                  <a:ext uri="{FF2B5EF4-FFF2-40B4-BE49-F238E27FC236}">
                    <a16:creationId xmlns:a16="http://schemas.microsoft.com/office/drawing/2014/main" xmlns="" id="{FD4CDC1B-9B09-42AA-A58A-2548CAAF8957}"/>
                  </a:ext>
                </a:extLst>
              </p:cNvPr>
              <p:cNvSpPr/>
              <p:nvPr/>
            </p:nvSpPr>
            <p:spPr>
              <a:xfrm>
                <a:off x="-5706018" y="3849586"/>
                <a:ext cx="6599368" cy="120913"/>
              </a:xfrm>
              <a:custGeom>
                <a:avLst/>
                <a:gdLst>
                  <a:gd name="connsiteX0" fmla="*/ 0 w 6581775"/>
                  <a:gd name="connsiteY0" fmla="*/ 12303 h 73819"/>
                  <a:gd name="connsiteX1" fmla="*/ 12303 w 6581775"/>
                  <a:gd name="connsiteY1" fmla="*/ 0 h 73819"/>
                  <a:gd name="connsiteX2" fmla="*/ 6569472 w 6581775"/>
                  <a:gd name="connsiteY2" fmla="*/ 0 h 73819"/>
                  <a:gd name="connsiteX3" fmla="*/ 6581775 w 6581775"/>
                  <a:gd name="connsiteY3" fmla="*/ 12303 h 73819"/>
                  <a:gd name="connsiteX4" fmla="*/ 6581775 w 6581775"/>
                  <a:gd name="connsiteY4" fmla="*/ 61516 h 73819"/>
                  <a:gd name="connsiteX5" fmla="*/ 6569472 w 6581775"/>
                  <a:gd name="connsiteY5" fmla="*/ 73819 h 73819"/>
                  <a:gd name="connsiteX6" fmla="*/ 12303 w 6581775"/>
                  <a:gd name="connsiteY6" fmla="*/ 73819 h 73819"/>
                  <a:gd name="connsiteX7" fmla="*/ 0 w 6581775"/>
                  <a:gd name="connsiteY7" fmla="*/ 61516 h 73819"/>
                  <a:gd name="connsiteX8" fmla="*/ 0 w 6581775"/>
                  <a:gd name="connsiteY8" fmla="*/ 12303 h 73819"/>
                  <a:gd name="connsiteX0" fmla="*/ 0 w 6581775"/>
                  <a:gd name="connsiteY0" fmla="*/ 12303 h 76200"/>
                  <a:gd name="connsiteX1" fmla="*/ 12303 w 6581775"/>
                  <a:gd name="connsiteY1" fmla="*/ 0 h 76200"/>
                  <a:gd name="connsiteX2" fmla="*/ 6569472 w 6581775"/>
                  <a:gd name="connsiteY2" fmla="*/ 0 h 76200"/>
                  <a:gd name="connsiteX3" fmla="*/ 6581775 w 6581775"/>
                  <a:gd name="connsiteY3" fmla="*/ 12303 h 76200"/>
                  <a:gd name="connsiteX4" fmla="*/ 6581775 w 6581775"/>
                  <a:gd name="connsiteY4" fmla="*/ 61516 h 76200"/>
                  <a:gd name="connsiteX5" fmla="*/ 6569472 w 6581775"/>
                  <a:gd name="connsiteY5" fmla="*/ 73819 h 76200"/>
                  <a:gd name="connsiteX6" fmla="*/ 202803 w 6581775"/>
                  <a:gd name="connsiteY6" fmla="*/ 76200 h 76200"/>
                  <a:gd name="connsiteX7" fmla="*/ 0 w 6581775"/>
                  <a:gd name="connsiteY7" fmla="*/ 61516 h 76200"/>
                  <a:gd name="connsiteX8" fmla="*/ 0 w 6581775"/>
                  <a:gd name="connsiteY8" fmla="*/ 12303 h 76200"/>
                  <a:gd name="connsiteX0" fmla="*/ 334156 w 6915931"/>
                  <a:gd name="connsiteY0" fmla="*/ 12303 h 76200"/>
                  <a:gd name="connsiteX1" fmla="*/ 346459 w 6915931"/>
                  <a:gd name="connsiteY1" fmla="*/ 0 h 76200"/>
                  <a:gd name="connsiteX2" fmla="*/ 6903628 w 6915931"/>
                  <a:gd name="connsiteY2" fmla="*/ 0 h 76200"/>
                  <a:gd name="connsiteX3" fmla="*/ 6915931 w 6915931"/>
                  <a:gd name="connsiteY3" fmla="*/ 12303 h 76200"/>
                  <a:gd name="connsiteX4" fmla="*/ 6915931 w 6915931"/>
                  <a:gd name="connsiteY4" fmla="*/ 61516 h 76200"/>
                  <a:gd name="connsiteX5" fmla="*/ 6903628 w 6915931"/>
                  <a:gd name="connsiteY5" fmla="*/ 73819 h 76200"/>
                  <a:gd name="connsiteX6" fmla="*/ 536959 w 6915931"/>
                  <a:gd name="connsiteY6" fmla="*/ 76200 h 76200"/>
                  <a:gd name="connsiteX7" fmla="*/ 334156 w 6915931"/>
                  <a:gd name="connsiteY7" fmla="*/ 12303 h 76200"/>
                  <a:gd name="connsiteX0" fmla="*/ 908279 w 7287251"/>
                  <a:gd name="connsiteY0" fmla="*/ 76200 h 76200"/>
                  <a:gd name="connsiteX1" fmla="*/ 717779 w 7287251"/>
                  <a:gd name="connsiteY1" fmla="*/ 0 h 76200"/>
                  <a:gd name="connsiteX2" fmla="*/ 7274948 w 7287251"/>
                  <a:gd name="connsiteY2" fmla="*/ 0 h 76200"/>
                  <a:gd name="connsiteX3" fmla="*/ 7287251 w 7287251"/>
                  <a:gd name="connsiteY3" fmla="*/ 12303 h 76200"/>
                  <a:gd name="connsiteX4" fmla="*/ 7287251 w 7287251"/>
                  <a:gd name="connsiteY4" fmla="*/ 61516 h 76200"/>
                  <a:gd name="connsiteX5" fmla="*/ 7274948 w 7287251"/>
                  <a:gd name="connsiteY5" fmla="*/ 73819 h 76200"/>
                  <a:gd name="connsiteX6" fmla="*/ 908279 w 7287251"/>
                  <a:gd name="connsiteY6" fmla="*/ 76200 h 76200"/>
                  <a:gd name="connsiteX0" fmla="*/ 556434 w 6935406"/>
                  <a:gd name="connsiteY0" fmla="*/ 76200 h 76200"/>
                  <a:gd name="connsiteX1" fmla="*/ 365934 w 6935406"/>
                  <a:gd name="connsiteY1" fmla="*/ 0 h 76200"/>
                  <a:gd name="connsiteX2" fmla="*/ 6923103 w 6935406"/>
                  <a:gd name="connsiteY2" fmla="*/ 0 h 76200"/>
                  <a:gd name="connsiteX3" fmla="*/ 6935406 w 6935406"/>
                  <a:gd name="connsiteY3" fmla="*/ 12303 h 76200"/>
                  <a:gd name="connsiteX4" fmla="*/ 6935406 w 6935406"/>
                  <a:gd name="connsiteY4" fmla="*/ 61516 h 76200"/>
                  <a:gd name="connsiteX5" fmla="*/ 6923103 w 6935406"/>
                  <a:gd name="connsiteY5" fmla="*/ 73819 h 76200"/>
                  <a:gd name="connsiteX6" fmla="*/ 556434 w 6935406"/>
                  <a:gd name="connsiteY6" fmla="*/ 76200 h 76200"/>
                  <a:gd name="connsiteX0" fmla="*/ 203303 w 6582275"/>
                  <a:gd name="connsiteY0" fmla="*/ 76200 h 76200"/>
                  <a:gd name="connsiteX1" fmla="*/ 12803 w 6582275"/>
                  <a:gd name="connsiteY1" fmla="*/ 0 h 76200"/>
                  <a:gd name="connsiteX2" fmla="*/ 6569972 w 6582275"/>
                  <a:gd name="connsiteY2" fmla="*/ 0 h 76200"/>
                  <a:gd name="connsiteX3" fmla="*/ 6582275 w 6582275"/>
                  <a:gd name="connsiteY3" fmla="*/ 12303 h 76200"/>
                  <a:gd name="connsiteX4" fmla="*/ 6582275 w 6582275"/>
                  <a:gd name="connsiteY4" fmla="*/ 61516 h 76200"/>
                  <a:gd name="connsiteX5" fmla="*/ 6569972 w 6582275"/>
                  <a:gd name="connsiteY5" fmla="*/ 73819 h 76200"/>
                  <a:gd name="connsiteX6" fmla="*/ 203303 w 6582275"/>
                  <a:gd name="connsiteY6" fmla="*/ 76200 h 76200"/>
                  <a:gd name="connsiteX0" fmla="*/ 202643 w 6581615"/>
                  <a:gd name="connsiteY0" fmla="*/ 76200 h 76200"/>
                  <a:gd name="connsiteX1" fmla="*/ 12143 w 6581615"/>
                  <a:gd name="connsiteY1" fmla="*/ 0 h 76200"/>
                  <a:gd name="connsiteX2" fmla="*/ 6569312 w 6581615"/>
                  <a:gd name="connsiteY2" fmla="*/ 0 h 76200"/>
                  <a:gd name="connsiteX3" fmla="*/ 6581615 w 6581615"/>
                  <a:gd name="connsiteY3" fmla="*/ 12303 h 76200"/>
                  <a:gd name="connsiteX4" fmla="*/ 6581615 w 6581615"/>
                  <a:gd name="connsiteY4" fmla="*/ 61516 h 76200"/>
                  <a:gd name="connsiteX5" fmla="*/ 6569312 w 6581615"/>
                  <a:gd name="connsiteY5" fmla="*/ 73819 h 76200"/>
                  <a:gd name="connsiteX6" fmla="*/ 202643 w 6581615"/>
                  <a:gd name="connsiteY6" fmla="*/ 76200 h 76200"/>
                  <a:gd name="connsiteX0" fmla="*/ 202643 w 6581615"/>
                  <a:gd name="connsiteY0" fmla="*/ 76200 h 76200"/>
                  <a:gd name="connsiteX1" fmla="*/ 12143 w 6581615"/>
                  <a:gd name="connsiteY1" fmla="*/ 0 h 76200"/>
                  <a:gd name="connsiteX2" fmla="*/ 6569312 w 6581615"/>
                  <a:gd name="connsiteY2" fmla="*/ 0 h 76200"/>
                  <a:gd name="connsiteX3" fmla="*/ 6581615 w 6581615"/>
                  <a:gd name="connsiteY3" fmla="*/ 12303 h 76200"/>
                  <a:gd name="connsiteX4" fmla="*/ 6569312 w 6581615"/>
                  <a:gd name="connsiteY4" fmla="*/ 73819 h 76200"/>
                  <a:gd name="connsiteX5" fmla="*/ 202643 w 6581615"/>
                  <a:gd name="connsiteY5" fmla="*/ 76200 h 76200"/>
                  <a:gd name="connsiteX0" fmla="*/ 202643 w 7377095"/>
                  <a:gd name="connsiteY0" fmla="*/ 76200 h 76200"/>
                  <a:gd name="connsiteX1" fmla="*/ 12143 w 7377095"/>
                  <a:gd name="connsiteY1" fmla="*/ 0 h 76200"/>
                  <a:gd name="connsiteX2" fmla="*/ 6569312 w 7377095"/>
                  <a:gd name="connsiteY2" fmla="*/ 0 h 76200"/>
                  <a:gd name="connsiteX3" fmla="*/ 6569312 w 7377095"/>
                  <a:gd name="connsiteY3" fmla="*/ 73819 h 76200"/>
                  <a:gd name="connsiteX4" fmla="*/ 202643 w 7377095"/>
                  <a:gd name="connsiteY4" fmla="*/ 76200 h 76200"/>
                  <a:gd name="connsiteX0" fmla="*/ 202643 w 7276041"/>
                  <a:gd name="connsiteY0" fmla="*/ 76200 h 76200"/>
                  <a:gd name="connsiteX1" fmla="*/ 12143 w 7276041"/>
                  <a:gd name="connsiteY1" fmla="*/ 0 h 76200"/>
                  <a:gd name="connsiteX2" fmla="*/ 6569312 w 7276041"/>
                  <a:gd name="connsiteY2" fmla="*/ 0 h 76200"/>
                  <a:gd name="connsiteX3" fmla="*/ 6347855 w 7276041"/>
                  <a:gd name="connsiteY3" fmla="*/ 73819 h 76200"/>
                  <a:gd name="connsiteX4" fmla="*/ 202643 w 7276041"/>
                  <a:gd name="connsiteY4" fmla="*/ 76200 h 76200"/>
                  <a:gd name="connsiteX0" fmla="*/ 202643 w 7034172"/>
                  <a:gd name="connsiteY0" fmla="*/ 76200 h 76200"/>
                  <a:gd name="connsiteX1" fmla="*/ 12143 w 7034172"/>
                  <a:gd name="connsiteY1" fmla="*/ 0 h 76200"/>
                  <a:gd name="connsiteX2" fmla="*/ 6569312 w 7034172"/>
                  <a:gd name="connsiteY2" fmla="*/ 0 h 76200"/>
                  <a:gd name="connsiteX3" fmla="*/ 6347855 w 7034172"/>
                  <a:gd name="connsiteY3" fmla="*/ 73819 h 76200"/>
                  <a:gd name="connsiteX4" fmla="*/ 202643 w 7034172"/>
                  <a:gd name="connsiteY4" fmla="*/ 76200 h 76200"/>
                  <a:gd name="connsiteX0" fmla="*/ 202643 w 6569312"/>
                  <a:gd name="connsiteY0" fmla="*/ 76200 h 76200"/>
                  <a:gd name="connsiteX1" fmla="*/ 12143 w 6569312"/>
                  <a:gd name="connsiteY1" fmla="*/ 0 h 76200"/>
                  <a:gd name="connsiteX2" fmla="*/ 6569312 w 6569312"/>
                  <a:gd name="connsiteY2" fmla="*/ 0 h 76200"/>
                  <a:gd name="connsiteX3" fmla="*/ 6347855 w 6569312"/>
                  <a:gd name="connsiteY3" fmla="*/ 73819 h 76200"/>
                  <a:gd name="connsiteX4" fmla="*/ 202643 w 6569312"/>
                  <a:gd name="connsiteY4" fmla="*/ 76200 h 76200"/>
                  <a:gd name="connsiteX0" fmla="*/ 202643 w 6570965"/>
                  <a:gd name="connsiteY0" fmla="*/ 76200 h 76200"/>
                  <a:gd name="connsiteX1" fmla="*/ 12143 w 6570965"/>
                  <a:gd name="connsiteY1" fmla="*/ 0 h 76200"/>
                  <a:gd name="connsiteX2" fmla="*/ 6569312 w 6570965"/>
                  <a:gd name="connsiteY2" fmla="*/ 0 h 76200"/>
                  <a:gd name="connsiteX3" fmla="*/ 6347855 w 6570965"/>
                  <a:gd name="connsiteY3" fmla="*/ 73819 h 76200"/>
                  <a:gd name="connsiteX4" fmla="*/ 202643 w 6570965"/>
                  <a:gd name="connsiteY4" fmla="*/ 7620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70965" h="76200">
                    <a:moveTo>
                      <a:pt x="202643" y="76200"/>
                    </a:moveTo>
                    <a:cubicBezTo>
                      <a:pt x="121814" y="61516"/>
                      <a:pt x="-46461" y="17462"/>
                      <a:pt x="12143" y="0"/>
                    </a:cubicBezTo>
                    <a:lnTo>
                      <a:pt x="6569312" y="0"/>
                    </a:lnTo>
                    <a:cubicBezTo>
                      <a:pt x="6583467" y="17065"/>
                      <a:pt x="6506472" y="53975"/>
                      <a:pt x="6347855" y="73819"/>
                    </a:cubicBezTo>
                    <a:lnTo>
                      <a:pt x="202643" y="76200"/>
                    </a:lnTo>
                    <a:close/>
                  </a:path>
                </a:pathLst>
              </a:custGeom>
              <a:gradFill flip="none" rotWithShape="1">
                <a:gsLst>
                  <a:gs pos="95000">
                    <a:srgbClr val="A5A9AD"/>
                  </a:gs>
                  <a:gs pos="50000">
                    <a:srgbClr val="868B90"/>
                  </a:gs>
                  <a:gs pos="8000">
                    <a:srgbClr val="868B90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2700" dist="25400" dir="5400000" algn="t" rotWithShape="0">
                  <a:schemeClr val="tx1">
                    <a:lumMod val="85000"/>
                    <a:lumOff val="15000"/>
                  </a:schemeClr>
                </a:outerShdw>
              </a:effectLst>
              <a:scene3d>
                <a:camera prst="orthographicFront"/>
                <a:lightRig rig="harsh" dir="t"/>
              </a:scene3d>
              <a:sp3d>
                <a:bevelT w="0" h="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08493"/>
                <a:endParaRPr lang="es-MX" sz="2400" dirty="0">
                  <a:solidFill>
                    <a:srgbClr val="FFFFFF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1" name="Rectángulo redondeado 3">
                <a:extLst>
                  <a:ext uri="{FF2B5EF4-FFF2-40B4-BE49-F238E27FC236}">
                    <a16:creationId xmlns:a16="http://schemas.microsoft.com/office/drawing/2014/main" xmlns="" id="{3995D5CF-1BA7-481D-A02F-9D1B38CC6504}"/>
                  </a:ext>
                </a:extLst>
              </p:cNvPr>
              <p:cNvSpPr/>
              <p:nvPr/>
            </p:nvSpPr>
            <p:spPr>
              <a:xfrm>
                <a:off x="-5715543" y="3770615"/>
                <a:ext cx="6625214" cy="129600"/>
              </a:xfrm>
              <a:prstGeom prst="roundRect">
                <a:avLst>
                  <a:gd name="adj" fmla="val 23977"/>
                </a:avLst>
              </a:prstGeom>
              <a:gradFill flip="none" rotWithShape="1">
                <a:gsLst>
                  <a:gs pos="100000">
                    <a:srgbClr val="868B90"/>
                  </a:gs>
                  <a:gs pos="95000">
                    <a:srgbClr val="868B90"/>
                  </a:gs>
                  <a:gs pos="0">
                    <a:srgbClr val="868B90"/>
                  </a:gs>
                  <a:gs pos="98000">
                    <a:srgbClr val="FFFFFF"/>
                  </a:gs>
                  <a:gs pos="2000">
                    <a:srgbClr val="FBF9FA"/>
                  </a:gs>
                  <a:gs pos="5000">
                    <a:srgbClr val="868B90"/>
                  </a:gs>
                  <a:gs pos="90000">
                    <a:srgbClr val="FAF9FB"/>
                  </a:gs>
                  <a:gs pos="10000">
                    <a:srgbClr val="FBF9FA"/>
                  </a:gs>
                  <a:gs pos="39000">
                    <a:srgbClr val="FBF9FA"/>
                  </a:gs>
                  <a:gs pos="63000">
                    <a:srgbClr val="FBF9FA"/>
                  </a:gs>
                </a:gsLst>
                <a:lin ang="21594000" scaled="0"/>
                <a:tileRect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0" h="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08493"/>
                <a:endParaRPr lang="es-SV" sz="2400" dirty="0">
                  <a:solidFill>
                    <a:srgbClr val="FFFFFF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sp>
          <p:nvSpPr>
            <p:cNvPr id="18" name="23 Rectángulo redondeado">
              <a:extLst>
                <a:ext uri="{FF2B5EF4-FFF2-40B4-BE49-F238E27FC236}">
                  <a16:creationId xmlns:a16="http://schemas.microsoft.com/office/drawing/2014/main" xmlns="" id="{81D40655-88EB-45AF-BFD7-6D925DED7392}"/>
                </a:ext>
              </a:extLst>
            </p:cNvPr>
            <p:cNvSpPr/>
            <p:nvPr/>
          </p:nvSpPr>
          <p:spPr>
            <a:xfrm>
              <a:off x="2823939" y="12968008"/>
              <a:ext cx="2804149" cy="249019"/>
            </a:xfrm>
            <a:custGeom>
              <a:avLst/>
              <a:gdLst/>
              <a:ahLst/>
              <a:cxnLst/>
              <a:rect l="l" t="t" r="r" b="b"/>
              <a:pathLst>
                <a:path w="923491" h="82550">
                  <a:moveTo>
                    <a:pt x="0" y="0"/>
                  </a:moveTo>
                  <a:lnTo>
                    <a:pt x="923491" y="0"/>
                  </a:lnTo>
                  <a:cubicBezTo>
                    <a:pt x="920296" y="46402"/>
                    <a:pt x="881273" y="82550"/>
                    <a:pt x="833807" y="82550"/>
                  </a:cubicBezTo>
                  <a:lnTo>
                    <a:pt x="89683" y="82550"/>
                  </a:lnTo>
                  <a:cubicBezTo>
                    <a:pt x="42218" y="82550"/>
                    <a:pt x="3194" y="46402"/>
                    <a:pt x="0" y="0"/>
                  </a:cubicBezTo>
                  <a:close/>
                </a:path>
              </a:pathLst>
            </a:custGeom>
            <a:solidFill>
              <a:srgbClr val="F7F5F9"/>
            </a:solidFill>
            <a:ln w="3175">
              <a:noFill/>
            </a:ln>
            <a:effectLst>
              <a:innerShdw blurRad="12700" dist="12700" dir="5400000">
                <a:prstClr val="black">
                  <a:alpha val="7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08493"/>
              <a:endParaRPr lang="es-MX" sz="24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9" name="Rectángulo redondeado 3">
              <a:extLst>
                <a:ext uri="{FF2B5EF4-FFF2-40B4-BE49-F238E27FC236}">
                  <a16:creationId xmlns:a16="http://schemas.microsoft.com/office/drawing/2014/main" xmlns="" id="{59B2B1C1-54BE-4524-AD90-6EFD5CD93DCB}"/>
                </a:ext>
              </a:extLst>
            </p:cNvPr>
            <p:cNvSpPr/>
            <p:nvPr/>
          </p:nvSpPr>
          <p:spPr>
            <a:xfrm>
              <a:off x="-3925253" y="2216455"/>
              <a:ext cx="6286434" cy="9112288"/>
            </a:xfrm>
            <a:custGeom>
              <a:avLst/>
              <a:gdLst/>
              <a:ahLst/>
              <a:cxnLst/>
              <a:rect l="l" t="t" r="r" b="b"/>
              <a:pathLst>
                <a:path w="2070313" h="3020732">
                  <a:moveTo>
                    <a:pt x="187976" y="0"/>
                  </a:moveTo>
                  <a:lnTo>
                    <a:pt x="2070313" y="0"/>
                  </a:lnTo>
                  <a:lnTo>
                    <a:pt x="1928420" y="207031"/>
                  </a:lnTo>
                  <a:lnTo>
                    <a:pt x="183453" y="207031"/>
                  </a:lnTo>
                  <a:lnTo>
                    <a:pt x="183453" y="2753062"/>
                  </a:lnTo>
                  <a:lnTo>
                    <a:pt x="0" y="3020732"/>
                  </a:lnTo>
                  <a:lnTo>
                    <a:pt x="0" y="187976"/>
                  </a:lnTo>
                  <a:cubicBezTo>
                    <a:pt x="0" y="84160"/>
                    <a:pt x="84160" y="0"/>
                    <a:pt x="187976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86000">
                  <a:schemeClr val="bg1">
                    <a:alpha val="41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08493"/>
              <a:endParaRPr lang="es-SV" sz="24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sp>
        <p:nvSpPr>
          <p:cNvPr id="25" name="Marcador de posición de imagen 24">
            <a:extLst>
              <a:ext uri="{FF2B5EF4-FFF2-40B4-BE49-F238E27FC236}">
                <a16:creationId xmlns:a16="http://schemas.microsoft.com/office/drawing/2014/main" xmlns="" id="{AC24730D-F4CC-45E5-8294-5057225BCEA6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1136812" y="1911540"/>
            <a:ext cx="4294897" cy="2698831"/>
          </a:xfrm>
          <a:custGeom>
            <a:avLst/>
            <a:gdLst>
              <a:gd name="connsiteX0" fmla="*/ 0 w 8590353"/>
              <a:gd name="connsiteY0" fmla="*/ 0 h 5398286"/>
              <a:gd name="connsiteX1" fmla="*/ 8590353 w 8590353"/>
              <a:gd name="connsiteY1" fmla="*/ 0 h 5398286"/>
              <a:gd name="connsiteX2" fmla="*/ 8590353 w 8590353"/>
              <a:gd name="connsiteY2" fmla="*/ 5398286 h 5398286"/>
              <a:gd name="connsiteX3" fmla="*/ 0 w 8590353"/>
              <a:gd name="connsiteY3" fmla="*/ 5398286 h 539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90353" h="5398286">
                <a:moveTo>
                  <a:pt x="0" y="0"/>
                </a:moveTo>
                <a:lnTo>
                  <a:pt x="8590353" y="0"/>
                </a:lnTo>
                <a:lnTo>
                  <a:pt x="8590353" y="5398286"/>
                </a:lnTo>
                <a:lnTo>
                  <a:pt x="0" y="539828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181075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F27162DB-BD97-40B1-9477-0131F5A66998}"/>
              </a:ext>
            </a:extLst>
          </p:cNvPr>
          <p:cNvSpPr/>
          <p:nvPr userDrawn="1"/>
        </p:nvSpPr>
        <p:spPr bwMode="auto">
          <a:xfrm>
            <a:off x="0" y="0"/>
            <a:ext cx="12192000" cy="39014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n-US" sz="2400" dirty="0">
              <a:solidFill>
                <a:srgbClr val="000000"/>
              </a:solidFill>
            </a:endParaRPr>
          </a:p>
        </p:txBody>
      </p:sp>
      <p:pic>
        <p:nvPicPr>
          <p:cNvPr id="8" name="Picture 6" descr="http://www.pngall.com/wp-content/uploads/2016/04/Monitor-Free-PNG-Image.png">
            <a:extLst>
              <a:ext uri="{FF2B5EF4-FFF2-40B4-BE49-F238E27FC236}">
                <a16:creationId xmlns:a16="http://schemas.microsoft.com/office/drawing/2014/main" xmlns="" id="{FC73FFF4-B8DE-4277-BD8A-6C6980B7888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7123" y="1736853"/>
            <a:ext cx="5180662" cy="4027957"/>
          </a:xfrm>
          <a:prstGeom prst="rect">
            <a:avLst/>
          </a:prstGeom>
          <a:noFill/>
          <a:effectLst>
            <a:reflection blurRad="304800" stA="320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xmlns="" id="{E7A6A4CA-F8C5-4D14-8034-72CF142F8AF1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6668880" y="1944007"/>
            <a:ext cx="4836172" cy="2361215"/>
          </a:xfrm>
          <a:custGeom>
            <a:avLst/>
            <a:gdLst>
              <a:gd name="connsiteX0" fmla="*/ 0 w 8590353"/>
              <a:gd name="connsiteY0" fmla="*/ 0 h 5398286"/>
              <a:gd name="connsiteX1" fmla="*/ 8590353 w 8590353"/>
              <a:gd name="connsiteY1" fmla="*/ 0 h 5398286"/>
              <a:gd name="connsiteX2" fmla="*/ 8590353 w 8590353"/>
              <a:gd name="connsiteY2" fmla="*/ 5398286 h 5398286"/>
              <a:gd name="connsiteX3" fmla="*/ 0 w 8590353"/>
              <a:gd name="connsiteY3" fmla="*/ 5398286 h 539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90353" h="5398286">
                <a:moveTo>
                  <a:pt x="0" y="0"/>
                </a:moveTo>
                <a:lnTo>
                  <a:pt x="8590353" y="0"/>
                </a:lnTo>
                <a:lnTo>
                  <a:pt x="8590353" y="5398286"/>
                </a:lnTo>
                <a:lnTo>
                  <a:pt x="0" y="539828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7" name="6 Rectángulo"/>
          <p:cNvSpPr/>
          <p:nvPr userDrawn="1"/>
        </p:nvSpPr>
        <p:spPr bwMode="auto">
          <a:xfrm>
            <a:off x="0" y="6628633"/>
            <a:ext cx="12192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11158733" y="6607204"/>
            <a:ext cx="517524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93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1290" y="6631384"/>
            <a:ext cx="472409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100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90580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90580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5144553" y="6613156"/>
            <a:ext cx="19028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08493"/>
            <a:r>
              <a:rPr lang="en-US" sz="1100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1100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953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  <p:bldP spid="25" grpId="0"/>
    </p:bld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xmlns="" id="{8E575065-8E42-42D6-B7A8-AA320BAF36E8}"/>
              </a:ext>
            </a:extLst>
          </p:cNvPr>
          <p:cNvGrpSpPr/>
          <p:nvPr userDrawn="1"/>
        </p:nvGrpSpPr>
        <p:grpSpPr>
          <a:xfrm>
            <a:off x="3260870" y="2446452"/>
            <a:ext cx="1552117" cy="3310532"/>
            <a:chOff x="6522164" y="4833568"/>
            <a:chExt cx="3104436" cy="6621831"/>
          </a:xfrm>
        </p:grpSpPr>
        <p:sp>
          <p:nvSpPr>
            <p:cNvPr id="4" name="Rectángulo redondeado 2">
              <a:extLst>
                <a:ext uri="{FF2B5EF4-FFF2-40B4-BE49-F238E27FC236}">
                  <a16:creationId xmlns:a16="http://schemas.microsoft.com/office/drawing/2014/main" xmlns="" id="{DB36465C-E6F9-4D22-9E3B-41F65C5AC951}"/>
                </a:ext>
              </a:extLst>
            </p:cNvPr>
            <p:cNvSpPr/>
            <p:nvPr/>
          </p:nvSpPr>
          <p:spPr bwMode="auto">
            <a:xfrm>
              <a:off x="6522164" y="4833568"/>
              <a:ext cx="3104436" cy="6621831"/>
            </a:xfrm>
            <a:prstGeom prst="roundRect">
              <a:avLst>
                <a:gd name="adj" fmla="val 12167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5" name="Rectángulo redondeado 3">
              <a:extLst>
                <a:ext uri="{FF2B5EF4-FFF2-40B4-BE49-F238E27FC236}">
                  <a16:creationId xmlns:a16="http://schemas.microsoft.com/office/drawing/2014/main" xmlns="" id="{00D64186-C70B-423E-A1D0-3787946862FA}"/>
                </a:ext>
              </a:extLst>
            </p:cNvPr>
            <p:cNvSpPr/>
            <p:nvPr/>
          </p:nvSpPr>
          <p:spPr bwMode="auto">
            <a:xfrm>
              <a:off x="7768184" y="5328623"/>
              <a:ext cx="612396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6" name="Rectángulo redondeado 4">
              <a:extLst>
                <a:ext uri="{FF2B5EF4-FFF2-40B4-BE49-F238E27FC236}">
                  <a16:creationId xmlns:a16="http://schemas.microsoft.com/office/drawing/2014/main" xmlns="" id="{C09F4445-3B0A-4C46-AFD3-64823CEA6C18}"/>
                </a:ext>
              </a:extLst>
            </p:cNvPr>
            <p:cNvSpPr/>
            <p:nvPr/>
          </p:nvSpPr>
          <p:spPr bwMode="auto">
            <a:xfrm>
              <a:off x="7996982" y="5103599"/>
              <a:ext cx="154800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7" name="Rectángulo redondeado 5">
              <a:extLst>
                <a:ext uri="{FF2B5EF4-FFF2-40B4-BE49-F238E27FC236}">
                  <a16:creationId xmlns:a16="http://schemas.microsoft.com/office/drawing/2014/main" xmlns="" id="{7CC73465-4AF5-4AC5-AE90-1CE6678E8D3B}"/>
                </a:ext>
              </a:extLst>
            </p:cNvPr>
            <p:cNvSpPr/>
            <p:nvPr/>
          </p:nvSpPr>
          <p:spPr bwMode="auto">
            <a:xfrm>
              <a:off x="7963257" y="10870477"/>
              <a:ext cx="222250" cy="234950"/>
            </a:xfrm>
            <a:prstGeom prst="roundRect">
              <a:avLst>
                <a:gd name="adj" fmla="val 16234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8" name="Rectángulo redondeado 6">
              <a:extLst>
                <a:ext uri="{FF2B5EF4-FFF2-40B4-BE49-F238E27FC236}">
                  <a16:creationId xmlns:a16="http://schemas.microsoft.com/office/drawing/2014/main" xmlns="" id="{2697C601-1CDA-49AA-B455-68C57C17D3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770649" y="10684219"/>
              <a:ext cx="607466" cy="607466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xmlns="" id="{15119BD1-1C72-4D27-9CDA-696CB064C4FE}"/>
              </a:ext>
            </a:extLst>
          </p:cNvPr>
          <p:cNvGrpSpPr/>
          <p:nvPr userDrawn="1"/>
        </p:nvGrpSpPr>
        <p:grpSpPr>
          <a:xfrm>
            <a:off x="7378559" y="2446452"/>
            <a:ext cx="1552117" cy="3310532"/>
            <a:chOff x="14758079" y="4833568"/>
            <a:chExt cx="3104436" cy="6621831"/>
          </a:xfrm>
        </p:grpSpPr>
        <p:sp>
          <p:nvSpPr>
            <p:cNvPr id="11" name="Rectángulo redondeado 18">
              <a:extLst>
                <a:ext uri="{FF2B5EF4-FFF2-40B4-BE49-F238E27FC236}">
                  <a16:creationId xmlns:a16="http://schemas.microsoft.com/office/drawing/2014/main" xmlns="" id="{22BF84DF-527D-48BD-8800-E427621CB3A0}"/>
                </a:ext>
              </a:extLst>
            </p:cNvPr>
            <p:cNvSpPr/>
            <p:nvPr/>
          </p:nvSpPr>
          <p:spPr bwMode="auto">
            <a:xfrm>
              <a:off x="14758079" y="4833568"/>
              <a:ext cx="3104436" cy="6621831"/>
            </a:xfrm>
            <a:prstGeom prst="roundRect">
              <a:avLst>
                <a:gd name="adj" fmla="val 12167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12" name="Rectángulo redondeado 19">
              <a:extLst>
                <a:ext uri="{FF2B5EF4-FFF2-40B4-BE49-F238E27FC236}">
                  <a16:creationId xmlns:a16="http://schemas.microsoft.com/office/drawing/2014/main" xmlns="" id="{7B448A96-DBBD-4634-AA33-4832B37C7467}"/>
                </a:ext>
              </a:extLst>
            </p:cNvPr>
            <p:cNvSpPr/>
            <p:nvPr/>
          </p:nvSpPr>
          <p:spPr bwMode="auto">
            <a:xfrm>
              <a:off x="16004099" y="5328623"/>
              <a:ext cx="612396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13" name="Rectángulo redondeado 20">
              <a:extLst>
                <a:ext uri="{FF2B5EF4-FFF2-40B4-BE49-F238E27FC236}">
                  <a16:creationId xmlns:a16="http://schemas.microsoft.com/office/drawing/2014/main" xmlns="" id="{5AE843E2-788A-4B09-B5E4-6D8608A0D397}"/>
                </a:ext>
              </a:extLst>
            </p:cNvPr>
            <p:cNvSpPr/>
            <p:nvPr/>
          </p:nvSpPr>
          <p:spPr bwMode="auto">
            <a:xfrm>
              <a:off x="16232897" y="5103599"/>
              <a:ext cx="154800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14" name="Rectángulo redondeado 21">
              <a:extLst>
                <a:ext uri="{FF2B5EF4-FFF2-40B4-BE49-F238E27FC236}">
                  <a16:creationId xmlns:a16="http://schemas.microsoft.com/office/drawing/2014/main" xmlns="" id="{1E681A38-E460-4B51-9C14-673FE5F8379C}"/>
                </a:ext>
              </a:extLst>
            </p:cNvPr>
            <p:cNvSpPr/>
            <p:nvPr/>
          </p:nvSpPr>
          <p:spPr bwMode="auto">
            <a:xfrm>
              <a:off x="16199172" y="10870477"/>
              <a:ext cx="222250" cy="234950"/>
            </a:xfrm>
            <a:prstGeom prst="roundRect">
              <a:avLst>
                <a:gd name="adj" fmla="val 16234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15" name="Rectángulo redondeado 22">
              <a:extLst>
                <a:ext uri="{FF2B5EF4-FFF2-40B4-BE49-F238E27FC236}">
                  <a16:creationId xmlns:a16="http://schemas.microsoft.com/office/drawing/2014/main" xmlns="" id="{1CB22096-5332-46F9-85FA-5E7B473E0E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006564" y="10684219"/>
              <a:ext cx="607466" cy="607466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xmlns="" id="{4DF5EB67-2BB6-48F9-B347-1A856CC6387B}"/>
              </a:ext>
            </a:extLst>
          </p:cNvPr>
          <p:cNvGrpSpPr/>
          <p:nvPr userDrawn="1"/>
        </p:nvGrpSpPr>
        <p:grpSpPr>
          <a:xfrm>
            <a:off x="5217728" y="2233259"/>
            <a:ext cx="1763188" cy="3760729"/>
            <a:chOff x="10436136" y="4407134"/>
            <a:chExt cx="3526606" cy="7522329"/>
          </a:xfrm>
        </p:grpSpPr>
        <p:sp>
          <p:nvSpPr>
            <p:cNvPr id="18" name="Rectángulo redondeado 25">
              <a:extLst>
                <a:ext uri="{FF2B5EF4-FFF2-40B4-BE49-F238E27FC236}">
                  <a16:creationId xmlns:a16="http://schemas.microsoft.com/office/drawing/2014/main" xmlns="" id="{3D83DFCA-36CD-4978-99FD-450E4E870DE1}"/>
                </a:ext>
              </a:extLst>
            </p:cNvPr>
            <p:cNvSpPr/>
            <p:nvPr/>
          </p:nvSpPr>
          <p:spPr bwMode="auto">
            <a:xfrm>
              <a:off x="10436136" y="4407134"/>
              <a:ext cx="3526606" cy="7522329"/>
            </a:xfrm>
            <a:prstGeom prst="roundRect">
              <a:avLst>
                <a:gd name="adj" fmla="val 12167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19" name="Rectángulo redondeado 26">
              <a:extLst>
                <a:ext uri="{FF2B5EF4-FFF2-40B4-BE49-F238E27FC236}">
                  <a16:creationId xmlns:a16="http://schemas.microsoft.com/office/drawing/2014/main" xmlns="" id="{24D826B1-AD89-4E0B-8C67-633FB05FB436}"/>
                </a:ext>
              </a:extLst>
            </p:cNvPr>
            <p:cNvSpPr/>
            <p:nvPr/>
          </p:nvSpPr>
          <p:spPr bwMode="auto">
            <a:xfrm>
              <a:off x="11851601" y="4969511"/>
              <a:ext cx="695675" cy="175625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0" name="Rectángulo redondeado 27">
              <a:extLst>
                <a:ext uri="{FF2B5EF4-FFF2-40B4-BE49-F238E27FC236}">
                  <a16:creationId xmlns:a16="http://schemas.microsoft.com/office/drawing/2014/main" xmlns="" id="{208BBA42-A5AE-4BE9-8E28-748F4D8A2B7A}"/>
                </a:ext>
              </a:extLst>
            </p:cNvPr>
            <p:cNvSpPr/>
            <p:nvPr/>
          </p:nvSpPr>
          <p:spPr bwMode="auto">
            <a:xfrm>
              <a:off x="12111513" y="4713886"/>
              <a:ext cx="175851" cy="175625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1" name="Rectángulo redondeado 28">
              <a:extLst>
                <a:ext uri="{FF2B5EF4-FFF2-40B4-BE49-F238E27FC236}">
                  <a16:creationId xmlns:a16="http://schemas.microsoft.com/office/drawing/2014/main" xmlns="" id="{5E57332E-DE38-4EA8-8434-60359E9E6991}"/>
                </a:ext>
              </a:extLst>
            </p:cNvPr>
            <p:cNvSpPr/>
            <p:nvPr/>
          </p:nvSpPr>
          <p:spPr bwMode="auto">
            <a:xfrm>
              <a:off x="12073202" y="11264998"/>
              <a:ext cx="252474" cy="266901"/>
            </a:xfrm>
            <a:prstGeom prst="roundRect">
              <a:avLst>
                <a:gd name="adj" fmla="val 16234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2" name="Rectángulo redondeado 29">
              <a:extLst>
                <a:ext uri="{FF2B5EF4-FFF2-40B4-BE49-F238E27FC236}">
                  <a16:creationId xmlns:a16="http://schemas.microsoft.com/office/drawing/2014/main" xmlns="" id="{5AD595B8-B49C-427B-A6E8-8F083F8B180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854402" y="11053411"/>
              <a:ext cx="690075" cy="690075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xmlns="" id="{FFB5169D-C9AB-4989-9617-22FCED291057}"/>
              </a:ext>
            </a:extLst>
          </p:cNvPr>
          <p:cNvGrpSpPr/>
          <p:nvPr userDrawn="1"/>
        </p:nvGrpSpPr>
        <p:grpSpPr>
          <a:xfrm>
            <a:off x="981474" y="2446452"/>
            <a:ext cx="1552117" cy="3310532"/>
            <a:chOff x="6522164" y="4833568"/>
            <a:chExt cx="3104436" cy="6621831"/>
          </a:xfrm>
        </p:grpSpPr>
        <p:sp>
          <p:nvSpPr>
            <p:cNvPr id="25" name="Rectángulo redondeado 40">
              <a:extLst>
                <a:ext uri="{FF2B5EF4-FFF2-40B4-BE49-F238E27FC236}">
                  <a16:creationId xmlns:a16="http://schemas.microsoft.com/office/drawing/2014/main" xmlns="" id="{B981FD96-030D-46B9-8C48-9E162AF4ABE7}"/>
                </a:ext>
              </a:extLst>
            </p:cNvPr>
            <p:cNvSpPr/>
            <p:nvPr/>
          </p:nvSpPr>
          <p:spPr bwMode="auto">
            <a:xfrm>
              <a:off x="6522164" y="4833568"/>
              <a:ext cx="3104436" cy="6621831"/>
            </a:xfrm>
            <a:prstGeom prst="roundRect">
              <a:avLst>
                <a:gd name="adj" fmla="val 12167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6" name="Rectángulo redondeado 41">
              <a:extLst>
                <a:ext uri="{FF2B5EF4-FFF2-40B4-BE49-F238E27FC236}">
                  <a16:creationId xmlns:a16="http://schemas.microsoft.com/office/drawing/2014/main" xmlns="" id="{DA47F0BC-489E-485B-AF65-5E6B21699B49}"/>
                </a:ext>
              </a:extLst>
            </p:cNvPr>
            <p:cNvSpPr/>
            <p:nvPr/>
          </p:nvSpPr>
          <p:spPr bwMode="auto">
            <a:xfrm>
              <a:off x="7768184" y="5328623"/>
              <a:ext cx="612396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7" name="Rectángulo redondeado 42">
              <a:extLst>
                <a:ext uri="{FF2B5EF4-FFF2-40B4-BE49-F238E27FC236}">
                  <a16:creationId xmlns:a16="http://schemas.microsoft.com/office/drawing/2014/main" xmlns="" id="{B1D337FF-A4C9-4D5F-B622-E7E3ABA59434}"/>
                </a:ext>
              </a:extLst>
            </p:cNvPr>
            <p:cNvSpPr/>
            <p:nvPr/>
          </p:nvSpPr>
          <p:spPr bwMode="auto">
            <a:xfrm>
              <a:off x="7996982" y="5103599"/>
              <a:ext cx="154800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8" name="Rectángulo redondeado 43">
              <a:extLst>
                <a:ext uri="{FF2B5EF4-FFF2-40B4-BE49-F238E27FC236}">
                  <a16:creationId xmlns:a16="http://schemas.microsoft.com/office/drawing/2014/main" xmlns="" id="{D39EA220-FF74-4031-BC7C-2F3D4088B2B0}"/>
                </a:ext>
              </a:extLst>
            </p:cNvPr>
            <p:cNvSpPr/>
            <p:nvPr/>
          </p:nvSpPr>
          <p:spPr bwMode="auto">
            <a:xfrm>
              <a:off x="7963257" y="10870477"/>
              <a:ext cx="222250" cy="234950"/>
            </a:xfrm>
            <a:prstGeom prst="roundRect">
              <a:avLst>
                <a:gd name="adj" fmla="val 16234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29" name="Rectángulo redondeado 44">
              <a:extLst>
                <a:ext uri="{FF2B5EF4-FFF2-40B4-BE49-F238E27FC236}">
                  <a16:creationId xmlns:a16="http://schemas.microsoft.com/office/drawing/2014/main" xmlns="" id="{4378B4FF-1C66-4C4B-95B4-D1419318790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770649" y="10684219"/>
              <a:ext cx="607466" cy="607466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xmlns="" id="{7592F838-70B2-4EC7-8D3B-3E5FF7738D39}"/>
              </a:ext>
            </a:extLst>
          </p:cNvPr>
          <p:cNvGrpSpPr/>
          <p:nvPr userDrawn="1"/>
        </p:nvGrpSpPr>
        <p:grpSpPr>
          <a:xfrm>
            <a:off x="9664183" y="2446452"/>
            <a:ext cx="1552117" cy="3310532"/>
            <a:chOff x="14758079" y="4833568"/>
            <a:chExt cx="3104436" cy="6621831"/>
          </a:xfrm>
        </p:grpSpPr>
        <p:sp>
          <p:nvSpPr>
            <p:cNvPr id="32" name="Rectángulo redondeado 47">
              <a:extLst>
                <a:ext uri="{FF2B5EF4-FFF2-40B4-BE49-F238E27FC236}">
                  <a16:creationId xmlns:a16="http://schemas.microsoft.com/office/drawing/2014/main" xmlns="" id="{F663A8A6-872F-40DA-AD81-5252F8053797}"/>
                </a:ext>
              </a:extLst>
            </p:cNvPr>
            <p:cNvSpPr/>
            <p:nvPr/>
          </p:nvSpPr>
          <p:spPr bwMode="auto">
            <a:xfrm>
              <a:off x="14758079" y="4833568"/>
              <a:ext cx="3104436" cy="6621831"/>
            </a:xfrm>
            <a:prstGeom prst="roundRect">
              <a:avLst>
                <a:gd name="adj" fmla="val 12167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33" name="Rectángulo redondeado 48">
              <a:extLst>
                <a:ext uri="{FF2B5EF4-FFF2-40B4-BE49-F238E27FC236}">
                  <a16:creationId xmlns:a16="http://schemas.microsoft.com/office/drawing/2014/main" xmlns="" id="{B504B3CB-F590-4FB4-9466-FDB3FD268F03}"/>
                </a:ext>
              </a:extLst>
            </p:cNvPr>
            <p:cNvSpPr/>
            <p:nvPr/>
          </p:nvSpPr>
          <p:spPr bwMode="auto">
            <a:xfrm>
              <a:off x="16004099" y="5328623"/>
              <a:ext cx="612396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34" name="Rectángulo redondeado 49">
              <a:extLst>
                <a:ext uri="{FF2B5EF4-FFF2-40B4-BE49-F238E27FC236}">
                  <a16:creationId xmlns:a16="http://schemas.microsoft.com/office/drawing/2014/main" xmlns="" id="{25175E07-9884-48C9-A175-41F465524197}"/>
                </a:ext>
              </a:extLst>
            </p:cNvPr>
            <p:cNvSpPr/>
            <p:nvPr/>
          </p:nvSpPr>
          <p:spPr bwMode="auto">
            <a:xfrm>
              <a:off x="16232897" y="5103599"/>
              <a:ext cx="154800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35" name="Rectángulo redondeado 50">
              <a:extLst>
                <a:ext uri="{FF2B5EF4-FFF2-40B4-BE49-F238E27FC236}">
                  <a16:creationId xmlns:a16="http://schemas.microsoft.com/office/drawing/2014/main" xmlns="" id="{3848B6BE-5D43-4A3E-975C-11EA713789D4}"/>
                </a:ext>
              </a:extLst>
            </p:cNvPr>
            <p:cNvSpPr/>
            <p:nvPr/>
          </p:nvSpPr>
          <p:spPr bwMode="auto">
            <a:xfrm>
              <a:off x="16199172" y="10870477"/>
              <a:ext cx="222250" cy="234950"/>
            </a:xfrm>
            <a:prstGeom prst="roundRect">
              <a:avLst>
                <a:gd name="adj" fmla="val 16234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  <p:sp>
          <p:nvSpPr>
            <p:cNvPr id="36" name="Rectángulo redondeado 51">
              <a:extLst>
                <a:ext uri="{FF2B5EF4-FFF2-40B4-BE49-F238E27FC236}">
                  <a16:creationId xmlns:a16="http://schemas.microsoft.com/office/drawing/2014/main" xmlns="" id="{BE3D62CE-9E3D-47A8-B0CB-43CB38326A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006564" y="10684219"/>
              <a:ext cx="607466" cy="607466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1208493"/>
              <a:endParaRPr lang="es-SV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65" name="Marcador de posición de imagen 64">
            <a:extLst>
              <a:ext uri="{FF2B5EF4-FFF2-40B4-BE49-F238E27FC236}">
                <a16:creationId xmlns:a16="http://schemas.microsoft.com/office/drawing/2014/main" xmlns="" id="{75BA7C79-7075-4B26-9637-D048B6EA7A1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93980" y="2918950"/>
            <a:ext cx="1336204" cy="2379073"/>
          </a:xfrm>
          <a:custGeom>
            <a:avLst/>
            <a:gdLst>
              <a:gd name="connsiteX0" fmla="*/ 0 w 2672583"/>
              <a:gd name="connsiteY0" fmla="*/ 0 h 4758697"/>
              <a:gd name="connsiteX1" fmla="*/ 2672583 w 2672583"/>
              <a:gd name="connsiteY1" fmla="*/ 0 h 4758697"/>
              <a:gd name="connsiteX2" fmla="*/ 2672583 w 2672583"/>
              <a:gd name="connsiteY2" fmla="*/ 4758697 h 4758697"/>
              <a:gd name="connsiteX3" fmla="*/ 0 w 2672583"/>
              <a:gd name="connsiteY3" fmla="*/ 4758697 h 4758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2583" h="4758697">
                <a:moveTo>
                  <a:pt x="0" y="0"/>
                </a:moveTo>
                <a:lnTo>
                  <a:pt x="2672583" y="0"/>
                </a:lnTo>
                <a:lnTo>
                  <a:pt x="2672583" y="4758697"/>
                </a:lnTo>
                <a:lnTo>
                  <a:pt x="0" y="4758697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6" name="Marcador de posición de imagen 65">
            <a:extLst>
              <a:ext uri="{FF2B5EF4-FFF2-40B4-BE49-F238E27FC236}">
                <a16:creationId xmlns:a16="http://schemas.microsoft.com/office/drawing/2014/main" xmlns="" id="{0E4D28AF-EF34-450E-8172-088810FDAF3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73376" y="2918950"/>
            <a:ext cx="1336203" cy="2379073"/>
          </a:xfrm>
          <a:custGeom>
            <a:avLst/>
            <a:gdLst>
              <a:gd name="connsiteX0" fmla="*/ 0 w 2672581"/>
              <a:gd name="connsiteY0" fmla="*/ 0 h 4758697"/>
              <a:gd name="connsiteX1" fmla="*/ 2672581 w 2672581"/>
              <a:gd name="connsiteY1" fmla="*/ 0 h 4758697"/>
              <a:gd name="connsiteX2" fmla="*/ 2672581 w 2672581"/>
              <a:gd name="connsiteY2" fmla="*/ 4758697 h 4758697"/>
              <a:gd name="connsiteX3" fmla="*/ 0 w 2672581"/>
              <a:gd name="connsiteY3" fmla="*/ 4758697 h 4758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2581" h="4758697">
                <a:moveTo>
                  <a:pt x="0" y="0"/>
                </a:moveTo>
                <a:lnTo>
                  <a:pt x="2672581" y="0"/>
                </a:lnTo>
                <a:lnTo>
                  <a:pt x="2672581" y="4758697"/>
                </a:lnTo>
                <a:lnTo>
                  <a:pt x="0" y="4758697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7" name="Marcador de posición de imagen 66">
            <a:extLst>
              <a:ext uri="{FF2B5EF4-FFF2-40B4-BE49-F238E27FC236}">
                <a16:creationId xmlns:a16="http://schemas.microsoft.com/office/drawing/2014/main" xmlns="" id="{0447B62B-D5E0-45A8-9AE9-AA05F50F1F5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345533" y="2770012"/>
            <a:ext cx="1517913" cy="2702602"/>
          </a:xfrm>
          <a:custGeom>
            <a:avLst/>
            <a:gdLst>
              <a:gd name="connsiteX0" fmla="*/ 0 w 3036024"/>
              <a:gd name="connsiteY0" fmla="*/ 0 h 5405829"/>
              <a:gd name="connsiteX1" fmla="*/ 3036024 w 3036024"/>
              <a:gd name="connsiteY1" fmla="*/ 0 h 5405829"/>
              <a:gd name="connsiteX2" fmla="*/ 3036024 w 3036024"/>
              <a:gd name="connsiteY2" fmla="*/ 5405829 h 5405829"/>
              <a:gd name="connsiteX3" fmla="*/ 0 w 3036024"/>
              <a:gd name="connsiteY3" fmla="*/ 5405829 h 5405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36024" h="5405829">
                <a:moveTo>
                  <a:pt x="0" y="0"/>
                </a:moveTo>
                <a:lnTo>
                  <a:pt x="3036024" y="0"/>
                </a:lnTo>
                <a:lnTo>
                  <a:pt x="3036024" y="5405829"/>
                </a:lnTo>
                <a:lnTo>
                  <a:pt x="0" y="5405829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8" name="Marcador de posición de imagen 67">
            <a:extLst>
              <a:ext uri="{FF2B5EF4-FFF2-40B4-BE49-F238E27FC236}">
                <a16:creationId xmlns:a16="http://schemas.microsoft.com/office/drawing/2014/main" xmlns="" id="{E6F52850-6F5A-419C-A345-040F2BA7673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491064" y="2918950"/>
            <a:ext cx="1336204" cy="2379073"/>
          </a:xfrm>
          <a:custGeom>
            <a:avLst/>
            <a:gdLst>
              <a:gd name="connsiteX0" fmla="*/ 0 w 2672582"/>
              <a:gd name="connsiteY0" fmla="*/ 0 h 4758697"/>
              <a:gd name="connsiteX1" fmla="*/ 2672582 w 2672582"/>
              <a:gd name="connsiteY1" fmla="*/ 0 h 4758697"/>
              <a:gd name="connsiteX2" fmla="*/ 2672582 w 2672582"/>
              <a:gd name="connsiteY2" fmla="*/ 4758697 h 4758697"/>
              <a:gd name="connsiteX3" fmla="*/ 0 w 2672582"/>
              <a:gd name="connsiteY3" fmla="*/ 4758697 h 4758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2582" h="4758697">
                <a:moveTo>
                  <a:pt x="0" y="0"/>
                </a:moveTo>
                <a:lnTo>
                  <a:pt x="2672582" y="0"/>
                </a:lnTo>
                <a:lnTo>
                  <a:pt x="2672582" y="4758697"/>
                </a:lnTo>
                <a:lnTo>
                  <a:pt x="0" y="4758697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9" name="Marcador de posición de imagen 68">
            <a:extLst>
              <a:ext uri="{FF2B5EF4-FFF2-40B4-BE49-F238E27FC236}">
                <a16:creationId xmlns:a16="http://schemas.microsoft.com/office/drawing/2014/main" xmlns="" id="{0C7CD847-2F7C-4B93-A63C-BFF94325CDD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776687" y="2918950"/>
            <a:ext cx="1336205" cy="2379073"/>
          </a:xfrm>
          <a:custGeom>
            <a:avLst/>
            <a:gdLst>
              <a:gd name="connsiteX0" fmla="*/ 0 w 2672584"/>
              <a:gd name="connsiteY0" fmla="*/ 0 h 4758697"/>
              <a:gd name="connsiteX1" fmla="*/ 2672584 w 2672584"/>
              <a:gd name="connsiteY1" fmla="*/ 0 h 4758697"/>
              <a:gd name="connsiteX2" fmla="*/ 2672584 w 2672584"/>
              <a:gd name="connsiteY2" fmla="*/ 4758697 h 4758697"/>
              <a:gd name="connsiteX3" fmla="*/ 0 w 2672584"/>
              <a:gd name="connsiteY3" fmla="*/ 4758697 h 4758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2584" h="4758697">
                <a:moveTo>
                  <a:pt x="0" y="0"/>
                </a:moveTo>
                <a:lnTo>
                  <a:pt x="2672584" y="0"/>
                </a:lnTo>
                <a:lnTo>
                  <a:pt x="2672584" y="4758697"/>
                </a:lnTo>
                <a:lnTo>
                  <a:pt x="0" y="4758697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876338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7" grpId="0" animBg="1"/>
      <p:bldP spid="68" grpId="0" animBg="1"/>
      <p:bldP spid="69" grpId="0" animBg="1"/>
    </p:bld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10" descr="http://app.imcreator.com/images/editor/iphone_for_editor.png">
            <a:extLst>
              <a:ext uri="{FF2B5EF4-FFF2-40B4-BE49-F238E27FC236}">
                <a16:creationId xmlns:a16="http://schemas.microsoft.com/office/drawing/2014/main" xmlns="" id="{5FB1CEFF-7614-446E-9999-1B359E6D3A9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227074" y="1134340"/>
            <a:ext cx="2875035" cy="515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Marcador de posición de imagen 68">
            <a:extLst>
              <a:ext uri="{FF2B5EF4-FFF2-40B4-BE49-F238E27FC236}">
                <a16:creationId xmlns:a16="http://schemas.microsoft.com/office/drawing/2014/main" xmlns="" id="{0C7CD847-2F7C-4B93-A63C-BFF94325CDD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49622" y="1880970"/>
            <a:ext cx="2018890" cy="3333364"/>
          </a:xfrm>
          <a:custGeom>
            <a:avLst/>
            <a:gdLst>
              <a:gd name="connsiteX0" fmla="*/ 0 w 2672584"/>
              <a:gd name="connsiteY0" fmla="*/ 0 h 4758697"/>
              <a:gd name="connsiteX1" fmla="*/ 2672584 w 2672584"/>
              <a:gd name="connsiteY1" fmla="*/ 0 h 4758697"/>
              <a:gd name="connsiteX2" fmla="*/ 2672584 w 2672584"/>
              <a:gd name="connsiteY2" fmla="*/ 4758697 h 4758697"/>
              <a:gd name="connsiteX3" fmla="*/ 0 w 2672584"/>
              <a:gd name="connsiteY3" fmla="*/ 4758697 h 4758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2584" h="4758697">
                <a:moveTo>
                  <a:pt x="0" y="0"/>
                </a:moveTo>
                <a:lnTo>
                  <a:pt x="2672584" y="0"/>
                </a:lnTo>
                <a:lnTo>
                  <a:pt x="2672584" y="4758697"/>
                </a:lnTo>
                <a:lnTo>
                  <a:pt x="0" y="4758697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3334826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ción de imagen 33">
            <a:extLst>
              <a:ext uri="{FF2B5EF4-FFF2-40B4-BE49-F238E27FC236}">
                <a16:creationId xmlns:a16="http://schemas.microsoft.com/office/drawing/2014/main" xmlns="" id="{F58681CA-8435-40AA-A673-8F3BDE1D3987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1779355" y="2259002"/>
            <a:ext cx="1853781" cy="185378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8" name="Marcador de posición de imagen 33">
            <a:extLst>
              <a:ext uri="{FF2B5EF4-FFF2-40B4-BE49-F238E27FC236}">
                <a16:creationId xmlns:a16="http://schemas.microsoft.com/office/drawing/2014/main" xmlns="" id="{34E1CA2C-7465-4796-BDAC-1EA4070D7BE3}"/>
              </a:ext>
            </a:extLst>
          </p:cNvPr>
          <p:cNvSpPr>
            <a:spLocks noGrp="1" noChangeAspect="1"/>
          </p:cNvSpPr>
          <p:nvPr>
            <p:ph type="pic" sz="quarter" idx="11"/>
          </p:nvPr>
        </p:nvSpPr>
        <p:spPr>
          <a:xfrm>
            <a:off x="5222773" y="2259002"/>
            <a:ext cx="1853781" cy="185378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1" name="Marcador de posición de imagen 33">
            <a:extLst>
              <a:ext uri="{FF2B5EF4-FFF2-40B4-BE49-F238E27FC236}">
                <a16:creationId xmlns:a16="http://schemas.microsoft.com/office/drawing/2014/main" xmlns="" id="{D9313389-1CE1-45D9-BF58-2BE9A3AC3F72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8843946" y="2259002"/>
            <a:ext cx="1853781" cy="185378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455411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</p:bld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ción de imagen 33">
            <a:extLst>
              <a:ext uri="{FF2B5EF4-FFF2-40B4-BE49-F238E27FC236}">
                <a16:creationId xmlns:a16="http://schemas.microsoft.com/office/drawing/2014/main" xmlns="" id="{F58681CA-8435-40AA-A673-8F3BDE1D398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624274" y="2876274"/>
            <a:ext cx="1652292" cy="275008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8" name="Marcador de posición de imagen 33">
            <a:extLst>
              <a:ext uri="{FF2B5EF4-FFF2-40B4-BE49-F238E27FC236}">
                <a16:creationId xmlns:a16="http://schemas.microsoft.com/office/drawing/2014/main" xmlns="" id="{34E1CA2C-7465-4796-BDAC-1EA4070D7BE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552714" y="2970106"/>
            <a:ext cx="1807082" cy="268708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47371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ción de imagen 10">
            <a:extLst>
              <a:ext uri="{FF2B5EF4-FFF2-40B4-BE49-F238E27FC236}">
                <a16:creationId xmlns:a16="http://schemas.microsoft.com/office/drawing/2014/main" xmlns="" id="{A4053BB6-8D3F-4CB4-871F-9F6BDF43726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105955" y="0"/>
            <a:ext cx="7086046" cy="6863223"/>
          </a:xfrm>
          <a:custGeom>
            <a:avLst/>
            <a:gdLst>
              <a:gd name="connsiteX0" fmla="*/ 0 w 14173015"/>
              <a:gd name="connsiteY0" fmla="*/ 0 h 13717588"/>
              <a:gd name="connsiteX1" fmla="*/ 14173015 w 14173015"/>
              <a:gd name="connsiteY1" fmla="*/ 0 h 13717588"/>
              <a:gd name="connsiteX2" fmla="*/ 14173015 w 14173015"/>
              <a:gd name="connsiteY2" fmla="*/ 13717588 h 13717588"/>
              <a:gd name="connsiteX3" fmla="*/ 0 w 14173015"/>
              <a:gd name="connsiteY3" fmla="*/ 13717588 h 13717588"/>
              <a:gd name="connsiteX4" fmla="*/ 0 w 14173015"/>
              <a:gd name="connsiteY4" fmla="*/ 0 h 13717588"/>
              <a:gd name="connsiteX0" fmla="*/ 0 w 14173015"/>
              <a:gd name="connsiteY0" fmla="*/ 0 h 13747085"/>
              <a:gd name="connsiteX1" fmla="*/ 14173015 w 14173015"/>
              <a:gd name="connsiteY1" fmla="*/ 0 h 13747085"/>
              <a:gd name="connsiteX2" fmla="*/ 14173015 w 14173015"/>
              <a:gd name="connsiteY2" fmla="*/ 13717588 h 13747085"/>
              <a:gd name="connsiteX3" fmla="*/ 5309419 w 14173015"/>
              <a:gd name="connsiteY3" fmla="*/ 13747085 h 13747085"/>
              <a:gd name="connsiteX4" fmla="*/ 0 w 14173015"/>
              <a:gd name="connsiteY4" fmla="*/ 0 h 13747085"/>
              <a:gd name="connsiteX0" fmla="*/ 0 w 14173015"/>
              <a:gd name="connsiteY0" fmla="*/ 0 h 13728035"/>
              <a:gd name="connsiteX1" fmla="*/ 14173015 w 14173015"/>
              <a:gd name="connsiteY1" fmla="*/ 0 h 13728035"/>
              <a:gd name="connsiteX2" fmla="*/ 14173015 w 14173015"/>
              <a:gd name="connsiteY2" fmla="*/ 13717588 h 13728035"/>
              <a:gd name="connsiteX3" fmla="*/ 5309419 w 14173015"/>
              <a:gd name="connsiteY3" fmla="*/ 13728035 h 13728035"/>
              <a:gd name="connsiteX4" fmla="*/ 0 w 14173015"/>
              <a:gd name="connsiteY4" fmla="*/ 0 h 13728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73015" h="13728035">
                <a:moveTo>
                  <a:pt x="0" y="0"/>
                </a:moveTo>
                <a:lnTo>
                  <a:pt x="14173015" y="0"/>
                </a:lnTo>
                <a:lnTo>
                  <a:pt x="14173015" y="13717588"/>
                </a:lnTo>
                <a:lnTo>
                  <a:pt x="5309419" y="1372803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291219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  <p:extLst>
    <p:ext uri="{DCECCB84-F9BA-43D5-87BE-67443E8EF086}">
      <p15:sldGuideLst xmlns:p15="http://schemas.microsoft.com/office/powerpoint/2012/main" xmlns="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ción de imagen 10">
            <a:extLst>
              <a:ext uri="{FF2B5EF4-FFF2-40B4-BE49-F238E27FC236}">
                <a16:creationId xmlns:a16="http://schemas.microsoft.com/office/drawing/2014/main" xmlns="" id="{A4053BB6-8D3F-4CB4-871F-9F6BDF43726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0" y="0"/>
            <a:ext cx="7086046" cy="6863223"/>
          </a:xfrm>
          <a:custGeom>
            <a:avLst/>
            <a:gdLst>
              <a:gd name="connsiteX0" fmla="*/ 0 w 14173015"/>
              <a:gd name="connsiteY0" fmla="*/ 0 h 13717588"/>
              <a:gd name="connsiteX1" fmla="*/ 14173015 w 14173015"/>
              <a:gd name="connsiteY1" fmla="*/ 0 h 13717588"/>
              <a:gd name="connsiteX2" fmla="*/ 14173015 w 14173015"/>
              <a:gd name="connsiteY2" fmla="*/ 13717588 h 13717588"/>
              <a:gd name="connsiteX3" fmla="*/ 0 w 14173015"/>
              <a:gd name="connsiteY3" fmla="*/ 13717588 h 13717588"/>
              <a:gd name="connsiteX4" fmla="*/ 0 w 14173015"/>
              <a:gd name="connsiteY4" fmla="*/ 0 h 13717588"/>
              <a:gd name="connsiteX0" fmla="*/ 0 w 14173015"/>
              <a:gd name="connsiteY0" fmla="*/ 0 h 13747085"/>
              <a:gd name="connsiteX1" fmla="*/ 14173015 w 14173015"/>
              <a:gd name="connsiteY1" fmla="*/ 0 h 13747085"/>
              <a:gd name="connsiteX2" fmla="*/ 14173015 w 14173015"/>
              <a:gd name="connsiteY2" fmla="*/ 13717588 h 13747085"/>
              <a:gd name="connsiteX3" fmla="*/ 5309419 w 14173015"/>
              <a:gd name="connsiteY3" fmla="*/ 13747085 h 13747085"/>
              <a:gd name="connsiteX4" fmla="*/ 0 w 14173015"/>
              <a:gd name="connsiteY4" fmla="*/ 0 h 13747085"/>
              <a:gd name="connsiteX0" fmla="*/ 0 w 14173015"/>
              <a:gd name="connsiteY0" fmla="*/ 0 h 13728035"/>
              <a:gd name="connsiteX1" fmla="*/ 14173015 w 14173015"/>
              <a:gd name="connsiteY1" fmla="*/ 0 h 13728035"/>
              <a:gd name="connsiteX2" fmla="*/ 14173015 w 14173015"/>
              <a:gd name="connsiteY2" fmla="*/ 13717588 h 13728035"/>
              <a:gd name="connsiteX3" fmla="*/ 5309419 w 14173015"/>
              <a:gd name="connsiteY3" fmla="*/ 13728035 h 13728035"/>
              <a:gd name="connsiteX4" fmla="*/ 0 w 14173015"/>
              <a:gd name="connsiteY4" fmla="*/ 0 h 13728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73015" h="13728035">
                <a:moveTo>
                  <a:pt x="0" y="0"/>
                </a:moveTo>
                <a:lnTo>
                  <a:pt x="14173015" y="0"/>
                </a:lnTo>
                <a:lnTo>
                  <a:pt x="14173015" y="13717588"/>
                </a:lnTo>
                <a:lnTo>
                  <a:pt x="5309419" y="1372803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1025594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  <p:extLst>
    <p:ext uri="{DCECCB84-F9BA-43D5-87BE-67443E8EF086}">
      <p15:sldGuideLst xmlns:p15="http://schemas.microsoft.com/office/powerpoint/2012/main" xmlns="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>
            <a:extLst>
              <a:ext uri="{FF2B5EF4-FFF2-40B4-BE49-F238E27FC236}">
                <a16:creationId xmlns:a16="http://schemas.microsoft.com/office/drawing/2014/main" xmlns="" id="{ECE52E05-EAA6-4928-BBF3-1063C81533C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726332" y="508114"/>
            <a:ext cx="2863412" cy="221823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2 Marcador de posición de imagen">
            <a:extLst>
              <a:ext uri="{FF2B5EF4-FFF2-40B4-BE49-F238E27FC236}">
                <a16:creationId xmlns:a16="http://schemas.microsoft.com/office/drawing/2014/main" xmlns="" id="{F88101BA-8725-4242-9DA8-B88C1F5DE8C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713483" y="504014"/>
            <a:ext cx="2863412" cy="222151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5" name="2 Marcador de posición de imagen">
            <a:extLst>
              <a:ext uri="{FF2B5EF4-FFF2-40B4-BE49-F238E27FC236}">
                <a16:creationId xmlns:a16="http://schemas.microsoft.com/office/drawing/2014/main" xmlns="" id="{6C70755B-F557-46AA-9F1B-7DFF9B70A58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00633" y="504014"/>
            <a:ext cx="2863614" cy="222151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2719217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  <p:extLst>
    <p:ext uri="{DCECCB84-F9BA-43D5-87BE-67443E8EF086}">
      <p15:sldGuideLst xmlns:p15="http://schemas.microsoft.com/office/powerpoint/2012/main" xmlns="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6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>
            <a:extLst>
              <a:ext uri="{FF2B5EF4-FFF2-40B4-BE49-F238E27FC236}">
                <a16:creationId xmlns:a16="http://schemas.microsoft.com/office/drawing/2014/main" xmlns="" id="{ECE52E05-EAA6-4928-BBF3-1063C81533C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90733" y="3681160"/>
            <a:ext cx="3835880" cy="2596068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2 Marcador de posición de imagen">
            <a:extLst>
              <a:ext uri="{FF2B5EF4-FFF2-40B4-BE49-F238E27FC236}">
                <a16:creationId xmlns:a16="http://schemas.microsoft.com/office/drawing/2014/main" xmlns="" id="{F88101BA-8725-4242-9DA8-B88C1F5DE8C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172162" y="3676499"/>
            <a:ext cx="3835880" cy="2599915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5" name="2 Marcador de posición de imagen">
            <a:extLst>
              <a:ext uri="{FF2B5EF4-FFF2-40B4-BE49-F238E27FC236}">
                <a16:creationId xmlns:a16="http://schemas.microsoft.com/office/drawing/2014/main" xmlns="" id="{6C70755B-F557-46AA-9F1B-7DFF9B70A58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53590" y="3676499"/>
            <a:ext cx="3836150" cy="2599915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260597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  <p:extLst>
    <p:ext uri="{DCECCB84-F9BA-43D5-87BE-67443E8EF086}">
      <p15:sldGuideLst xmlns:p15="http://schemas.microsoft.com/office/powerpoint/2012/main" xmlns="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6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3901498"/>
            <a:ext cx="12192000" cy="295650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xmlns="" val="225852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52B69A64-0B09-4317-B015-CBBFE0FC1D4D}"/>
              </a:ext>
            </a:extLst>
          </p:cNvPr>
          <p:cNvSpPr/>
          <p:nvPr userDrawn="1"/>
        </p:nvSpPr>
        <p:spPr bwMode="auto">
          <a:xfrm>
            <a:off x="342254" y="2519201"/>
            <a:ext cx="49213" cy="1162212"/>
          </a:xfrm>
          <a:prstGeom prst="rect">
            <a:avLst/>
          </a:prstGeom>
          <a:solidFill>
            <a:srgbClr val="FFD10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553">
              <a:defRPr/>
            </a:pPr>
            <a:endParaRPr lang="ru-RU" sz="8273" dirty="0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1" name="Группа 20"/>
          <p:cNvGrpSpPr/>
          <p:nvPr userDrawn="1"/>
        </p:nvGrpSpPr>
        <p:grpSpPr>
          <a:xfrm>
            <a:off x="10658050" y="2542604"/>
            <a:ext cx="1198988" cy="1162212"/>
            <a:chOff x="10658050" y="1854277"/>
            <a:chExt cx="1198988" cy="1162212"/>
          </a:xfrm>
        </p:grpSpPr>
        <p:sp>
          <p:nvSpPr>
            <p:cNvPr id="22" name="Прямоугольник 21"/>
            <p:cNvSpPr/>
            <p:nvPr userDrawn="1"/>
          </p:nvSpPr>
          <p:spPr>
            <a:xfrm>
              <a:off x="10658050" y="1854277"/>
              <a:ext cx="50380" cy="11622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/>
            <p:cNvSpPr/>
            <p:nvPr userDrawn="1"/>
          </p:nvSpPr>
          <p:spPr>
            <a:xfrm>
              <a:off x="10816456" y="1854277"/>
              <a:ext cx="89252" cy="1162212"/>
            </a:xfrm>
            <a:prstGeom prst="rect">
              <a:avLst/>
            </a:prstGeom>
            <a:solidFill>
              <a:srgbClr val="2786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 userDrawn="1"/>
          </p:nvSpPr>
          <p:spPr>
            <a:xfrm>
              <a:off x="10997236" y="1854277"/>
              <a:ext cx="50380" cy="11622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/>
            <p:cNvSpPr/>
            <p:nvPr userDrawn="1"/>
          </p:nvSpPr>
          <p:spPr>
            <a:xfrm>
              <a:off x="11042069" y="1854277"/>
              <a:ext cx="130675" cy="116221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6" name="Прямоугольник 25"/>
            <p:cNvSpPr/>
            <p:nvPr userDrawn="1"/>
          </p:nvSpPr>
          <p:spPr>
            <a:xfrm>
              <a:off x="11278120" y="1854277"/>
              <a:ext cx="98177" cy="116221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/>
            <p:cNvSpPr/>
            <p:nvPr userDrawn="1"/>
          </p:nvSpPr>
          <p:spPr>
            <a:xfrm>
              <a:off x="11452711" y="1854277"/>
              <a:ext cx="158117" cy="11622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8" name="Прямоугольник 27"/>
            <p:cNvSpPr/>
            <p:nvPr userDrawn="1"/>
          </p:nvSpPr>
          <p:spPr>
            <a:xfrm>
              <a:off x="11767786" y="1854277"/>
              <a:ext cx="89252" cy="1162212"/>
            </a:xfrm>
            <a:prstGeom prst="rect">
              <a:avLst/>
            </a:prstGeom>
            <a:solidFill>
              <a:srgbClr val="2786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2490373935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211">
          <p15:clr>
            <a:srgbClr val="F26B43"/>
          </p15:clr>
        </p15:guide>
        <p15:guide id="2" pos="7469">
          <p15:clr>
            <a:srgbClr val="F26B43"/>
          </p15:clr>
        </p15:guide>
        <p15:guide id="3" orient="horz" pos="663">
          <p15:clr>
            <a:srgbClr val="F26B43"/>
          </p15:clr>
        </p15:guide>
        <p15:guide id="4" pos="3840">
          <p15:clr>
            <a:srgbClr val="547EBF"/>
          </p15:clr>
        </p15:guide>
        <p15:guide id="5" pos="5632">
          <p15:clr>
            <a:srgbClr val="A4A3A4"/>
          </p15:clr>
        </p15:guide>
        <p15:guide id="6" orient="horz" pos="572">
          <p15:clr>
            <a:srgbClr val="A4A3A4"/>
          </p15:clr>
        </p15:guide>
        <p15:guide id="7" orient="horz" pos="4088">
          <p15:clr>
            <a:srgbClr val="A4A3A4"/>
          </p15:clr>
        </p15:guide>
        <p15:guide id="8" orient="horz" pos="3997">
          <p15:clr>
            <a:srgbClr val="F26B43"/>
          </p15:clr>
        </p15:guide>
        <p15:guide id="9" orient="horz" pos="2319">
          <p15:clr>
            <a:srgbClr val="547EBF"/>
          </p15:clr>
        </p15:guide>
        <p15:guide id="10" pos="1935">
          <p15:clr>
            <a:srgbClr val="A4A3A4"/>
          </p15:clr>
        </p15:guide>
        <p15:guide id="11" pos="2048">
          <p15:clr>
            <a:srgbClr val="A4A3A4"/>
          </p15:clr>
        </p15:guide>
        <p15:guide id="12" pos="5745">
          <p15:clr>
            <a:srgbClr val="A4A3A4"/>
          </p15:clr>
        </p15:guide>
        <p15:guide id="13" orient="horz" pos="164">
          <p15:clr>
            <a:srgbClr val="A4A3A4"/>
          </p15:clr>
        </p15:guide>
        <p15:guide id="14" pos="3772">
          <p15:clr>
            <a:srgbClr val="A4A3A4"/>
          </p15:clr>
        </p15:guide>
        <p15:guide id="15" pos="3908">
          <p15:clr>
            <a:srgbClr val="A4A3A4"/>
          </p15:clr>
        </p15:guide>
      </p15:sldGuideLst>
    </p:ext>
  </p:extLs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пов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34963" y="6501099"/>
            <a:ext cx="8605837" cy="1538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 sz="1000">
                <a:latin typeface="Arial Narrow" panose="020B0606020202030204" pitchFamily="34" charset="0"/>
              </a:defRPr>
            </a:lvl1pPr>
          </a:lstStyle>
          <a:p>
            <a:r>
              <a:rPr lang="ru-RU" dirty="0" smtClean="0"/>
              <a:t>Тема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120188" y="6501099"/>
            <a:ext cx="2727006" cy="1538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 sz="1000">
                <a:latin typeface="Arial Narrow" panose="020B0606020202030204" pitchFamily="34" charset="0"/>
              </a:defRPr>
            </a:lvl1pPr>
          </a:lstStyle>
          <a:p>
            <a:fld id="{DAA9B757-E82C-4C61-B4AC-FDC45BBF87A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34963" y="260350"/>
            <a:ext cx="11522074" cy="6477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376205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211">
          <p15:clr>
            <a:srgbClr val="F26B43"/>
          </p15:clr>
        </p15:guide>
        <p15:guide id="2" pos="7469">
          <p15:clr>
            <a:srgbClr val="F26B43"/>
          </p15:clr>
        </p15:guide>
        <p15:guide id="3" orient="horz" pos="663">
          <p15:clr>
            <a:srgbClr val="F26B43"/>
          </p15:clr>
        </p15:guide>
        <p15:guide id="4" pos="3840">
          <p15:clr>
            <a:srgbClr val="547EBF"/>
          </p15:clr>
        </p15:guide>
        <p15:guide id="5" pos="5632">
          <p15:clr>
            <a:srgbClr val="A4A3A4"/>
          </p15:clr>
        </p15:guide>
        <p15:guide id="6" orient="horz" pos="572">
          <p15:clr>
            <a:srgbClr val="A4A3A4"/>
          </p15:clr>
        </p15:guide>
        <p15:guide id="7" orient="horz" pos="4088">
          <p15:clr>
            <a:srgbClr val="A4A3A4"/>
          </p15:clr>
        </p15:guide>
        <p15:guide id="8" orient="horz" pos="3997">
          <p15:clr>
            <a:srgbClr val="F26B43"/>
          </p15:clr>
        </p15:guide>
        <p15:guide id="9" orient="horz" pos="2319">
          <p15:clr>
            <a:srgbClr val="547EBF"/>
          </p15:clr>
        </p15:guide>
        <p15:guide id="10" pos="1935">
          <p15:clr>
            <a:srgbClr val="A4A3A4"/>
          </p15:clr>
        </p15:guide>
        <p15:guide id="11" pos="2048">
          <p15:clr>
            <a:srgbClr val="A4A3A4"/>
          </p15:clr>
        </p15:guide>
        <p15:guide id="12" pos="5745">
          <p15:clr>
            <a:srgbClr val="A4A3A4"/>
          </p15:clr>
        </p15:guide>
        <p15:guide id="13" orient="horz" pos="164">
          <p15:clr>
            <a:srgbClr val="A4A3A4"/>
          </p15:clr>
        </p15:guide>
        <p15:guide id="14" pos="3772">
          <p15:clr>
            <a:srgbClr val="A4A3A4"/>
          </p15:clr>
        </p15:guide>
        <p15:guide id="15" pos="3908">
          <p15:clr>
            <a:srgbClr val="A4A3A4"/>
          </p15:clr>
        </p15:guide>
      </p15:sldGuideLst>
    </p:ext>
  </p:extLs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азделител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4107" y="6501099"/>
            <a:ext cx="8596693" cy="1538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 sz="1000">
                <a:solidFill>
                  <a:schemeClr val="bg1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ru-RU" dirty="0" smtClean="0"/>
              <a:t>Тема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120188" y="6501099"/>
            <a:ext cx="2727006" cy="1538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 sz="1000">
                <a:solidFill>
                  <a:schemeClr val="bg1"/>
                </a:solidFill>
                <a:latin typeface="Arial Narrow" panose="020B0606020202030204" pitchFamily="34" charset="0"/>
              </a:defRPr>
            </a:lvl1pPr>
          </a:lstStyle>
          <a:p>
            <a:fld id="{DAA9B757-E82C-4C61-B4AC-FDC45BBF87A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34963" y="3370263"/>
            <a:ext cx="11522074" cy="6477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>
              <a:defRPr sz="3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 smtClean="0"/>
              <a:t>НАЗАВНИЕ РАЗДЕЛА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6690586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211">
          <p15:clr>
            <a:srgbClr val="F26B43"/>
          </p15:clr>
        </p15:guide>
        <p15:guide id="2" pos="7469">
          <p15:clr>
            <a:srgbClr val="F26B43"/>
          </p15:clr>
        </p15:guide>
        <p15:guide id="3" orient="horz" pos="663">
          <p15:clr>
            <a:srgbClr val="F26B43"/>
          </p15:clr>
        </p15:guide>
        <p15:guide id="4" pos="3840">
          <p15:clr>
            <a:srgbClr val="547EBF"/>
          </p15:clr>
        </p15:guide>
        <p15:guide id="5" pos="5632">
          <p15:clr>
            <a:srgbClr val="A4A3A4"/>
          </p15:clr>
        </p15:guide>
        <p15:guide id="6" orient="horz" pos="572">
          <p15:clr>
            <a:srgbClr val="A4A3A4"/>
          </p15:clr>
        </p15:guide>
        <p15:guide id="7" orient="horz" pos="4088">
          <p15:clr>
            <a:srgbClr val="A4A3A4"/>
          </p15:clr>
        </p15:guide>
        <p15:guide id="8" orient="horz" pos="3997">
          <p15:clr>
            <a:srgbClr val="F26B43"/>
          </p15:clr>
        </p15:guide>
        <p15:guide id="9" orient="horz" pos="2319">
          <p15:clr>
            <a:srgbClr val="547EBF"/>
          </p15:clr>
        </p15:guide>
        <p15:guide id="10" pos="1935">
          <p15:clr>
            <a:srgbClr val="A4A3A4"/>
          </p15:clr>
        </p15:guide>
        <p15:guide id="11" pos="2048">
          <p15:clr>
            <a:srgbClr val="A4A3A4"/>
          </p15:clr>
        </p15:guide>
        <p15:guide id="12" pos="5745">
          <p15:clr>
            <a:srgbClr val="A4A3A4"/>
          </p15:clr>
        </p15:guide>
        <p15:guide id="13" orient="horz" pos="164">
          <p15:clr>
            <a:srgbClr val="A4A3A4"/>
          </p15:clr>
        </p15:guide>
        <p15:guide id="14" pos="3772">
          <p15:clr>
            <a:srgbClr val="A4A3A4"/>
          </p15:clr>
        </p15:guide>
        <p15:guide id="15" pos="3908">
          <p15:clr>
            <a:srgbClr val="A4A3A4"/>
          </p15:clr>
        </p15:guide>
      </p15:sldGuideLst>
    </p:ext>
  </p:extLs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нверс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4107" y="6501099"/>
            <a:ext cx="8596693" cy="1538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 sz="1000">
                <a:solidFill>
                  <a:schemeClr val="bg1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ru-RU" dirty="0" smtClean="0"/>
              <a:t>Тема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120188" y="6501099"/>
            <a:ext cx="2727006" cy="1538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 sz="1000">
                <a:solidFill>
                  <a:schemeClr val="bg1"/>
                </a:solidFill>
                <a:latin typeface="Arial Narrow" panose="020B0606020202030204" pitchFamily="34" charset="0"/>
              </a:defRPr>
            </a:lvl1pPr>
          </a:lstStyle>
          <a:p>
            <a:fld id="{DAA9B757-E82C-4C61-B4AC-FDC45BBF87A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34963" y="260350"/>
            <a:ext cx="11522074" cy="6477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defRPr sz="24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 smtClean="0"/>
              <a:t>НАЗАВНИЕ РАЗДЕЛА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0115110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211">
          <p15:clr>
            <a:srgbClr val="F26B43"/>
          </p15:clr>
        </p15:guide>
        <p15:guide id="2" pos="7469">
          <p15:clr>
            <a:srgbClr val="F26B43"/>
          </p15:clr>
        </p15:guide>
        <p15:guide id="3" orient="horz" pos="663">
          <p15:clr>
            <a:srgbClr val="F26B43"/>
          </p15:clr>
        </p15:guide>
        <p15:guide id="4" pos="3840">
          <p15:clr>
            <a:srgbClr val="547EBF"/>
          </p15:clr>
        </p15:guide>
        <p15:guide id="5" pos="5632">
          <p15:clr>
            <a:srgbClr val="A4A3A4"/>
          </p15:clr>
        </p15:guide>
        <p15:guide id="6" orient="horz" pos="572">
          <p15:clr>
            <a:srgbClr val="A4A3A4"/>
          </p15:clr>
        </p15:guide>
        <p15:guide id="7" orient="horz" pos="4088">
          <p15:clr>
            <a:srgbClr val="A4A3A4"/>
          </p15:clr>
        </p15:guide>
        <p15:guide id="8" orient="horz" pos="3997">
          <p15:clr>
            <a:srgbClr val="F26B43"/>
          </p15:clr>
        </p15:guide>
        <p15:guide id="9" orient="horz" pos="2319">
          <p15:clr>
            <a:srgbClr val="547EBF"/>
          </p15:clr>
        </p15:guide>
        <p15:guide id="10" pos="1935">
          <p15:clr>
            <a:srgbClr val="A4A3A4"/>
          </p15:clr>
        </p15:guide>
        <p15:guide id="11" pos="2048">
          <p15:clr>
            <a:srgbClr val="A4A3A4"/>
          </p15:clr>
        </p15:guide>
        <p15:guide id="12" pos="5745">
          <p15:clr>
            <a:srgbClr val="A4A3A4"/>
          </p15:clr>
        </p15:guide>
        <p15:guide id="13" orient="horz" pos="164">
          <p15:clr>
            <a:srgbClr val="A4A3A4"/>
          </p15:clr>
        </p15:guide>
        <p15:guide id="14" pos="3772">
          <p15:clr>
            <a:srgbClr val="A4A3A4"/>
          </p15:clr>
        </p15:guide>
        <p15:guide id="15" pos="3908">
          <p15:clr>
            <a:srgbClr val="A4A3A4"/>
          </p15:clr>
        </p15:guide>
      </p15:sldGuideLst>
    </p:ext>
  </p:extLs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5A578949-9F70-464F-A9C6-A5A7A44B0193}" type="datetimeFigureOut">
              <a:rPr lang="ru-RU" smtClean="0"/>
              <a:pPr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9206D-012A-4A92-A3FF-0351E3148F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9657344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DABDDF-8589-8F4B-BCAD-294C455E9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1365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A0D7D0C-476D-B244-AAF2-071BE18C29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4" y="1971675"/>
            <a:ext cx="11039475" cy="4351338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58BFF72-1AFD-9045-872E-BFD3C954FC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6724" y="648017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Montserrat" pitchFamily="2" charset="0"/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0912ACB-D768-DC43-B55F-660C4BDB0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91000" y="6492875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Montserrat" pitchFamily="2" charset="0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9DD3258-6CE4-8F43-BA54-120A66F35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82076" y="6492875"/>
            <a:ext cx="2743200" cy="365125"/>
          </a:xfrm>
        </p:spPr>
        <p:txBody>
          <a:bodyPr/>
          <a:lstStyle>
            <a:lvl1pPr>
              <a:defRPr sz="800"/>
            </a:lvl1pPr>
          </a:lstStyle>
          <a:p>
            <a:fld id="{64414F61-4B9E-BA46-80BF-6246ACF1E59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0392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33.xml"/><Relationship Id="rId39" Type="http://schemas.openxmlformats.org/officeDocument/2006/relationships/slideLayout" Target="../slideLayouts/slideLayout46.xml"/><Relationship Id="rId21" Type="http://schemas.openxmlformats.org/officeDocument/2006/relationships/slideLayout" Target="../slideLayouts/slideLayout28.xml"/><Relationship Id="rId34" Type="http://schemas.openxmlformats.org/officeDocument/2006/relationships/slideLayout" Target="../slideLayouts/slideLayout41.xml"/><Relationship Id="rId42" Type="http://schemas.openxmlformats.org/officeDocument/2006/relationships/slideLayout" Target="../slideLayouts/slideLayout49.xml"/><Relationship Id="rId47" Type="http://schemas.openxmlformats.org/officeDocument/2006/relationships/slideLayout" Target="../slideLayouts/slideLayout54.xml"/><Relationship Id="rId50" Type="http://schemas.openxmlformats.org/officeDocument/2006/relationships/slideLayout" Target="../slideLayouts/slideLayout57.xml"/><Relationship Id="rId55" Type="http://schemas.openxmlformats.org/officeDocument/2006/relationships/slideLayout" Target="../slideLayouts/slideLayout62.xml"/><Relationship Id="rId63" Type="http://schemas.openxmlformats.org/officeDocument/2006/relationships/slideLayout" Target="../slideLayouts/slideLayout70.xml"/><Relationship Id="rId68" Type="http://schemas.openxmlformats.org/officeDocument/2006/relationships/slideLayout" Target="../slideLayouts/slideLayout75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29" Type="http://schemas.openxmlformats.org/officeDocument/2006/relationships/slideLayout" Target="../slideLayouts/slideLayout36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24" Type="http://schemas.openxmlformats.org/officeDocument/2006/relationships/slideLayout" Target="../slideLayouts/slideLayout31.xml"/><Relationship Id="rId32" Type="http://schemas.openxmlformats.org/officeDocument/2006/relationships/slideLayout" Target="../slideLayouts/slideLayout39.xml"/><Relationship Id="rId37" Type="http://schemas.openxmlformats.org/officeDocument/2006/relationships/slideLayout" Target="../slideLayouts/slideLayout44.xml"/><Relationship Id="rId40" Type="http://schemas.openxmlformats.org/officeDocument/2006/relationships/slideLayout" Target="../slideLayouts/slideLayout47.xml"/><Relationship Id="rId45" Type="http://schemas.openxmlformats.org/officeDocument/2006/relationships/slideLayout" Target="../slideLayouts/slideLayout52.xml"/><Relationship Id="rId53" Type="http://schemas.openxmlformats.org/officeDocument/2006/relationships/slideLayout" Target="../slideLayouts/slideLayout60.xml"/><Relationship Id="rId58" Type="http://schemas.openxmlformats.org/officeDocument/2006/relationships/slideLayout" Target="../slideLayouts/slideLayout65.xml"/><Relationship Id="rId66" Type="http://schemas.openxmlformats.org/officeDocument/2006/relationships/slideLayout" Target="../slideLayouts/slideLayout73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30.xml"/><Relationship Id="rId28" Type="http://schemas.openxmlformats.org/officeDocument/2006/relationships/slideLayout" Target="../slideLayouts/slideLayout35.xml"/><Relationship Id="rId36" Type="http://schemas.openxmlformats.org/officeDocument/2006/relationships/slideLayout" Target="../slideLayouts/slideLayout43.xml"/><Relationship Id="rId49" Type="http://schemas.openxmlformats.org/officeDocument/2006/relationships/slideLayout" Target="../slideLayouts/slideLayout56.xml"/><Relationship Id="rId57" Type="http://schemas.openxmlformats.org/officeDocument/2006/relationships/slideLayout" Target="../slideLayouts/slideLayout64.xml"/><Relationship Id="rId61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26.xml"/><Relationship Id="rId31" Type="http://schemas.openxmlformats.org/officeDocument/2006/relationships/slideLayout" Target="../slideLayouts/slideLayout38.xml"/><Relationship Id="rId44" Type="http://schemas.openxmlformats.org/officeDocument/2006/relationships/slideLayout" Target="../slideLayouts/slideLayout51.xml"/><Relationship Id="rId52" Type="http://schemas.openxmlformats.org/officeDocument/2006/relationships/slideLayout" Target="../slideLayouts/slideLayout59.xml"/><Relationship Id="rId60" Type="http://schemas.openxmlformats.org/officeDocument/2006/relationships/slideLayout" Target="../slideLayouts/slideLayout67.xml"/><Relationship Id="rId65" Type="http://schemas.openxmlformats.org/officeDocument/2006/relationships/slideLayout" Target="../slideLayouts/slideLayout72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9.xml"/><Relationship Id="rId27" Type="http://schemas.openxmlformats.org/officeDocument/2006/relationships/slideLayout" Target="../slideLayouts/slideLayout34.xml"/><Relationship Id="rId30" Type="http://schemas.openxmlformats.org/officeDocument/2006/relationships/slideLayout" Target="../slideLayouts/slideLayout37.xml"/><Relationship Id="rId35" Type="http://schemas.openxmlformats.org/officeDocument/2006/relationships/slideLayout" Target="../slideLayouts/slideLayout42.xml"/><Relationship Id="rId43" Type="http://schemas.openxmlformats.org/officeDocument/2006/relationships/slideLayout" Target="../slideLayouts/slideLayout50.xml"/><Relationship Id="rId48" Type="http://schemas.openxmlformats.org/officeDocument/2006/relationships/slideLayout" Target="../slideLayouts/slideLayout55.xml"/><Relationship Id="rId56" Type="http://schemas.openxmlformats.org/officeDocument/2006/relationships/slideLayout" Target="../slideLayouts/slideLayout63.xml"/><Relationship Id="rId64" Type="http://schemas.openxmlformats.org/officeDocument/2006/relationships/slideLayout" Target="../slideLayouts/slideLayout71.xml"/><Relationship Id="rId69" Type="http://schemas.openxmlformats.org/officeDocument/2006/relationships/theme" Target="../theme/theme2.xml"/><Relationship Id="rId8" Type="http://schemas.openxmlformats.org/officeDocument/2006/relationships/slideLayout" Target="../slideLayouts/slideLayout15.xml"/><Relationship Id="rId51" Type="http://schemas.openxmlformats.org/officeDocument/2006/relationships/slideLayout" Target="../slideLayouts/slideLayout58.xml"/><Relationship Id="rId3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32.xml"/><Relationship Id="rId33" Type="http://schemas.openxmlformats.org/officeDocument/2006/relationships/slideLayout" Target="../slideLayouts/slideLayout40.xml"/><Relationship Id="rId38" Type="http://schemas.openxmlformats.org/officeDocument/2006/relationships/slideLayout" Target="../slideLayouts/slideLayout45.xml"/><Relationship Id="rId46" Type="http://schemas.openxmlformats.org/officeDocument/2006/relationships/slideLayout" Target="../slideLayouts/slideLayout53.xml"/><Relationship Id="rId59" Type="http://schemas.openxmlformats.org/officeDocument/2006/relationships/slideLayout" Target="../slideLayouts/slideLayout66.xml"/><Relationship Id="rId67" Type="http://schemas.openxmlformats.org/officeDocument/2006/relationships/slideLayout" Target="../slideLayouts/slideLayout74.xml"/><Relationship Id="rId20" Type="http://schemas.openxmlformats.org/officeDocument/2006/relationships/slideLayout" Target="../slideLayouts/slideLayout27.xml"/><Relationship Id="rId41" Type="http://schemas.openxmlformats.org/officeDocument/2006/relationships/slideLayout" Target="../slideLayouts/slideLayout48.xml"/><Relationship Id="rId54" Type="http://schemas.openxmlformats.org/officeDocument/2006/relationships/slideLayout" Target="../slideLayouts/slideLayout61.xml"/><Relationship Id="rId62" Type="http://schemas.openxmlformats.org/officeDocument/2006/relationships/slideLayout" Target="../slideLayouts/slideLayout6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8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77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5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1551299-FE2A-5D41-B961-DF2582F9F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61671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4555BB2E-90BD-2C42-A8ED-FAEA3B2B35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4324" y="1835150"/>
            <a:ext cx="1103947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A2B8F2C-432F-5544-AE9C-5246E357E5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82559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  <a:latin typeface="Montserrat" pitchFamily="2" charset="0"/>
              </a:defRPr>
            </a:lvl1pPr>
          </a:lstStyle>
          <a:p>
            <a:fld id="{64414F61-4B9E-BA46-80BF-6246ACF1E59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12171" y="213545"/>
            <a:ext cx="1965503" cy="40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658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788" r:id="rId3"/>
    <p:sldLayoutId id="2147483789" r:id="rId4"/>
    <p:sldLayoutId id="2147483790" r:id="rId5"/>
    <p:sldLayoutId id="2147483986" r:id="rId6"/>
    <p:sldLayoutId id="2147483994" r:id="rId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i="0" kern="1200">
          <a:solidFill>
            <a:schemeClr val="tx1"/>
          </a:solidFill>
          <a:latin typeface="Montserrat Extra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ontserra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ontserra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ontserra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ontserra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ontserra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43083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  <p:sldLayoutId id="2147483731" r:id="rId15"/>
    <p:sldLayoutId id="2147483732" r:id="rId16"/>
    <p:sldLayoutId id="2147483733" r:id="rId17"/>
    <p:sldLayoutId id="2147483734" r:id="rId18"/>
    <p:sldLayoutId id="2147483735" r:id="rId19"/>
    <p:sldLayoutId id="2147483736" r:id="rId20"/>
    <p:sldLayoutId id="2147483737" r:id="rId21"/>
    <p:sldLayoutId id="2147483738" r:id="rId22"/>
    <p:sldLayoutId id="2147483739" r:id="rId23"/>
    <p:sldLayoutId id="2147483740" r:id="rId24"/>
    <p:sldLayoutId id="2147483741" r:id="rId25"/>
    <p:sldLayoutId id="2147483742" r:id="rId26"/>
    <p:sldLayoutId id="2147483743" r:id="rId27"/>
    <p:sldLayoutId id="2147483744" r:id="rId28"/>
    <p:sldLayoutId id="2147483745" r:id="rId29"/>
    <p:sldLayoutId id="2147483746" r:id="rId30"/>
    <p:sldLayoutId id="2147483747" r:id="rId31"/>
    <p:sldLayoutId id="2147483748" r:id="rId32"/>
    <p:sldLayoutId id="2147483749" r:id="rId33"/>
    <p:sldLayoutId id="2147483750" r:id="rId34"/>
    <p:sldLayoutId id="2147483751" r:id="rId35"/>
    <p:sldLayoutId id="2147483752" r:id="rId36"/>
    <p:sldLayoutId id="2147483753" r:id="rId37"/>
    <p:sldLayoutId id="2147483754" r:id="rId38"/>
    <p:sldLayoutId id="2147483755" r:id="rId39"/>
    <p:sldLayoutId id="2147483756" r:id="rId40"/>
    <p:sldLayoutId id="2147483757" r:id="rId41"/>
    <p:sldLayoutId id="2147483758" r:id="rId42"/>
    <p:sldLayoutId id="2147483759" r:id="rId43"/>
    <p:sldLayoutId id="2147483760" r:id="rId44"/>
    <p:sldLayoutId id="2147483761" r:id="rId45"/>
    <p:sldLayoutId id="2147483762" r:id="rId46"/>
    <p:sldLayoutId id="2147483763" r:id="rId47"/>
    <p:sldLayoutId id="2147483764" r:id="rId48"/>
    <p:sldLayoutId id="2147483765" r:id="rId49"/>
    <p:sldLayoutId id="2147483766" r:id="rId50"/>
    <p:sldLayoutId id="2147483767" r:id="rId51"/>
    <p:sldLayoutId id="2147483768" r:id="rId52"/>
    <p:sldLayoutId id="2147483769" r:id="rId53"/>
    <p:sldLayoutId id="2147483770" r:id="rId54"/>
    <p:sldLayoutId id="2147483771" r:id="rId55"/>
    <p:sldLayoutId id="2147483772" r:id="rId56"/>
    <p:sldLayoutId id="2147483773" r:id="rId57"/>
    <p:sldLayoutId id="2147483774" r:id="rId58"/>
    <p:sldLayoutId id="2147483775" r:id="rId59"/>
    <p:sldLayoutId id="2147483776" r:id="rId60"/>
    <p:sldLayoutId id="2147483777" r:id="rId61"/>
    <p:sldLayoutId id="2147483778" r:id="rId62"/>
    <p:sldLayoutId id="2147483779" r:id="rId63"/>
    <p:sldLayoutId id="2147483780" r:id="rId64"/>
    <p:sldLayoutId id="2147483781" r:id="rId65"/>
    <p:sldLayoutId id="2147483782" r:id="rId66"/>
    <p:sldLayoutId id="2147483783" r:id="rId67"/>
    <p:sldLayoutId id="2147483784" r:id="rId68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05800" rtl="0" eaLnBrk="1" latinLnBrk="0" hangingPunct="1">
        <a:spcBef>
          <a:spcPct val="0"/>
        </a:spcBef>
        <a:buNone/>
        <a:defRPr sz="3599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058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2895" indent="-181138" algn="l" defTabSz="9058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32245" indent="-226446" algn="l" defTabSz="9058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50" kern="1200">
          <a:solidFill>
            <a:schemeClr val="tx1"/>
          </a:solidFill>
          <a:latin typeface="+mn-lt"/>
          <a:ea typeface="+mn-ea"/>
          <a:cs typeface="+mn-cs"/>
        </a:defRPr>
      </a:lvl3pPr>
      <a:lvl4pPr marL="1585139" indent="-226446" algn="l" defTabSz="9058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50" kern="1200">
          <a:solidFill>
            <a:schemeClr val="tx1"/>
          </a:solidFill>
          <a:latin typeface="+mn-lt"/>
          <a:ea typeface="+mn-ea"/>
          <a:cs typeface="+mn-cs"/>
        </a:defRPr>
      </a:lvl4pPr>
      <a:lvl5pPr marL="2038038" indent="-226446" algn="l" defTabSz="9058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5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490937" indent="-226446" algn="l" defTabSz="9058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43830" indent="-226446" algn="l" defTabSz="9058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396732" indent="-226446" algn="l" defTabSz="9058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49626" indent="-226446" algn="l" defTabSz="9058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05800" rtl="0" eaLnBrk="1" latinLnBrk="0" hangingPunct="1">
        <a:defRPr sz="1850" kern="1200">
          <a:solidFill>
            <a:schemeClr val="tx1"/>
          </a:solidFill>
          <a:latin typeface="+mn-lt"/>
          <a:ea typeface="+mn-ea"/>
          <a:cs typeface="+mn-cs"/>
        </a:defRPr>
      </a:lvl1pPr>
      <a:lvl2pPr marL="452895" algn="l" defTabSz="905800" rtl="0" eaLnBrk="1" latinLnBrk="0" hangingPunct="1">
        <a:defRPr sz="1850" kern="1200">
          <a:solidFill>
            <a:schemeClr val="tx1"/>
          </a:solidFill>
          <a:latin typeface="+mn-lt"/>
          <a:ea typeface="+mn-ea"/>
          <a:cs typeface="+mn-cs"/>
        </a:defRPr>
      </a:lvl2pPr>
      <a:lvl3pPr marL="905800" algn="l" defTabSz="905800" rtl="0" eaLnBrk="1" latinLnBrk="0" hangingPunct="1">
        <a:defRPr sz="1850" kern="1200">
          <a:solidFill>
            <a:schemeClr val="tx1"/>
          </a:solidFill>
          <a:latin typeface="+mn-lt"/>
          <a:ea typeface="+mn-ea"/>
          <a:cs typeface="+mn-cs"/>
        </a:defRPr>
      </a:lvl3pPr>
      <a:lvl4pPr marL="1358692" algn="l" defTabSz="905800" rtl="0" eaLnBrk="1" latinLnBrk="0" hangingPunct="1">
        <a:defRPr sz="1850" kern="1200">
          <a:solidFill>
            <a:schemeClr val="tx1"/>
          </a:solidFill>
          <a:latin typeface="+mn-lt"/>
          <a:ea typeface="+mn-ea"/>
          <a:cs typeface="+mn-cs"/>
        </a:defRPr>
      </a:lvl4pPr>
      <a:lvl5pPr marL="1811587" algn="l" defTabSz="905800" rtl="0" eaLnBrk="1" latinLnBrk="0" hangingPunct="1">
        <a:defRPr sz="1850" kern="1200">
          <a:solidFill>
            <a:schemeClr val="tx1"/>
          </a:solidFill>
          <a:latin typeface="+mn-lt"/>
          <a:ea typeface="+mn-ea"/>
          <a:cs typeface="+mn-cs"/>
        </a:defRPr>
      </a:lvl5pPr>
      <a:lvl6pPr marL="2264490" algn="l" defTabSz="905800" rtl="0" eaLnBrk="1" latinLnBrk="0" hangingPunct="1">
        <a:defRPr sz="1850" kern="1200">
          <a:solidFill>
            <a:schemeClr val="tx1"/>
          </a:solidFill>
          <a:latin typeface="+mn-lt"/>
          <a:ea typeface="+mn-ea"/>
          <a:cs typeface="+mn-cs"/>
        </a:defRPr>
      </a:lvl6pPr>
      <a:lvl7pPr marL="2717387" algn="l" defTabSz="905800" rtl="0" eaLnBrk="1" latinLnBrk="0" hangingPunct="1">
        <a:defRPr sz="1850" kern="1200">
          <a:solidFill>
            <a:schemeClr val="tx1"/>
          </a:solidFill>
          <a:latin typeface="+mn-lt"/>
          <a:ea typeface="+mn-ea"/>
          <a:cs typeface="+mn-cs"/>
        </a:defRPr>
      </a:lvl7pPr>
      <a:lvl8pPr marL="3170278" algn="l" defTabSz="905800" rtl="0" eaLnBrk="1" latinLnBrk="0" hangingPunct="1">
        <a:defRPr sz="1850" kern="1200">
          <a:solidFill>
            <a:schemeClr val="tx1"/>
          </a:solidFill>
          <a:latin typeface="+mn-lt"/>
          <a:ea typeface="+mn-ea"/>
          <a:cs typeface="+mn-cs"/>
        </a:defRPr>
      </a:lvl8pPr>
      <a:lvl9pPr marL="3623182" algn="l" defTabSz="905800" rtl="0" eaLnBrk="1" latinLnBrk="0" hangingPunct="1">
        <a:defRPr sz="18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4225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  <p:sldLayoutId id="2147483989" r:id="rId2"/>
    <p:sldLayoutId id="2147483990" r:id="rId3"/>
    <p:sldLayoutId id="2147483991" r:id="rId4"/>
    <p:sldLayoutId id="2147483992" r:id="rId5"/>
    <p:sldLayoutId id="2147483993" r:id="rId6"/>
  </p:sldLayoutIdLst>
  <p:hf hdr="0" dt="0"/>
  <p:txStyles>
    <p:titleStyle>
      <a:lvl1pPr algn="l" defTabSz="914558" rtl="0" eaLnBrk="1" latinLnBrk="0" hangingPunct="1">
        <a:lnSpc>
          <a:spcPct val="90000"/>
        </a:lnSpc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40" indent="-228640" algn="l" defTabSz="91455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918" indent="-228640" algn="l" defTabSz="91455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197" indent="-228640" algn="l" defTabSz="91455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477" indent="-228640" algn="l" defTabSz="91455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755" indent="-228640" algn="l" defTabSz="91455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5035" indent="-228640" algn="l" defTabSz="91455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314" indent="-228640" algn="l" defTabSz="91455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593" indent="-228640" algn="l" defTabSz="91455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872" indent="-228640" algn="l" defTabSz="91455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79" algn="l" defTabSz="914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558" algn="l" defTabSz="914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837" algn="l" defTabSz="914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117" algn="l" defTabSz="914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395" algn="l" defTabSz="914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674" algn="l" defTabSz="914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953" algn="l" defTabSz="914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3" algn="l" defTabSz="914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microsoft.com/office/2007/relationships/hdphoto" Target="../media/hdphoto3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Ivanov@rshbank.ru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Relationship Id="rId4" Type="http://schemas.openxmlformats.org/officeDocument/2006/relationships/hyperlink" Target="mailto:petrova@rshbank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/>
        </p:nvSpPr>
        <p:spPr>
          <a:xfrm>
            <a:off x="391467" y="2537239"/>
            <a:ext cx="10190455" cy="1144173"/>
          </a:xfrm>
          <a:prstGeom prst="rect">
            <a:avLst/>
          </a:prstGeom>
        </p:spPr>
        <p:txBody>
          <a:bodyPr lIns="108000" rIns="180000" anchor="ctr">
            <a:noAutofit/>
          </a:bodyPr>
          <a:lstStyle>
            <a:lvl1pPr algn="l" defTabSz="91455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rgbClr val="2B603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l" defTabSz="914558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0" spc="-20" dirty="0">
                <a:solidFill>
                  <a:srgbClr val="19502E"/>
                </a:solidFill>
                <a:latin typeface="Proxima Nova" charset="0"/>
                <a:ea typeface="Proxima Nova" charset="0"/>
                <a:cs typeface="Proxima Nova" charset="0"/>
              </a:rPr>
              <a:t>РОССЕЛЬХОЗБАНК</a:t>
            </a:r>
          </a:p>
          <a:p>
            <a:pPr marL="0" marR="0" lvl="0" indent="0" algn="l" defTabSz="914558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0" spc="-20" dirty="0">
                <a:solidFill>
                  <a:srgbClr val="19502E"/>
                </a:solidFill>
                <a:latin typeface="Proxima Nova" charset="0"/>
                <a:ea typeface="Proxima Nova" charset="0"/>
                <a:cs typeface="Proxima Nova" charset="0"/>
              </a:rPr>
              <a:t>ИПОТЕКА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218122" y="5669865"/>
            <a:ext cx="4199862" cy="1047515"/>
            <a:chOff x="138222" y="130199"/>
            <a:chExt cx="4306187" cy="1047515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38222" y="130199"/>
              <a:ext cx="4306187" cy="104751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1467" y="245269"/>
              <a:ext cx="3202338" cy="9324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99014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/>
          <a:srcRect t="36675" b="19315"/>
          <a:stretch/>
        </p:blipFill>
        <p:spPr>
          <a:xfrm>
            <a:off x="0" y="-27383"/>
            <a:ext cx="12192000" cy="3024335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0" y="-28826"/>
            <a:ext cx="12192000" cy="31071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" name="Группа 15"/>
          <p:cNvGrpSpPr/>
          <p:nvPr/>
        </p:nvGrpSpPr>
        <p:grpSpPr>
          <a:xfrm>
            <a:off x="1316343" y="3356992"/>
            <a:ext cx="10747812" cy="1178732"/>
            <a:chOff x="7181850" y="3865904"/>
            <a:chExt cx="4667504" cy="2239621"/>
          </a:xfrm>
        </p:grpSpPr>
        <p:grpSp>
          <p:nvGrpSpPr>
            <p:cNvPr id="3" name="Группа 2"/>
            <p:cNvGrpSpPr/>
            <p:nvPr/>
          </p:nvGrpSpPr>
          <p:grpSpPr>
            <a:xfrm>
              <a:off x="7191588" y="3865904"/>
              <a:ext cx="4657766" cy="1840850"/>
              <a:chOff x="7191588" y="3865904"/>
              <a:chExt cx="4657766" cy="1840850"/>
            </a:xfrm>
          </p:grpSpPr>
          <p:sp>
            <p:nvSpPr>
              <p:cNvPr id="12" name="Rectangle 59"/>
              <p:cNvSpPr/>
              <p:nvPr/>
            </p:nvSpPr>
            <p:spPr>
              <a:xfrm>
                <a:off x="7191588" y="3865904"/>
                <a:ext cx="1163650" cy="18128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ru-RU" b="1" spc="-20" dirty="0">
                    <a:solidFill>
                      <a:srgbClr val="19502E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Филиальная сеть</a:t>
                </a:r>
              </a:p>
              <a:p>
                <a:r>
                  <a:rPr lang="ru-RU" sz="1100" spc="-20" dirty="0">
                    <a:latin typeface="Proxima Nova" charset="0"/>
                    <a:ea typeface="Proxima Nova" charset="0"/>
                    <a:cs typeface="Proxima Nova" charset="0"/>
                  </a:rPr>
                  <a:t>Банк сегодня - это более 1 300 офисов  обслуживания во всех регионах страны (на сельских территориях 80% офисов)</a:t>
                </a:r>
                <a:endParaRPr lang="en-US" sz="1100" spc="-20" dirty="0">
                  <a:latin typeface="Proxima Nova" charset="0"/>
                  <a:ea typeface="Proxima Nova" charset="0"/>
                  <a:cs typeface="Proxima Nova" charset="0"/>
                </a:endParaRPr>
              </a:p>
            </p:txBody>
          </p:sp>
          <p:sp>
            <p:nvSpPr>
              <p:cNvPr id="13" name="Rectangle 60"/>
              <p:cNvSpPr/>
              <p:nvPr/>
            </p:nvSpPr>
            <p:spPr>
              <a:xfrm>
                <a:off x="8812050" y="3890962"/>
                <a:ext cx="1258537" cy="18128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ru-RU" b="1" spc="-20" dirty="0">
                    <a:solidFill>
                      <a:srgbClr val="19502E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Рейтинг</a:t>
                </a:r>
              </a:p>
              <a:p>
                <a:r>
                  <a:rPr lang="ru-RU" sz="1100" spc="-20" dirty="0">
                    <a:latin typeface="Proxima Nova" charset="0"/>
                    <a:ea typeface="Proxima Nova" charset="0"/>
                    <a:cs typeface="Proxima Nova" charset="0"/>
                  </a:rPr>
                  <a:t>Международные агентства </a:t>
                </a:r>
                <a:r>
                  <a:rPr lang="ru-RU" sz="1100" spc="-20" dirty="0" err="1">
                    <a:latin typeface="Proxima Nova" charset="0"/>
                    <a:ea typeface="Proxima Nova" charset="0"/>
                    <a:cs typeface="Proxima Nova" charset="0"/>
                  </a:rPr>
                  <a:t>Fitch</a:t>
                </a:r>
                <a:r>
                  <a:rPr lang="ru-RU" sz="1100" spc="-20" dirty="0">
                    <a:latin typeface="Proxima Nova" charset="0"/>
                    <a:ea typeface="Proxima Nova" charset="0"/>
                    <a:cs typeface="Proxima Nova" charset="0"/>
                  </a:rPr>
                  <a:t> и </a:t>
                </a:r>
                <a:r>
                  <a:rPr lang="ru-RU" sz="1100" spc="-20" dirty="0" err="1">
                    <a:latin typeface="Proxima Nova" charset="0"/>
                    <a:ea typeface="Proxima Nova" charset="0"/>
                    <a:cs typeface="Proxima Nova" charset="0"/>
                  </a:rPr>
                  <a:t>Moody's</a:t>
                </a:r>
                <a:r>
                  <a:rPr lang="ru-RU" sz="1100" spc="-20" dirty="0">
                    <a:latin typeface="Proxima Nova" charset="0"/>
                    <a:ea typeface="Proxima Nova" charset="0"/>
                    <a:cs typeface="Proxima Nova" charset="0"/>
                  </a:rPr>
                  <a:t>  присвоили Банку долгосрочные кредитные рейтинги ВВB- и Ва1, соответственно</a:t>
                </a:r>
                <a:endParaRPr lang="en-US" sz="1100" spc="-20" dirty="0">
                  <a:latin typeface="Proxima Nova" charset="0"/>
                  <a:ea typeface="Proxima Nova" charset="0"/>
                  <a:cs typeface="Proxima Nova" charset="0"/>
                </a:endParaRPr>
              </a:p>
            </p:txBody>
          </p:sp>
          <p:sp>
            <p:nvSpPr>
              <p:cNvPr id="14" name="Rectangle 61"/>
              <p:cNvSpPr/>
              <p:nvPr/>
            </p:nvSpPr>
            <p:spPr>
              <a:xfrm>
                <a:off x="10425977" y="3893927"/>
                <a:ext cx="1423377" cy="18128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ru-RU" b="1" spc="-20" dirty="0">
                    <a:solidFill>
                      <a:srgbClr val="19502E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Банк для людей</a:t>
                </a:r>
              </a:p>
              <a:p>
                <a:r>
                  <a:rPr lang="ru-RU" sz="1100" spc="-20" dirty="0">
                    <a:latin typeface="Proxima Nova" charset="0"/>
                    <a:ea typeface="Proxima Nova" charset="0"/>
                    <a:cs typeface="Proxima Nova" charset="0"/>
                  </a:rPr>
                  <a:t>РСХБ стабильно входит в ТОП-5 банков </a:t>
                </a:r>
              </a:p>
              <a:p>
                <a:r>
                  <a:rPr lang="ru-RU" sz="1100" spc="-20" dirty="0">
                    <a:latin typeface="Proxima Nova" charset="0"/>
                    <a:ea typeface="Proxima Nova" charset="0"/>
                    <a:cs typeface="Proxima Nova" charset="0"/>
                  </a:rPr>
                  <a:t>по объему депозитов и кредитов физическим лицам</a:t>
                </a:r>
              </a:p>
            </p:txBody>
          </p:sp>
        </p:grpSp>
        <p:sp>
          <p:nvSpPr>
            <p:cNvPr id="4" name="Прямоугольник 3"/>
            <p:cNvSpPr/>
            <p:nvPr/>
          </p:nvSpPr>
          <p:spPr>
            <a:xfrm>
              <a:off x="7181850" y="3890963"/>
              <a:ext cx="4419600" cy="2214562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659597" y="5279507"/>
            <a:ext cx="11131787" cy="75405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Реализация функций рыночного инструмента государственной поддержки в отраслях и сегментах экономики, в том числе агропромышленного, </a:t>
            </a:r>
            <a:r>
              <a:rPr lang="ru-RU" sz="1100" spc="-20" dirty="0" err="1">
                <a:latin typeface="Proxima Nova" charset="0"/>
                <a:ea typeface="Proxima Nova" charset="0"/>
                <a:cs typeface="Proxima Nova" charset="0"/>
              </a:rPr>
              <a:t>рыбохозяйственного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 </a:t>
            </a:r>
          </a:p>
          <a:p>
            <a:pPr>
              <a:spcAft>
                <a:spcPts val="600"/>
              </a:spcAft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и лесопромышленного комплексов, содействие формированию и функционированию национальной кредитно-финансовой системы, эффективное и комплексное</a:t>
            </a:r>
          </a:p>
          <a:p>
            <a:pPr>
              <a:spcAft>
                <a:spcPts val="600"/>
              </a:spcAft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удовлетворение платежеспособного спроса бизнеса и населения в качественных банковских и сопутствующих финансовых продуктах и услугах.</a:t>
            </a:r>
          </a:p>
        </p:txBody>
      </p:sp>
      <p:grpSp>
        <p:nvGrpSpPr>
          <p:cNvPr id="30" name="Группа 29"/>
          <p:cNvGrpSpPr/>
          <p:nvPr/>
        </p:nvGrpSpPr>
        <p:grpSpPr>
          <a:xfrm>
            <a:off x="751556" y="3448045"/>
            <a:ext cx="576000" cy="576000"/>
            <a:chOff x="1415479" y="3654889"/>
            <a:chExt cx="576000" cy="576000"/>
          </a:xfrm>
        </p:grpSpPr>
        <p:sp>
          <p:nvSpPr>
            <p:cNvPr id="31" name="Овал 30"/>
            <p:cNvSpPr/>
            <p:nvPr/>
          </p:nvSpPr>
          <p:spPr>
            <a:xfrm>
              <a:off x="1415479" y="3654889"/>
              <a:ext cx="576000" cy="576000"/>
            </a:xfrm>
            <a:prstGeom prst="ellipse">
              <a:avLst/>
            </a:prstGeom>
            <a:noFill/>
            <a:ln w="28575">
              <a:solidFill>
                <a:srgbClr val="245F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2" name="Группа 31"/>
            <p:cNvGrpSpPr/>
            <p:nvPr/>
          </p:nvGrpSpPr>
          <p:grpSpPr>
            <a:xfrm>
              <a:off x="1485924" y="3717266"/>
              <a:ext cx="435112" cy="460834"/>
              <a:chOff x="1485924" y="3717266"/>
              <a:chExt cx="435112" cy="460834"/>
            </a:xfrm>
          </p:grpSpPr>
          <p:sp>
            <p:nvSpPr>
              <p:cNvPr id="33" name="Овал 32"/>
              <p:cNvSpPr/>
              <p:nvPr/>
            </p:nvSpPr>
            <p:spPr>
              <a:xfrm>
                <a:off x="1485924" y="3725333"/>
                <a:ext cx="435112" cy="435112"/>
              </a:xfrm>
              <a:prstGeom prst="ellipse">
                <a:avLst/>
              </a:prstGeom>
              <a:noFill/>
              <a:ln w="28575">
                <a:solidFill>
                  <a:srgbClr val="6AA74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4" name="Овал 33"/>
              <p:cNvSpPr/>
              <p:nvPr/>
            </p:nvSpPr>
            <p:spPr>
              <a:xfrm>
                <a:off x="1622340" y="3725581"/>
                <a:ext cx="162279" cy="435112"/>
              </a:xfrm>
              <a:prstGeom prst="ellipse">
                <a:avLst/>
              </a:prstGeom>
              <a:noFill/>
              <a:ln w="28575">
                <a:solidFill>
                  <a:srgbClr val="6AA744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5" name="Прямая соединительная линия 34"/>
              <p:cNvCxnSpPr/>
              <p:nvPr/>
            </p:nvCxnSpPr>
            <p:spPr>
              <a:xfrm>
                <a:off x="1508873" y="3942889"/>
                <a:ext cx="396000" cy="0"/>
              </a:xfrm>
              <a:prstGeom prst="line">
                <a:avLst/>
              </a:prstGeom>
              <a:noFill/>
              <a:ln w="28575">
                <a:solidFill>
                  <a:srgbClr val="6AA744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36" name="Дуга 35"/>
              <p:cNvSpPr/>
              <p:nvPr/>
            </p:nvSpPr>
            <p:spPr>
              <a:xfrm rot="10800000">
                <a:off x="1559463" y="3717266"/>
                <a:ext cx="288032" cy="124242"/>
              </a:xfrm>
              <a:prstGeom prst="arc">
                <a:avLst>
                  <a:gd name="adj1" fmla="val 10848952"/>
                  <a:gd name="adj2" fmla="val 0"/>
                </a:avLst>
              </a:prstGeom>
              <a:noFill/>
              <a:ln w="28575">
                <a:solidFill>
                  <a:srgbClr val="6AA74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lt1"/>
                  </a:solidFill>
                </a:endParaRPr>
              </a:p>
            </p:txBody>
          </p:sp>
          <p:sp>
            <p:nvSpPr>
              <p:cNvPr id="37" name="Дуга 36"/>
              <p:cNvSpPr/>
              <p:nvPr/>
            </p:nvSpPr>
            <p:spPr>
              <a:xfrm>
                <a:off x="1559463" y="4053858"/>
                <a:ext cx="288032" cy="124242"/>
              </a:xfrm>
              <a:prstGeom prst="arc">
                <a:avLst>
                  <a:gd name="adj1" fmla="val 10848952"/>
                  <a:gd name="adj2" fmla="val 0"/>
                </a:avLst>
              </a:prstGeom>
              <a:noFill/>
              <a:ln w="28575">
                <a:solidFill>
                  <a:srgbClr val="6AA74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lt1"/>
                  </a:solidFill>
                </a:endParaRPr>
              </a:p>
            </p:txBody>
          </p:sp>
        </p:grpSp>
      </p:grpSp>
      <p:grpSp>
        <p:nvGrpSpPr>
          <p:cNvPr id="38" name="Группа 37"/>
          <p:cNvGrpSpPr/>
          <p:nvPr/>
        </p:nvGrpSpPr>
        <p:grpSpPr>
          <a:xfrm>
            <a:off x="4467926" y="3448045"/>
            <a:ext cx="576000" cy="576000"/>
            <a:chOff x="2764469" y="2492108"/>
            <a:chExt cx="576000" cy="576000"/>
          </a:xfrm>
        </p:grpSpPr>
        <p:sp>
          <p:nvSpPr>
            <p:cNvPr id="39" name="Овал 38"/>
            <p:cNvSpPr/>
            <p:nvPr/>
          </p:nvSpPr>
          <p:spPr>
            <a:xfrm>
              <a:off x="2764469" y="2492108"/>
              <a:ext cx="576000" cy="576000"/>
            </a:xfrm>
            <a:prstGeom prst="ellipse">
              <a:avLst/>
            </a:prstGeom>
            <a:noFill/>
            <a:ln w="28575">
              <a:solidFill>
                <a:srgbClr val="245F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0" name="Группа 39"/>
            <p:cNvGrpSpPr/>
            <p:nvPr/>
          </p:nvGrpSpPr>
          <p:grpSpPr>
            <a:xfrm>
              <a:off x="2824183" y="2636108"/>
              <a:ext cx="461446" cy="322597"/>
              <a:chOff x="2824183" y="2636108"/>
              <a:chExt cx="461446" cy="322597"/>
            </a:xfrm>
          </p:grpSpPr>
          <p:sp>
            <p:nvSpPr>
              <p:cNvPr id="41" name="5-конечная звезда 40"/>
              <p:cNvSpPr/>
              <p:nvPr/>
            </p:nvSpPr>
            <p:spPr>
              <a:xfrm>
                <a:off x="2824183" y="2636108"/>
                <a:ext cx="144000" cy="144000"/>
              </a:xfrm>
              <a:prstGeom prst="star5">
                <a:avLst>
                  <a:gd name="adj" fmla="val 24272"/>
                  <a:gd name="hf" fmla="val 105146"/>
                  <a:gd name="vf" fmla="val 110557"/>
                </a:avLst>
              </a:prstGeom>
              <a:noFill/>
              <a:ln w="28575" cap="rnd">
                <a:solidFill>
                  <a:srgbClr val="FFCB05"/>
                </a:solidFill>
                <a:beve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2" name="5-конечная звезда 41"/>
              <p:cNvSpPr/>
              <p:nvPr/>
            </p:nvSpPr>
            <p:spPr>
              <a:xfrm>
                <a:off x="2982906" y="2636108"/>
                <a:ext cx="144000" cy="144000"/>
              </a:xfrm>
              <a:prstGeom prst="star5">
                <a:avLst>
                  <a:gd name="adj" fmla="val 24272"/>
                  <a:gd name="hf" fmla="val 105146"/>
                  <a:gd name="vf" fmla="val 110557"/>
                </a:avLst>
              </a:prstGeom>
              <a:noFill/>
              <a:ln w="28575" cap="rnd">
                <a:solidFill>
                  <a:srgbClr val="FFCB05"/>
                </a:solidFill>
                <a:beve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5-конечная звезда 42"/>
              <p:cNvSpPr/>
              <p:nvPr/>
            </p:nvSpPr>
            <p:spPr>
              <a:xfrm>
                <a:off x="3141629" y="2636108"/>
                <a:ext cx="144000" cy="144000"/>
              </a:xfrm>
              <a:prstGeom prst="star5">
                <a:avLst>
                  <a:gd name="adj" fmla="val 24272"/>
                  <a:gd name="hf" fmla="val 105146"/>
                  <a:gd name="vf" fmla="val 110557"/>
                </a:avLst>
              </a:prstGeom>
              <a:noFill/>
              <a:ln w="28575" cap="rnd">
                <a:solidFill>
                  <a:srgbClr val="FFCB05"/>
                </a:solidFill>
                <a:beve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5-конечная звезда 43"/>
              <p:cNvSpPr/>
              <p:nvPr/>
            </p:nvSpPr>
            <p:spPr>
              <a:xfrm>
                <a:off x="2904992" y="2814705"/>
                <a:ext cx="144000" cy="144000"/>
              </a:xfrm>
              <a:prstGeom prst="star5">
                <a:avLst>
                  <a:gd name="adj" fmla="val 24272"/>
                  <a:gd name="hf" fmla="val 105146"/>
                  <a:gd name="vf" fmla="val 110557"/>
                </a:avLst>
              </a:prstGeom>
              <a:noFill/>
              <a:ln w="28575" cap="rnd">
                <a:solidFill>
                  <a:srgbClr val="FFCB05"/>
                </a:solidFill>
                <a:beve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5-конечная звезда 44"/>
              <p:cNvSpPr/>
              <p:nvPr/>
            </p:nvSpPr>
            <p:spPr>
              <a:xfrm>
                <a:off x="3063715" y="2814705"/>
                <a:ext cx="144000" cy="144000"/>
              </a:xfrm>
              <a:prstGeom prst="star5">
                <a:avLst>
                  <a:gd name="adj" fmla="val 24272"/>
                  <a:gd name="hf" fmla="val 105146"/>
                  <a:gd name="vf" fmla="val 110557"/>
                </a:avLst>
              </a:prstGeom>
              <a:noFill/>
              <a:ln w="28575" cap="rnd">
                <a:solidFill>
                  <a:srgbClr val="FFCB05"/>
                </a:solidFill>
                <a:beve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50" name="Группа 49"/>
          <p:cNvGrpSpPr/>
          <p:nvPr/>
        </p:nvGrpSpPr>
        <p:grpSpPr>
          <a:xfrm>
            <a:off x="8184296" y="3448045"/>
            <a:ext cx="576000" cy="636602"/>
            <a:chOff x="5375952" y="2898103"/>
            <a:chExt cx="576000" cy="636602"/>
          </a:xfrm>
        </p:grpSpPr>
        <p:sp>
          <p:nvSpPr>
            <p:cNvPr id="51" name="Овал 50"/>
            <p:cNvSpPr/>
            <p:nvPr/>
          </p:nvSpPr>
          <p:spPr>
            <a:xfrm>
              <a:off x="5375952" y="2898103"/>
              <a:ext cx="576000" cy="576000"/>
            </a:xfrm>
            <a:prstGeom prst="ellipse">
              <a:avLst/>
            </a:prstGeom>
            <a:noFill/>
            <a:ln w="28575">
              <a:solidFill>
                <a:srgbClr val="245F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Овал 51"/>
            <p:cNvSpPr/>
            <p:nvPr/>
          </p:nvSpPr>
          <p:spPr>
            <a:xfrm>
              <a:off x="5547782" y="2958705"/>
              <a:ext cx="232340" cy="232340"/>
            </a:xfrm>
            <a:prstGeom prst="ellipse">
              <a:avLst/>
            </a:prstGeom>
            <a:noFill/>
            <a:ln w="28575">
              <a:solidFill>
                <a:srgbClr val="6AA74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Дуга 52"/>
            <p:cNvSpPr/>
            <p:nvPr/>
          </p:nvSpPr>
          <p:spPr>
            <a:xfrm>
              <a:off x="5503227" y="3213255"/>
              <a:ext cx="321450" cy="321450"/>
            </a:xfrm>
            <a:prstGeom prst="arc">
              <a:avLst>
                <a:gd name="adj1" fmla="val 10733185"/>
                <a:gd name="adj2" fmla="val 244429"/>
              </a:avLst>
            </a:prstGeom>
            <a:noFill/>
            <a:ln w="28575" cap="rnd">
              <a:solidFill>
                <a:srgbClr val="6AA74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-24680" y="4492952"/>
            <a:ext cx="4408340" cy="720131"/>
            <a:chOff x="751556" y="4780010"/>
            <a:chExt cx="4408340" cy="720131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51556" y="4896351"/>
              <a:ext cx="4408340" cy="526188"/>
            </a:xfrm>
            <a:prstGeom prst="rect">
              <a:avLst/>
            </a:prstGeom>
            <a:solidFill>
              <a:srgbClr val="FFCB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9" name="Прямая соединительная линия 8"/>
            <p:cNvCxnSpPr/>
            <p:nvPr/>
          </p:nvCxnSpPr>
          <p:spPr>
            <a:xfrm>
              <a:off x="5112916" y="4780010"/>
              <a:ext cx="0" cy="72013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>
              <a:off x="5043926" y="4780010"/>
              <a:ext cx="0" cy="72013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>
              <a:off x="4938717" y="4780010"/>
              <a:ext cx="0" cy="72013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4830363" y="4780010"/>
              <a:ext cx="0" cy="72013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/>
            <p:cNvCxnSpPr/>
            <p:nvPr/>
          </p:nvCxnSpPr>
          <p:spPr>
            <a:xfrm>
              <a:off x="4705444" y="4780010"/>
              <a:ext cx="0" cy="72013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Прямоугольник 14"/>
          <p:cNvSpPr/>
          <p:nvPr/>
        </p:nvSpPr>
        <p:spPr>
          <a:xfrm>
            <a:off x="646760" y="4687721"/>
            <a:ext cx="1764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ru-RU" b="1" spc="-20" dirty="0">
                <a:latin typeface="Arial" panose="020B0604020202020204" pitchFamily="34" charset="0"/>
                <a:ea typeface="Proxima Nova" charset="0"/>
              </a:rPr>
              <a:t>Миссия Банка</a:t>
            </a:r>
            <a:endParaRPr lang="ru-RU" sz="600" spc="-20" dirty="0">
              <a:latin typeface="Arial" panose="020B0604020202020204" pitchFamily="34" charset="0"/>
              <a:ea typeface="Proxima Nova" charset="0"/>
            </a:endParaRPr>
          </a:p>
        </p:txBody>
      </p:sp>
      <p:sp>
        <p:nvSpPr>
          <p:cNvPr id="47" name="Text Placeholder 12"/>
          <p:cNvSpPr txBox="1">
            <a:spLocks/>
          </p:cNvSpPr>
          <p:nvPr/>
        </p:nvSpPr>
        <p:spPr bwMode="auto">
          <a:xfrm>
            <a:off x="616501" y="1040647"/>
            <a:ext cx="5184575" cy="765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915" tIns="43958" rIns="87915" bIns="43958">
            <a:spAutoFit/>
          </a:bodyPr>
          <a:lstStyle>
            <a:defPPr>
              <a:defRPr lang="ru-RU"/>
            </a:defPPr>
            <a:lvl1pPr eaLnBrk="1" hangingPunct="1">
              <a:buFontTx/>
              <a:buNone/>
              <a:defRPr sz="2000" b="1">
                <a:solidFill>
                  <a:srgbClr val="19502E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3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9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9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/>
            </a:lvl9pPr>
          </a:lstStyle>
          <a:p>
            <a:pPr>
              <a:spcAft>
                <a:spcPts val="600"/>
              </a:spcAft>
            </a:pPr>
            <a:r>
              <a:rPr lang="ru-RU" altLang="ru-RU" sz="4400" b="0" spc="-20" dirty="0">
                <a:latin typeface="Proxima Nova" charset="0"/>
                <a:ea typeface="Proxima Nova" charset="0"/>
                <a:cs typeface="Proxima Nova" charset="0"/>
              </a:rPr>
              <a:t>С нами надежно</a:t>
            </a:r>
            <a:endParaRPr lang="en-US" altLang="ru-RU" sz="4400" b="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472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2"/>
          <p:cNvSpPr txBox="1">
            <a:spLocks/>
          </p:cNvSpPr>
          <p:nvPr/>
        </p:nvSpPr>
        <p:spPr bwMode="auto">
          <a:xfrm>
            <a:off x="348716" y="162586"/>
            <a:ext cx="8134884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11" rIns="91420" bIns="45711" anchor="ctr"/>
          <a:lstStyle>
            <a:lvl1pPr>
              <a:spcBef>
                <a:spcPct val="20000"/>
              </a:spcBef>
              <a:buSzPct val="100000"/>
              <a:buBlip>
                <a:blip r:embed="rId3"/>
              </a:buBlip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8775" indent="-177800">
              <a:spcBef>
                <a:spcPct val="20000"/>
              </a:spcBef>
              <a:buClr>
                <a:srgbClr val="266234"/>
              </a:buClr>
              <a:buSzPct val="14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4988" indent="-155575">
              <a:spcBef>
                <a:spcPct val="20000"/>
              </a:spcBef>
              <a:buClr>
                <a:srgbClr val="266234"/>
              </a:buClr>
              <a:buSzPct val="120000"/>
              <a:buFont typeface="Wingdings" panose="05000000000000000000" pitchFamily="2" charset="2"/>
              <a:buChar char="§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14375" indent="-173038">
              <a:spcBef>
                <a:spcPct val="20000"/>
              </a:spcBef>
              <a:buClr>
                <a:srgbClr val="266234"/>
              </a:buClr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95350" indent="-174625">
              <a:spcBef>
                <a:spcPct val="20000"/>
              </a:spcBef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3525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18097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2669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7241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ru-RU" altLang="ru-RU" sz="2400" spc="-20" dirty="0" smtClean="0">
                <a:latin typeface="Proxima Nova" charset="0"/>
                <a:ea typeface="Proxima Nova" charset="0"/>
                <a:cs typeface="Proxima Nova" charset="0"/>
              </a:rPr>
              <a:t>ПОЧЕМУ РОССЕЛЬХОЗБАНК?</a:t>
            </a:r>
            <a:endParaRPr lang="en-US" altLang="ru-RU" sz="2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358900" y="1427018"/>
            <a:ext cx="8947448" cy="4157951"/>
            <a:chOff x="1129006" y="2106404"/>
            <a:chExt cx="7631377" cy="3444315"/>
          </a:xfrm>
        </p:grpSpPr>
        <p:sp>
          <p:nvSpPr>
            <p:cNvPr id="5" name="Freeform 64"/>
            <p:cNvSpPr/>
            <p:nvPr/>
          </p:nvSpPr>
          <p:spPr>
            <a:xfrm rot="10800000">
              <a:off x="5103405" y="2991249"/>
              <a:ext cx="665579" cy="665579"/>
            </a:xfrm>
            <a:custGeom>
              <a:avLst/>
              <a:gdLst>
                <a:gd name="connsiteX0" fmla="*/ 0 w 2127508"/>
                <a:gd name="connsiteY0" fmla="*/ 2014424 h 2127508"/>
                <a:gd name="connsiteX1" fmla="*/ 113084 w 2127508"/>
                <a:gd name="connsiteY1" fmla="*/ 2127508 h 2127508"/>
                <a:gd name="connsiteX2" fmla="*/ 0 w 2127508"/>
                <a:gd name="connsiteY2" fmla="*/ 2127508 h 2127508"/>
                <a:gd name="connsiteX3" fmla="*/ 0 w 2127508"/>
                <a:gd name="connsiteY3" fmla="*/ 1672139 h 2127508"/>
                <a:gd name="connsiteX4" fmla="*/ 455369 w 2127508"/>
                <a:gd name="connsiteY4" fmla="*/ 2127508 h 2127508"/>
                <a:gd name="connsiteX5" fmla="*/ 298869 w 2127508"/>
                <a:gd name="connsiteY5" fmla="*/ 2127508 h 2127508"/>
                <a:gd name="connsiteX6" fmla="*/ 0 w 2127508"/>
                <a:gd name="connsiteY6" fmla="*/ 1828639 h 2127508"/>
                <a:gd name="connsiteX7" fmla="*/ 0 w 2127508"/>
                <a:gd name="connsiteY7" fmla="*/ 0 h 2127508"/>
                <a:gd name="connsiteX8" fmla="*/ 2127508 w 2127508"/>
                <a:gd name="connsiteY8" fmla="*/ 0 h 2127508"/>
                <a:gd name="connsiteX9" fmla="*/ 2127508 w 2127508"/>
                <a:gd name="connsiteY9" fmla="*/ 2127508 h 2127508"/>
                <a:gd name="connsiteX10" fmla="*/ 593863 w 2127508"/>
                <a:gd name="connsiteY10" fmla="*/ 2127508 h 2127508"/>
                <a:gd name="connsiteX11" fmla="*/ 0 w 2127508"/>
                <a:gd name="connsiteY11" fmla="*/ 1533645 h 212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27508" h="2127508">
                  <a:moveTo>
                    <a:pt x="0" y="2014424"/>
                  </a:moveTo>
                  <a:lnTo>
                    <a:pt x="113084" y="2127508"/>
                  </a:lnTo>
                  <a:lnTo>
                    <a:pt x="0" y="2127508"/>
                  </a:lnTo>
                  <a:close/>
                  <a:moveTo>
                    <a:pt x="0" y="1672139"/>
                  </a:moveTo>
                  <a:lnTo>
                    <a:pt x="455369" y="2127508"/>
                  </a:lnTo>
                  <a:lnTo>
                    <a:pt x="298869" y="2127508"/>
                  </a:lnTo>
                  <a:lnTo>
                    <a:pt x="0" y="1828639"/>
                  </a:lnTo>
                  <a:close/>
                  <a:moveTo>
                    <a:pt x="0" y="0"/>
                  </a:moveTo>
                  <a:lnTo>
                    <a:pt x="2127508" y="0"/>
                  </a:lnTo>
                  <a:lnTo>
                    <a:pt x="2127508" y="2127508"/>
                  </a:lnTo>
                  <a:lnTo>
                    <a:pt x="593863" y="2127508"/>
                  </a:lnTo>
                  <a:lnTo>
                    <a:pt x="0" y="15336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8" name="Freeform 65"/>
            <p:cNvSpPr/>
            <p:nvPr/>
          </p:nvSpPr>
          <p:spPr>
            <a:xfrm rot="10800000">
              <a:off x="4131854" y="2991249"/>
              <a:ext cx="665579" cy="665579"/>
            </a:xfrm>
            <a:custGeom>
              <a:avLst/>
              <a:gdLst>
                <a:gd name="connsiteX0" fmla="*/ 0 w 2127508"/>
                <a:gd name="connsiteY0" fmla="*/ 2014424 h 2127508"/>
                <a:gd name="connsiteX1" fmla="*/ 113084 w 2127508"/>
                <a:gd name="connsiteY1" fmla="*/ 2127508 h 2127508"/>
                <a:gd name="connsiteX2" fmla="*/ 0 w 2127508"/>
                <a:gd name="connsiteY2" fmla="*/ 2127508 h 2127508"/>
                <a:gd name="connsiteX3" fmla="*/ 0 w 2127508"/>
                <a:gd name="connsiteY3" fmla="*/ 1672139 h 2127508"/>
                <a:gd name="connsiteX4" fmla="*/ 455369 w 2127508"/>
                <a:gd name="connsiteY4" fmla="*/ 2127508 h 2127508"/>
                <a:gd name="connsiteX5" fmla="*/ 298869 w 2127508"/>
                <a:gd name="connsiteY5" fmla="*/ 2127508 h 2127508"/>
                <a:gd name="connsiteX6" fmla="*/ 0 w 2127508"/>
                <a:gd name="connsiteY6" fmla="*/ 1828639 h 2127508"/>
                <a:gd name="connsiteX7" fmla="*/ 0 w 2127508"/>
                <a:gd name="connsiteY7" fmla="*/ 0 h 2127508"/>
                <a:gd name="connsiteX8" fmla="*/ 2127508 w 2127508"/>
                <a:gd name="connsiteY8" fmla="*/ 0 h 2127508"/>
                <a:gd name="connsiteX9" fmla="*/ 2127508 w 2127508"/>
                <a:gd name="connsiteY9" fmla="*/ 2127508 h 2127508"/>
                <a:gd name="connsiteX10" fmla="*/ 593863 w 2127508"/>
                <a:gd name="connsiteY10" fmla="*/ 2127508 h 2127508"/>
                <a:gd name="connsiteX11" fmla="*/ 0 w 2127508"/>
                <a:gd name="connsiteY11" fmla="*/ 1533645 h 212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27508" h="2127508">
                  <a:moveTo>
                    <a:pt x="0" y="2014424"/>
                  </a:moveTo>
                  <a:lnTo>
                    <a:pt x="113084" y="2127508"/>
                  </a:lnTo>
                  <a:lnTo>
                    <a:pt x="0" y="2127508"/>
                  </a:lnTo>
                  <a:close/>
                  <a:moveTo>
                    <a:pt x="0" y="1672139"/>
                  </a:moveTo>
                  <a:lnTo>
                    <a:pt x="455369" y="2127508"/>
                  </a:lnTo>
                  <a:lnTo>
                    <a:pt x="298869" y="2127508"/>
                  </a:lnTo>
                  <a:lnTo>
                    <a:pt x="0" y="1828639"/>
                  </a:lnTo>
                  <a:close/>
                  <a:moveTo>
                    <a:pt x="0" y="0"/>
                  </a:moveTo>
                  <a:lnTo>
                    <a:pt x="2127508" y="0"/>
                  </a:lnTo>
                  <a:lnTo>
                    <a:pt x="2127508" y="2127508"/>
                  </a:lnTo>
                  <a:lnTo>
                    <a:pt x="593863" y="2127508"/>
                  </a:lnTo>
                  <a:lnTo>
                    <a:pt x="0" y="15336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9" name="Freeform 66"/>
            <p:cNvSpPr/>
            <p:nvPr/>
          </p:nvSpPr>
          <p:spPr>
            <a:xfrm rot="10800000">
              <a:off x="5103405" y="3816237"/>
              <a:ext cx="665579" cy="665579"/>
            </a:xfrm>
            <a:custGeom>
              <a:avLst/>
              <a:gdLst>
                <a:gd name="connsiteX0" fmla="*/ 0 w 2127508"/>
                <a:gd name="connsiteY0" fmla="*/ 2014424 h 2127508"/>
                <a:gd name="connsiteX1" fmla="*/ 113084 w 2127508"/>
                <a:gd name="connsiteY1" fmla="*/ 2127508 h 2127508"/>
                <a:gd name="connsiteX2" fmla="*/ 0 w 2127508"/>
                <a:gd name="connsiteY2" fmla="*/ 2127508 h 2127508"/>
                <a:gd name="connsiteX3" fmla="*/ 0 w 2127508"/>
                <a:gd name="connsiteY3" fmla="*/ 1672139 h 2127508"/>
                <a:gd name="connsiteX4" fmla="*/ 455369 w 2127508"/>
                <a:gd name="connsiteY4" fmla="*/ 2127508 h 2127508"/>
                <a:gd name="connsiteX5" fmla="*/ 298869 w 2127508"/>
                <a:gd name="connsiteY5" fmla="*/ 2127508 h 2127508"/>
                <a:gd name="connsiteX6" fmla="*/ 0 w 2127508"/>
                <a:gd name="connsiteY6" fmla="*/ 1828639 h 2127508"/>
                <a:gd name="connsiteX7" fmla="*/ 0 w 2127508"/>
                <a:gd name="connsiteY7" fmla="*/ 0 h 2127508"/>
                <a:gd name="connsiteX8" fmla="*/ 2127508 w 2127508"/>
                <a:gd name="connsiteY8" fmla="*/ 0 h 2127508"/>
                <a:gd name="connsiteX9" fmla="*/ 2127508 w 2127508"/>
                <a:gd name="connsiteY9" fmla="*/ 2127508 h 2127508"/>
                <a:gd name="connsiteX10" fmla="*/ 593863 w 2127508"/>
                <a:gd name="connsiteY10" fmla="*/ 2127508 h 2127508"/>
                <a:gd name="connsiteX11" fmla="*/ 0 w 2127508"/>
                <a:gd name="connsiteY11" fmla="*/ 1533645 h 212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27508" h="2127508">
                  <a:moveTo>
                    <a:pt x="0" y="2014424"/>
                  </a:moveTo>
                  <a:lnTo>
                    <a:pt x="113084" y="2127508"/>
                  </a:lnTo>
                  <a:lnTo>
                    <a:pt x="0" y="2127508"/>
                  </a:lnTo>
                  <a:close/>
                  <a:moveTo>
                    <a:pt x="0" y="1672139"/>
                  </a:moveTo>
                  <a:lnTo>
                    <a:pt x="455369" y="2127508"/>
                  </a:lnTo>
                  <a:lnTo>
                    <a:pt x="298869" y="2127508"/>
                  </a:lnTo>
                  <a:lnTo>
                    <a:pt x="0" y="1828639"/>
                  </a:lnTo>
                  <a:close/>
                  <a:moveTo>
                    <a:pt x="0" y="0"/>
                  </a:moveTo>
                  <a:lnTo>
                    <a:pt x="2127508" y="0"/>
                  </a:lnTo>
                  <a:lnTo>
                    <a:pt x="2127508" y="2127508"/>
                  </a:lnTo>
                  <a:lnTo>
                    <a:pt x="593863" y="2127508"/>
                  </a:lnTo>
                  <a:lnTo>
                    <a:pt x="0" y="1533645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0" name="Freeform 67"/>
            <p:cNvSpPr/>
            <p:nvPr/>
          </p:nvSpPr>
          <p:spPr>
            <a:xfrm rot="10800000">
              <a:off x="4131854" y="3816237"/>
              <a:ext cx="665579" cy="665579"/>
            </a:xfrm>
            <a:custGeom>
              <a:avLst/>
              <a:gdLst>
                <a:gd name="connsiteX0" fmla="*/ 0 w 2127508"/>
                <a:gd name="connsiteY0" fmla="*/ 2014424 h 2127508"/>
                <a:gd name="connsiteX1" fmla="*/ 113084 w 2127508"/>
                <a:gd name="connsiteY1" fmla="*/ 2127508 h 2127508"/>
                <a:gd name="connsiteX2" fmla="*/ 0 w 2127508"/>
                <a:gd name="connsiteY2" fmla="*/ 2127508 h 2127508"/>
                <a:gd name="connsiteX3" fmla="*/ 0 w 2127508"/>
                <a:gd name="connsiteY3" fmla="*/ 1672139 h 2127508"/>
                <a:gd name="connsiteX4" fmla="*/ 455369 w 2127508"/>
                <a:gd name="connsiteY4" fmla="*/ 2127508 h 2127508"/>
                <a:gd name="connsiteX5" fmla="*/ 298869 w 2127508"/>
                <a:gd name="connsiteY5" fmla="*/ 2127508 h 2127508"/>
                <a:gd name="connsiteX6" fmla="*/ 0 w 2127508"/>
                <a:gd name="connsiteY6" fmla="*/ 1828639 h 2127508"/>
                <a:gd name="connsiteX7" fmla="*/ 0 w 2127508"/>
                <a:gd name="connsiteY7" fmla="*/ 0 h 2127508"/>
                <a:gd name="connsiteX8" fmla="*/ 2127508 w 2127508"/>
                <a:gd name="connsiteY8" fmla="*/ 0 h 2127508"/>
                <a:gd name="connsiteX9" fmla="*/ 2127508 w 2127508"/>
                <a:gd name="connsiteY9" fmla="*/ 2127508 h 2127508"/>
                <a:gd name="connsiteX10" fmla="*/ 593863 w 2127508"/>
                <a:gd name="connsiteY10" fmla="*/ 2127508 h 2127508"/>
                <a:gd name="connsiteX11" fmla="*/ 0 w 2127508"/>
                <a:gd name="connsiteY11" fmla="*/ 1533645 h 212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27508" h="2127508">
                  <a:moveTo>
                    <a:pt x="0" y="2014424"/>
                  </a:moveTo>
                  <a:lnTo>
                    <a:pt x="113084" y="2127508"/>
                  </a:lnTo>
                  <a:lnTo>
                    <a:pt x="0" y="2127508"/>
                  </a:lnTo>
                  <a:close/>
                  <a:moveTo>
                    <a:pt x="0" y="1672139"/>
                  </a:moveTo>
                  <a:lnTo>
                    <a:pt x="455369" y="2127508"/>
                  </a:lnTo>
                  <a:lnTo>
                    <a:pt x="298869" y="2127508"/>
                  </a:lnTo>
                  <a:lnTo>
                    <a:pt x="0" y="1828639"/>
                  </a:lnTo>
                  <a:close/>
                  <a:moveTo>
                    <a:pt x="0" y="0"/>
                  </a:moveTo>
                  <a:lnTo>
                    <a:pt x="2127508" y="0"/>
                  </a:lnTo>
                  <a:lnTo>
                    <a:pt x="2127508" y="2127508"/>
                  </a:lnTo>
                  <a:lnTo>
                    <a:pt x="593863" y="2127508"/>
                  </a:lnTo>
                  <a:lnTo>
                    <a:pt x="0" y="1533645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1" name="Freeform 68"/>
            <p:cNvSpPr/>
            <p:nvPr/>
          </p:nvSpPr>
          <p:spPr>
            <a:xfrm rot="10800000">
              <a:off x="5103405" y="4719838"/>
              <a:ext cx="665579" cy="665579"/>
            </a:xfrm>
            <a:custGeom>
              <a:avLst/>
              <a:gdLst>
                <a:gd name="connsiteX0" fmla="*/ 0 w 2127508"/>
                <a:gd name="connsiteY0" fmla="*/ 2014424 h 2127508"/>
                <a:gd name="connsiteX1" fmla="*/ 113084 w 2127508"/>
                <a:gd name="connsiteY1" fmla="*/ 2127508 h 2127508"/>
                <a:gd name="connsiteX2" fmla="*/ 0 w 2127508"/>
                <a:gd name="connsiteY2" fmla="*/ 2127508 h 2127508"/>
                <a:gd name="connsiteX3" fmla="*/ 0 w 2127508"/>
                <a:gd name="connsiteY3" fmla="*/ 1672139 h 2127508"/>
                <a:gd name="connsiteX4" fmla="*/ 455369 w 2127508"/>
                <a:gd name="connsiteY4" fmla="*/ 2127508 h 2127508"/>
                <a:gd name="connsiteX5" fmla="*/ 298869 w 2127508"/>
                <a:gd name="connsiteY5" fmla="*/ 2127508 h 2127508"/>
                <a:gd name="connsiteX6" fmla="*/ 0 w 2127508"/>
                <a:gd name="connsiteY6" fmla="*/ 1828639 h 2127508"/>
                <a:gd name="connsiteX7" fmla="*/ 0 w 2127508"/>
                <a:gd name="connsiteY7" fmla="*/ 0 h 2127508"/>
                <a:gd name="connsiteX8" fmla="*/ 2127508 w 2127508"/>
                <a:gd name="connsiteY8" fmla="*/ 0 h 2127508"/>
                <a:gd name="connsiteX9" fmla="*/ 2127508 w 2127508"/>
                <a:gd name="connsiteY9" fmla="*/ 2127508 h 2127508"/>
                <a:gd name="connsiteX10" fmla="*/ 593863 w 2127508"/>
                <a:gd name="connsiteY10" fmla="*/ 2127508 h 2127508"/>
                <a:gd name="connsiteX11" fmla="*/ 0 w 2127508"/>
                <a:gd name="connsiteY11" fmla="*/ 1533645 h 212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27508" h="2127508">
                  <a:moveTo>
                    <a:pt x="0" y="2014424"/>
                  </a:moveTo>
                  <a:lnTo>
                    <a:pt x="113084" y="2127508"/>
                  </a:lnTo>
                  <a:lnTo>
                    <a:pt x="0" y="2127508"/>
                  </a:lnTo>
                  <a:close/>
                  <a:moveTo>
                    <a:pt x="0" y="1672139"/>
                  </a:moveTo>
                  <a:lnTo>
                    <a:pt x="455369" y="2127508"/>
                  </a:lnTo>
                  <a:lnTo>
                    <a:pt x="298869" y="2127508"/>
                  </a:lnTo>
                  <a:lnTo>
                    <a:pt x="0" y="1828639"/>
                  </a:lnTo>
                  <a:close/>
                  <a:moveTo>
                    <a:pt x="0" y="0"/>
                  </a:moveTo>
                  <a:lnTo>
                    <a:pt x="2127508" y="0"/>
                  </a:lnTo>
                  <a:lnTo>
                    <a:pt x="2127508" y="2127508"/>
                  </a:lnTo>
                  <a:lnTo>
                    <a:pt x="593863" y="2127508"/>
                  </a:lnTo>
                  <a:lnTo>
                    <a:pt x="0" y="153364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2" name="Freeform 69"/>
            <p:cNvSpPr/>
            <p:nvPr/>
          </p:nvSpPr>
          <p:spPr>
            <a:xfrm rot="10800000">
              <a:off x="4131854" y="4719838"/>
              <a:ext cx="665579" cy="665579"/>
            </a:xfrm>
            <a:custGeom>
              <a:avLst/>
              <a:gdLst>
                <a:gd name="connsiteX0" fmla="*/ 0 w 2127508"/>
                <a:gd name="connsiteY0" fmla="*/ 2014424 h 2127508"/>
                <a:gd name="connsiteX1" fmla="*/ 113084 w 2127508"/>
                <a:gd name="connsiteY1" fmla="*/ 2127508 h 2127508"/>
                <a:gd name="connsiteX2" fmla="*/ 0 w 2127508"/>
                <a:gd name="connsiteY2" fmla="*/ 2127508 h 2127508"/>
                <a:gd name="connsiteX3" fmla="*/ 0 w 2127508"/>
                <a:gd name="connsiteY3" fmla="*/ 1672139 h 2127508"/>
                <a:gd name="connsiteX4" fmla="*/ 455369 w 2127508"/>
                <a:gd name="connsiteY4" fmla="*/ 2127508 h 2127508"/>
                <a:gd name="connsiteX5" fmla="*/ 298869 w 2127508"/>
                <a:gd name="connsiteY5" fmla="*/ 2127508 h 2127508"/>
                <a:gd name="connsiteX6" fmla="*/ 0 w 2127508"/>
                <a:gd name="connsiteY6" fmla="*/ 1828639 h 2127508"/>
                <a:gd name="connsiteX7" fmla="*/ 0 w 2127508"/>
                <a:gd name="connsiteY7" fmla="*/ 0 h 2127508"/>
                <a:gd name="connsiteX8" fmla="*/ 2127508 w 2127508"/>
                <a:gd name="connsiteY8" fmla="*/ 0 h 2127508"/>
                <a:gd name="connsiteX9" fmla="*/ 2127508 w 2127508"/>
                <a:gd name="connsiteY9" fmla="*/ 2127508 h 2127508"/>
                <a:gd name="connsiteX10" fmla="*/ 593863 w 2127508"/>
                <a:gd name="connsiteY10" fmla="*/ 2127508 h 2127508"/>
                <a:gd name="connsiteX11" fmla="*/ 0 w 2127508"/>
                <a:gd name="connsiteY11" fmla="*/ 1533645 h 212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27508" h="2127508">
                  <a:moveTo>
                    <a:pt x="0" y="2014424"/>
                  </a:moveTo>
                  <a:lnTo>
                    <a:pt x="113084" y="2127508"/>
                  </a:lnTo>
                  <a:lnTo>
                    <a:pt x="0" y="2127508"/>
                  </a:lnTo>
                  <a:close/>
                  <a:moveTo>
                    <a:pt x="0" y="1672139"/>
                  </a:moveTo>
                  <a:lnTo>
                    <a:pt x="455369" y="2127508"/>
                  </a:lnTo>
                  <a:lnTo>
                    <a:pt x="298869" y="2127508"/>
                  </a:lnTo>
                  <a:lnTo>
                    <a:pt x="0" y="1828639"/>
                  </a:lnTo>
                  <a:close/>
                  <a:moveTo>
                    <a:pt x="0" y="0"/>
                  </a:moveTo>
                  <a:lnTo>
                    <a:pt x="2127508" y="0"/>
                  </a:lnTo>
                  <a:lnTo>
                    <a:pt x="2127508" y="2127508"/>
                  </a:lnTo>
                  <a:lnTo>
                    <a:pt x="593863" y="2127508"/>
                  </a:lnTo>
                  <a:lnTo>
                    <a:pt x="0" y="153364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3" name="Freeform 63"/>
            <p:cNvSpPr/>
            <p:nvPr/>
          </p:nvSpPr>
          <p:spPr>
            <a:xfrm rot="10800000">
              <a:off x="5103404" y="2163214"/>
              <a:ext cx="665579" cy="665579"/>
            </a:xfrm>
            <a:custGeom>
              <a:avLst/>
              <a:gdLst>
                <a:gd name="connsiteX0" fmla="*/ 0 w 2127508"/>
                <a:gd name="connsiteY0" fmla="*/ 2014424 h 2127508"/>
                <a:gd name="connsiteX1" fmla="*/ 113084 w 2127508"/>
                <a:gd name="connsiteY1" fmla="*/ 2127508 h 2127508"/>
                <a:gd name="connsiteX2" fmla="*/ 0 w 2127508"/>
                <a:gd name="connsiteY2" fmla="*/ 2127508 h 2127508"/>
                <a:gd name="connsiteX3" fmla="*/ 0 w 2127508"/>
                <a:gd name="connsiteY3" fmla="*/ 1672139 h 2127508"/>
                <a:gd name="connsiteX4" fmla="*/ 455369 w 2127508"/>
                <a:gd name="connsiteY4" fmla="*/ 2127508 h 2127508"/>
                <a:gd name="connsiteX5" fmla="*/ 298869 w 2127508"/>
                <a:gd name="connsiteY5" fmla="*/ 2127508 h 2127508"/>
                <a:gd name="connsiteX6" fmla="*/ 0 w 2127508"/>
                <a:gd name="connsiteY6" fmla="*/ 1828639 h 2127508"/>
                <a:gd name="connsiteX7" fmla="*/ 0 w 2127508"/>
                <a:gd name="connsiteY7" fmla="*/ 0 h 2127508"/>
                <a:gd name="connsiteX8" fmla="*/ 2127508 w 2127508"/>
                <a:gd name="connsiteY8" fmla="*/ 0 h 2127508"/>
                <a:gd name="connsiteX9" fmla="*/ 2127508 w 2127508"/>
                <a:gd name="connsiteY9" fmla="*/ 2127508 h 2127508"/>
                <a:gd name="connsiteX10" fmla="*/ 593863 w 2127508"/>
                <a:gd name="connsiteY10" fmla="*/ 2127508 h 2127508"/>
                <a:gd name="connsiteX11" fmla="*/ 0 w 2127508"/>
                <a:gd name="connsiteY11" fmla="*/ 1533645 h 212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27508" h="2127508">
                  <a:moveTo>
                    <a:pt x="0" y="2014424"/>
                  </a:moveTo>
                  <a:lnTo>
                    <a:pt x="113084" y="2127508"/>
                  </a:lnTo>
                  <a:lnTo>
                    <a:pt x="0" y="2127508"/>
                  </a:lnTo>
                  <a:close/>
                  <a:moveTo>
                    <a:pt x="0" y="1672139"/>
                  </a:moveTo>
                  <a:lnTo>
                    <a:pt x="455369" y="2127508"/>
                  </a:lnTo>
                  <a:lnTo>
                    <a:pt x="298869" y="2127508"/>
                  </a:lnTo>
                  <a:lnTo>
                    <a:pt x="0" y="1828639"/>
                  </a:lnTo>
                  <a:close/>
                  <a:moveTo>
                    <a:pt x="0" y="0"/>
                  </a:moveTo>
                  <a:lnTo>
                    <a:pt x="2127508" y="0"/>
                  </a:lnTo>
                  <a:lnTo>
                    <a:pt x="2127508" y="2127508"/>
                  </a:lnTo>
                  <a:lnTo>
                    <a:pt x="593863" y="2127508"/>
                  </a:lnTo>
                  <a:lnTo>
                    <a:pt x="0" y="153364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4" name="Freeform 62"/>
            <p:cNvSpPr/>
            <p:nvPr/>
          </p:nvSpPr>
          <p:spPr>
            <a:xfrm rot="10800000">
              <a:off x="4131854" y="2163214"/>
              <a:ext cx="665579" cy="665579"/>
            </a:xfrm>
            <a:custGeom>
              <a:avLst/>
              <a:gdLst>
                <a:gd name="connsiteX0" fmla="*/ 0 w 2127508"/>
                <a:gd name="connsiteY0" fmla="*/ 2014424 h 2127508"/>
                <a:gd name="connsiteX1" fmla="*/ 113084 w 2127508"/>
                <a:gd name="connsiteY1" fmla="*/ 2127508 h 2127508"/>
                <a:gd name="connsiteX2" fmla="*/ 0 w 2127508"/>
                <a:gd name="connsiteY2" fmla="*/ 2127508 h 2127508"/>
                <a:gd name="connsiteX3" fmla="*/ 0 w 2127508"/>
                <a:gd name="connsiteY3" fmla="*/ 1672139 h 2127508"/>
                <a:gd name="connsiteX4" fmla="*/ 455369 w 2127508"/>
                <a:gd name="connsiteY4" fmla="*/ 2127508 h 2127508"/>
                <a:gd name="connsiteX5" fmla="*/ 298869 w 2127508"/>
                <a:gd name="connsiteY5" fmla="*/ 2127508 h 2127508"/>
                <a:gd name="connsiteX6" fmla="*/ 0 w 2127508"/>
                <a:gd name="connsiteY6" fmla="*/ 1828639 h 2127508"/>
                <a:gd name="connsiteX7" fmla="*/ 0 w 2127508"/>
                <a:gd name="connsiteY7" fmla="*/ 0 h 2127508"/>
                <a:gd name="connsiteX8" fmla="*/ 2127508 w 2127508"/>
                <a:gd name="connsiteY8" fmla="*/ 0 h 2127508"/>
                <a:gd name="connsiteX9" fmla="*/ 2127508 w 2127508"/>
                <a:gd name="connsiteY9" fmla="*/ 2127508 h 2127508"/>
                <a:gd name="connsiteX10" fmla="*/ 593863 w 2127508"/>
                <a:gd name="connsiteY10" fmla="*/ 2127508 h 2127508"/>
                <a:gd name="connsiteX11" fmla="*/ 0 w 2127508"/>
                <a:gd name="connsiteY11" fmla="*/ 1533645 h 212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27508" h="2127508">
                  <a:moveTo>
                    <a:pt x="0" y="2014424"/>
                  </a:moveTo>
                  <a:lnTo>
                    <a:pt x="113084" y="2127508"/>
                  </a:lnTo>
                  <a:lnTo>
                    <a:pt x="0" y="2127508"/>
                  </a:lnTo>
                  <a:close/>
                  <a:moveTo>
                    <a:pt x="0" y="1672139"/>
                  </a:moveTo>
                  <a:lnTo>
                    <a:pt x="455369" y="2127508"/>
                  </a:lnTo>
                  <a:lnTo>
                    <a:pt x="298869" y="2127508"/>
                  </a:lnTo>
                  <a:lnTo>
                    <a:pt x="0" y="1828639"/>
                  </a:lnTo>
                  <a:close/>
                  <a:moveTo>
                    <a:pt x="0" y="0"/>
                  </a:moveTo>
                  <a:lnTo>
                    <a:pt x="2127508" y="0"/>
                  </a:lnTo>
                  <a:lnTo>
                    <a:pt x="2127508" y="2127508"/>
                  </a:lnTo>
                  <a:lnTo>
                    <a:pt x="593863" y="2127508"/>
                  </a:lnTo>
                  <a:lnTo>
                    <a:pt x="0" y="1533645"/>
                  </a:lnTo>
                  <a:close/>
                </a:path>
              </a:pathLst>
            </a:custGeom>
            <a:solidFill>
              <a:srgbClr val="3B80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951525" y="2106404"/>
              <a:ext cx="990742" cy="2549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ru-RU" sz="1400" b="1" spc="-20" dirty="0" smtClean="0">
                  <a:latin typeface="Proxima Nova" charset="0"/>
                  <a:ea typeface="Proxima Nova" charset="0"/>
                  <a:cs typeface="Proxima Nova" charset="0"/>
                </a:rPr>
                <a:t>УДОБСТВО</a:t>
              </a:r>
              <a:endParaRPr lang="id-ID" sz="1400" b="1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903536" y="2106404"/>
              <a:ext cx="1644327" cy="2549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ru-RU"/>
              </a:defPPr>
              <a:lvl1pPr algn="r">
                <a:defRPr sz="1400" b="1" spc="-20">
                  <a:latin typeface="Proxima Nova" charset="0"/>
                  <a:ea typeface="Proxima Nova" charset="0"/>
                  <a:cs typeface="Proxima Nova" charset="0"/>
                </a:defRPr>
              </a:lvl1pPr>
            </a:lstStyle>
            <a:p>
              <a:r>
                <a:rPr lang="ru-RU" dirty="0" smtClean="0"/>
                <a:t>СВОБОДА ВЫБОРА</a:t>
              </a:r>
              <a:endParaRPr lang="id-ID" dirty="0"/>
            </a:p>
          </p:txBody>
        </p:sp>
        <p:sp>
          <p:nvSpPr>
            <p:cNvPr id="17" name="Rectangle 29"/>
            <p:cNvSpPr/>
            <p:nvPr/>
          </p:nvSpPr>
          <p:spPr>
            <a:xfrm>
              <a:off x="5917484" y="2297976"/>
              <a:ext cx="2660992" cy="4971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Большой выбор партнеров – застройщиков и агентств недвижимости.</a:t>
              </a:r>
              <a:endParaRPr lang="id-ID" sz="11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633835" y="2948549"/>
              <a:ext cx="1308429" cy="2549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ru-RU"/>
              </a:defPPr>
              <a:lvl1pPr algn="r">
                <a:defRPr sz="1400" b="1" spc="-20">
                  <a:latin typeface="Proxima Nova" charset="0"/>
                  <a:ea typeface="Proxima Nova" charset="0"/>
                  <a:cs typeface="Proxima Nova" charset="0"/>
                </a:defRPr>
              </a:lvl1pPr>
            </a:lstStyle>
            <a:p>
              <a:r>
                <a:rPr lang="ru-RU" dirty="0" smtClean="0"/>
                <a:t>ДОСТУПНОСТЬ</a:t>
              </a:r>
              <a:endParaRPr lang="id-ID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34535" y="2948549"/>
              <a:ext cx="1230387" cy="2549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ru-RU"/>
              </a:defPPr>
              <a:lvl1pPr algn="r">
                <a:defRPr sz="1400" b="1" spc="-20">
                  <a:latin typeface="Proxima Nova" charset="0"/>
                  <a:ea typeface="Proxima Nova" charset="0"/>
                  <a:cs typeface="Proxima Nova" charset="0"/>
                </a:defRPr>
              </a:lvl1pPr>
            </a:lstStyle>
            <a:p>
              <a:r>
                <a:rPr lang="ru-RU" dirty="0" smtClean="0"/>
                <a:t>ЛОЯЛЬНОСТЬ</a:t>
              </a:r>
              <a:endParaRPr lang="id-ID" dirty="0"/>
            </a:p>
          </p:txBody>
        </p:sp>
        <p:sp>
          <p:nvSpPr>
            <p:cNvPr id="20" name="Rectangle 33"/>
            <p:cNvSpPr/>
            <p:nvPr/>
          </p:nvSpPr>
          <p:spPr>
            <a:xfrm>
              <a:off x="5939402" y="3140122"/>
              <a:ext cx="2531290" cy="4711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Нет </a:t>
              </a:r>
              <a:r>
                <a:rPr lang="ru-RU" sz="1100" spc="-20" dirty="0">
                  <a:latin typeface="Proxima Nova" charset="0"/>
                  <a:ea typeface="Proxima Nova" charset="0"/>
                  <a:cs typeface="Proxima Nova" charset="0"/>
                </a:rPr>
                <a:t>требований к износу, этажности и метражу объекта </a:t>
              </a: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недвижимости.</a:t>
              </a:r>
              <a:endParaRPr lang="ru-RU" sz="11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133898" y="3758709"/>
              <a:ext cx="1852745" cy="4334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ru-RU" sz="1400" b="1" spc="-20" dirty="0">
                  <a:latin typeface="Proxima Nova" charset="0"/>
                  <a:ea typeface="Proxima Nova" charset="0"/>
                  <a:cs typeface="Proxima Nova" charset="0"/>
                </a:rPr>
                <a:t>ИНДИВИДУАЛЬНОСТЬ</a:t>
              </a:r>
              <a:endParaRPr lang="id-ID" sz="1400" b="1" spc="-20" dirty="0">
                <a:latin typeface="Proxima Nova" charset="0"/>
                <a:ea typeface="Proxima Nova" charset="0"/>
                <a:cs typeface="Proxima Nova" charset="0"/>
              </a:endParaRPr>
            </a:p>
            <a:p>
              <a:pPr algn="r"/>
              <a:endParaRPr lang="id-ID" sz="1400" b="1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928023" y="3758709"/>
              <a:ext cx="1703664" cy="2549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ru-RU"/>
              </a:defPPr>
              <a:lvl1pPr algn="r">
                <a:defRPr sz="1400" b="1" spc="-20">
                  <a:latin typeface="Proxima Nova" charset="0"/>
                  <a:ea typeface="Proxima Nova" charset="0"/>
                  <a:cs typeface="Proxima Nova" charset="0"/>
                </a:defRPr>
              </a:lvl1pPr>
            </a:lstStyle>
            <a:p>
              <a:r>
                <a:rPr lang="ru-RU" dirty="0" smtClean="0"/>
                <a:t>НЕСТАНДАРТНОСТЬ</a:t>
              </a:r>
              <a:endParaRPr lang="id-ID" dirty="0"/>
            </a:p>
          </p:txBody>
        </p:sp>
        <p:sp>
          <p:nvSpPr>
            <p:cNvPr id="23" name="Rectangle 37"/>
            <p:cNvSpPr/>
            <p:nvPr/>
          </p:nvSpPr>
          <p:spPr>
            <a:xfrm>
              <a:off x="5961066" y="3950282"/>
              <a:ext cx="2799317" cy="4971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Учет доходов третьих лиц, в </a:t>
              </a:r>
              <a:r>
                <a:rPr lang="ru-RU" sz="1100" spc="-20" dirty="0" err="1" smtClean="0">
                  <a:latin typeface="Proxima Nova" charset="0"/>
                  <a:ea typeface="Proxima Nova" charset="0"/>
                  <a:cs typeface="Proxima Nova" charset="0"/>
                </a:rPr>
                <a:t>т.ч</a:t>
              </a: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. ИП и ЛПХ. Прием справок о доходах по форме др. банков.</a:t>
              </a:r>
              <a:endParaRPr lang="ru-RU" sz="11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972089" y="4651654"/>
              <a:ext cx="970179" cy="2549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ru-RU" sz="1400" b="1" spc="-20" dirty="0" smtClean="0">
                  <a:latin typeface="Proxima Nova" charset="0"/>
                  <a:ea typeface="Proxima Nova" charset="0"/>
                  <a:cs typeface="Proxima Nova" charset="0"/>
                </a:rPr>
                <a:t>ГИБКОСТЬ</a:t>
              </a:r>
              <a:endParaRPr lang="id-ID" sz="1400" b="1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946035" y="4651654"/>
              <a:ext cx="1732486" cy="2549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spc="-20" dirty="0" smtClean="0">
                  <a:latin typeface="Proxima Nova" charset="0"/>
                  <a:ea typeface="Proxima Nova" charset="0"/>
                  <a:cs typeface="Proxima Nova" charset="0"/>
                </a:rPr>
                <a:t>УНИВЕРСАЛЬНОСТЬ</a:t>
              </a:r>
              <a:endParaRPr lang="id-ID" sz="1400" b="1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26" name="Rectangle 41"/>
            <p:cNvSpPr/>
            <p:nvPr/>
          </p:nvSpPr>
          <p:spPr>
            <a:xfrm>
              <a:off x="5950234" y="4843226"/>
              <a:ext cx="2531290" cy="4971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У нас всегда есть для Вас предложение из всего комплекса банковских услуг.</a:t>
              </a:r>
              <a:endParaRPr lang="id-ID" sz="11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27" name="Rectangle 70"/>
            <p:cNvSpPr/>
            <p:nvPr/>
          </p:nvSpPr>
          <p:spPr>
            <a:xfrm>
              <a:off x="1129006" y="2297976"/>
              <a:ext cx="2816191" cy="4711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Широкая филиальная сеть. </a:t>
              </a:r>
            </a:p>
            <a:p>
              <a:pPr algn="r">
                <a:lnSpc>
                  <a:spcPct val="150000"/>
                </a:lnSpc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Дистанционные сервисы.</a:t>
              </a:r>
              <a:endParaRPr lang="id-ID" sz="900" dirty="0">
                <a:latin typeface="Open Sans Light"/>
              </a:endParaRPr>
            </a:p>
          </p:txBody>
        </p:sp>
        <p:sp>
          <p:nvSpPr>
            <p:cNvPr id="28" name="Rectangle 71"/>
            <p:cNvSpPr/>
            <p:nvPr/>
          </p:nvSpPr>
          <p:spPr>
            <a:xfrm>
              <a:off x="1376084" y="3140122"/>
              <a:ext cx="2569113" cy="4971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Всегда конкурентные ставки и</a:t>
              </a:r>
            </a:p>
            <a:p>
              <a:pPr algn="r">
                <a:lnSpc>
                  <a:spcPct val="150000"/>
                </a:lnSpc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 условия программ, в </a:t>
              </a:r>
              <a:r>
                <a:rPr lang="ru-RU" sz="1100" spc="-20" dirty="0" err="1" smtClean="0">
                  <a:latin typeface="Proxima Nova" charset="0"/>
                  <a:ea typeface="Proxima Nova" charset="0"/>
                  <a:cs typeface="Proxima Nova" charset="0"/>
                </a:rPr>
                <a:t>т.ч</a:t>
              </a: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. специальные. </a:t>
              </a:r>
              <a:r>
                <a:rPr lang="id-ID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 </a:t>
              </a:r>
              <a:endParaRPr lang="id-ID" sz="11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29" name="Rectangle 73"/>
            <p:cNvSpPr/>
            <p:nvPr/>
          </p:nvSpPr>
          <p:spPr>
            <a:xfrm>
              <a:off x="1230525" y="3950282"/>
              <a:ext cx="2714671" cy="4971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Персональный менеджер. Линейка программ удовлетворяет  любые потребности клиента.</a:t>
              </a:r>
              <a:r>
                <a:rPr lang="id-ID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 </a:t>
              </a:r>
              <a:endParaRPr lang="id-ID" sz="11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30" name="Rectangle 74"/>
            <p:cNvSpPr/>
            <p:nvPr/>
          </p:nvSpPr>
          <p:spPr>
            <a:xfrm>
              <a:off x="1129006" y="4843226"/>
              <a:ext cx="2816189" cy="7074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Возможность </a:t>
              </a:r>
              <a:r>
                <a:rPr lang="ru-RU" sz="1100" spc="-20" dirty="0">
                  <a:latin typeface="Proxima Nova" charset="0"/>
                  <a:ea typeface="Proxima Nova" charset="0"/>
                  <a:cs typeface="Proxima Nova" charset="0"/>
                </a:rPr>
                <a:t>выбора схемы погашения кредита (</a:t>
              </a:r>
              <a:r>
                <a:rPr lang="ru-RU" sz="1100" spc="-20" dirty="0" err="1">
                  <a:latin typeface="Proxima Nova" charset="0"/>
                  <a:ea typeface="Proxima Nova" charset="0"/>
                  <a:cs typeface="Proxima Nova" charset="0"/>
                </a:rPr>
                <a:t>аннуитетная</a:t>
              </a:r>
              <a:r>
                <a:rPr lang="ru-RU" sz="1100" spc="-20" dirty="0">
                  <a:latin typeface="Proxima Nova" charset="0"/>
                  <a:ea typeface="Proxima Nova" charset="0"/>
                  <a:cs typeface="Proxima Nova" charset="0"/>
                </a:rPr>
                <a:t> / дифференцированная</a:t>
              </a: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).</a:t>
              </a:r>
              <a:endParaRPr lang="ru-RU" sz="1100" spc="-20" dirty="0">
                <a:latin typeface="Proxima Nova" charset="0"/>
                <a:ea typeface="Proxima Nova" charset="0"/>
                <a:cs typeface="Proxima Nova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id-ID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. </a:t>
              </a:r>
              <a:endParaRPr lang="id-ID" sz="11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32" name="Freeform 24"/>
            <p:cNvSpPr>
              <a:spLocks noEditPoints="1"/>
            </p:cNvSpPr>
            <p:nvPr/>
          </p:nvSpPr>
          <p:spPr bwMode="auto">
            <a:xfrm>
              <a:off x="5239638" y="4852034"/>
              <a:ext cx="337944" cy="338813"/>
            </a:xfrm>
            <a:custGeom>
              <a:avLst/>
              <a:gdLst>
                <a:gd name="T0" fmla="*/ 95 w 176"/>
                <a:gd name="T1" fmla="*/ 23 h 176"/>
                <a:gd name="T2" fmla="*/ 104 w 176"/>
                <a:gd name="T3" fmla="*/ 60 h 176"/>
                <a:gd name="T4" fmla="*/ 112 w 176"/>
                <a:gd name="T5" fmla="*/ 60 h 176"/>
                <a:gd name="T6" fmla="*/ 121 w 176"/>
                <a:gd name="T7" fmla="*/ 23 h 176"/>
                <a:gd name="T8" fmla="*/ 128 w 176"/>
                <a:gd name="T9" fmla="*/ 20 h 176"/>
                <a:gd name="T10" fmla="*/ 111 w 176"/>
                <a:gd name="T11" fmla="*/ 1 h 176"/>
                <a:gd name="T12" fmla="*/ 105 w 176"/>
                <a:gd name="T13" fmla="*/ 1 h 176"/>
                <a:gd name="T14" fmla="*/ 88 w 176"/>
                <a:gd name="T15" fmla="*/ 20 h 176"/>
                <a:gd name="T16" fmla="*/ 160 w 176"/>
                <a:gd name="T17" fmla="*/ 149 h 176"/>
                <a:gd name="T18" fmla="*/ 176 w 176"/>
                <a:gd name="T19" fmla="*/ 77 h 176"/>
                <a:gd name="T20" fmla="*/ 176 w 176"/>
                <a:gd name="T21" fmla="*/ 76 h 176"/>
                <a:gd name="T22" fmla="*/ 44 w 176"/>
                <a:gd name="T23" fmla="*/ 72 h 176"/>
                <a:gd name="T24" fmla="*/ 38 w 176"/>
                <a:gd name="T25" fmla="*/ 51 h 176"/>
                <a:gd name="T26" fmla="*/ 4 w 176"/>
                <a:gd name="T27" fmla="*/ 48 h 176"/>
                <a:gd name="T28" fmla="*/ 4 w 176"/>
                <a:gd name="T29" fmla="*/ 56 h 176"/>
                <a:gd name="T30" fmla="*/ 56 w 176"/>
                <a:gd name="T31" fmla="*/ 149 h 176"/>
                <a:gd name="T32" fmla="*/ 58 w 176"/>
                <a:gd name="T33" fmla="*/ 152 h 176"/>
                <a:gd name="T34" fmla="*/ 72 w 176"/>
                <a:gd name="T35" fmla="*/ 176 h 176"/>
                <a:gd name="T36" fmla="*/ 86 w 176"/>
                <a:gd name="T37" fmla="*/ 152 h 176"/>
                <a:gd name="T38" fmla="*/ 128 w 176"/>
                <a:gd name="T39" fmla="*/ 160 h 176"/>
                <a:gd name="T40" fmla="*/ 160 w 176"/>
                <a:gd name="T41" fmla="*/ 160 h 176"/>
                <a:gd name="T42" fmla="*/ 160 w 176"/>
                <a:gd name="T43" fmla="*/ 149 h 176"/>
                <a:gd name="T44" fmla="*/ 167 w 176"/>
                <a:gd name="T45" fmla="*/ 80 h 176"/>
                <a:gd name="T46" fmla="*/ 142 w 176"/>
                <a:gd name="T47" fmla="*/ 96 h 176"/>
                <a:gd name="T48" fmla="*/ 46 w 176"/>
                <a:gd name="T49" fmla="*/ 80 h 176"/>
                <a:gd name="T50" fmla="*/ 74 w 176"/>
                <a:gd name="T51" fmla="*/ 96 h 176"/>
                <a:gd name="T52" fmla="*/ 46 w 176"/>
                <a:gd name="T53" fmla="*/ 80 h 176"/>
                <a:gd name="T54" fmla="*/ 52 w 176"/>
                <a:gd name="T55" fmla="*/ 104 h 176"/>
                <a:gd name="T56" fmla="*/ 77 w 176"/>
                <a:gd name="T57" fmla="*/ 120 h 176"/>
                <a:gd name="T58" fmla="*/ 59 w 176"/>
                <a:gd name="T59" fmla="*/ 128 h 176"/>
                <a:gd name="T60" fmla="*/ 80 w 176"/>
                <a:gd name="T61" fmla="*/ 144 h 176"/>
                <a:gd name="T62" fmla="*/ 59 w 176"/>
                <a:gd name="T63" fmla="*/ 128 h 176"/>
                <a:gd name="T64" fmla="*/ 64 w 176"/>
                <a:gd name="T65" fmla="*/ 160 h 176"/>
                <a:gd name="T66" fmla="*/ 80 w 176"/>
                <a:gd name="T67" fmla="*/ 160 h 176"/>
                <a:gd name="T68" fmla="*/ 104 w 176"/>
                <a:gd name="T69" fmla="*/ 144 h 176"/>
                <a:gd name="T70" fmla="*/ 86 w 176"/>
                <a:gd name="T71" fmla="*/ 128 h 176"/>
                <a:gd name="T72" fmla="*/ 104 w 176"/>
                <a:gd name="T73" fmla="*/ 144 h 176"/>
                <a:gd name="T74" fmla="*/ 85 w 176"/>
                <a:gd name="T75" fmla="*/ 120 h 176"/>
                <a:gd name="T76" fmla="*/ 104 w 176"/>
                <a:gd name="T77" fmla="*/ 104 h 176"/>
                <a:gd name="T78" fmla="*/ 104 w 176"/>
                <a:gd name="T79" fmla="*/ 96 h 176"/>
                <a:gd name="T80" fmla="*/ 80 w 176"/>
                <a:gd name="T81" fmla="*/ 80 h 176"/>
                <a:gd name="T82" fmla="*/ 104 w 176"/>
                <a:gd name="T83" fmla="*/ 96 h 176"/>
                <a:gd name="T84" fmla="*/ 112 w 176"/>
                <a:gd name="T85" fmla="*/ 144 h 176"/>
                <a:gd name="T86" fmla="*/ 130 w 176"/>
                <a:gd name="T87" fmla="*/ 128 h 176"/>
                <a:gd name="T88" fmla="*/ 131 w 176"/>
                <a:gd name="T89" fmla="*/ 120 h 176"/>
                <a:gd name="T90" fmla="*/ 112 w 176"/>
                <a:gd name="T91" fmla="*/ 104 h 176"/>
                <a:gd name="T92" fmla="*/ 131 w 176"/>
                <a:gd name="T93" fmla="*/ 120 h 176"/>
                <a:gd name="T94" fmla="*/ 112 w 176"/>
                <a:gd name="T95" fmla="*/ 96 h 176"/>
                <a:gd name="T96" fmla="*/ 136 w 176"/>
                <a:gd name="T97" fmla="*/ 80 h 176"/>
                <a:gd name="T98" fmla="*/ 144 w 176"/>
                <a:gd name="T99" fmla="*/ 168 h 176"/>
                <a:gd name="T100" fmla="*/ 144 w 176"/>
                <a:gd name="T101" fmla="*/ 152 h 176"/>
                <a:gd name="T102" fmla="*/ 144 w 176"/>
                <a:gd name="T103" fmla="*/ 168 h 176"/>
                <a:gd name="T104" fmla="*/ 136 w 176"/>
                <a:gd name="T105" fmla="*/ 144 h 176"/>
                <a:gd name="T106" fmla="*/ 156 w 176"/>
                <a:gd name="T107" fmla="*/ 128 h 176"/>
                <a:gd name="T108" fmla="*/ 139 w 176"/>
                <a:gd name="T109" fmla="*/ 120 h 176"/>
                <a:gd name="T110" fmla="*/ 162 w 176"/>
                <a:gd name="T111" fmla="*/ 104 h 176"/>
                <a:gd name="T112" fmla="*/ 139 w 176"/>
                <a:gd name="T113" fmla="*/ 1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6" h="176">
                  <a:moveTo>
                    <a:pt x="92" y="24"/>
                  </a:moveTo>
                  <a:cubicBezTo>
                    <a:pt x="93" y="24"/>
                    <a:pt x="94" y="24"/>
                    <a:pt x="95" y="23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60"/>
                    <a:pt x="104" y="60"/>
                    <a:pt x="104" y="60"/>
                  </a:cubicBezTo>
                  <a:cubicBezTo>
                    <a:pt x="104" y="62"/>
                    <a:pt x="106" y="64"/>
                    <a:pt x="108" y="64"/>
                  </a:cubicBezTo>
                  <a:cubicBezTo>
                    <a:pt x="110" y="64"/>
                    <a:pt x="112" y="62"/>
                    <a:pt x="112" y="60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121" y="23"/>
                    <a:pt x="121" y="23"/>
                    <a:pt x="121" y="23"/>
                  </a:cubicBezTo>
                  <a:cubicBezTo>
                    <a:pt x="122" y="24"/>
                    <a:pt x="123" y="24"/>
                    <a:pt x="124" y="24"/>
                  </a:cubicBezTo>
                  <a:cubicBezTo>
                    <a:pt x="126" y="24"/>
                    <a:pt x="128" y="22"/>
                    <a:pt x="128" y="20"/>
                  </a:cubicBezTo>
                  <a:cubicBezTo>
                    <a:pt x="128" y="19"/>
                    <a:pt x="128" y="18"/>
                    <a:pt x="127" y="17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0" y="0"/>
                    <a:pt x="109" y="0"/>
                    <a:pt x="108" y="0"/>
                  </a:cubicBezTo>
                  <a:cubicBezTo>
                    <a:pt x="107" y="0"/>
                    <a:pt x="106" y="0"/>
                    <a:pt x="105" y="1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8" y="18"/>
                    <a:pt x="88" y="19"/>
                    <a:pt x="88" y="20"/>
                  </a:cubicBezTo>
                  <a:cubicBezTo>
                    <a:pt x="88" y="22"/>
                    <a:pt x="90" y="24"/>
                    <a:pt x="92" y="24"/>
                  </a:cubicBezTo>
                  <a:moveTo>
                    <a:pt x="160" y="149"/>
                  </a:moveTo>
                  <a:cubicBezTo>
                    <a:pt x="160" y="149"/>
                    <a:pt x="160" y="149"/>
                    <a:pt x="160" y="149"/>
                  </a:cubicBezTo>
                  <a:cubicBezTo>
                    <a:pt x="176" y="77"/>
                    <a:pt x="176" y="77"/>
                    <a:pt x="176" y="77"/>
                  </a:cubicBezTo>
                  <a:cubicBezTo>
                    <a:pt x="176" y="77"/>
                    <a:pt x="176" y="77"/>
                    <a:pt x="176" y="77"/>
                  </a:cubicBezTo>
                  <a:cubicBezTo>
                    <a:pt x="176" y="77"/>
                    <a:pt x="176" y="76"/>
                    <a:pt x="176" y="76"/>
                  </a:cubicBezTo>
                  <a:cubicBezTo>
                    <a:pt x="176" y="74"/>
                    <a:pt x="174" y="72"/>
                    <a:pt x="172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38" y="49"/>
                    <a:pt x="36" y="48"/>
                    <a:pt x="3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2" y="48"/>
                    <a:pt x="0" y="50"/>
                    <a:pt x="0" y="52"/>
                  </a:cubicBezTo>
                  <a:cubicBezTo>
                    <a:pt x="0" y="54"/>
                    <a:pt x="2" y="56"/>
                    <a:pt x="4" y="56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56" y="149"/>
                    <a:pt x="56" y="149"/>
                    <a:pt x="56" y="149"/>
                  </a:cubicBezTo>
                  <a:cubicBezTo>
                    <a:pt x="56" y="149"/>
                    <a:pt x="56" y="149"/>
                    <a:pt x="56" y="149"/>
                  </a:cubicBezTo>
                  <a:cubicBezTo>
                    <a:pt x="57" y="150"/>
                    <a:pt x="57" y="151"/>
                    <a:pt x="58" y="152"/>
                  </a:cubicBezTo>
                  <a:cubicBezTo>
                    <a:pt x="57" y="154"/>
                    <a:pt x="56" y="157"/>
                    <a:pt x="56" y="160"/>
                  </a:cubicBezTo>
                  <a:cubicBezTo>
                    <a:pt x="56" y="169"/>
                    <a:pt x="63" y="176"/>
                    <a:pt x="72" y="176"/>
                  </a:cubicBezTo>
                  <a:cubicBezTo>
                    <a:pt x="81" y="176"/>
                    <a:pt x="88" y="169"/>
                    <a:pt x="88" y="160"/>
                  </a:cubicBezTo>
                  <a:cubicBezTo>
                    <a:pt x="88" y="157"/>
                    <a:pt x="87" y="154"/>
                    <a:pt x="86" y="152"/>
                  </a:cubicBezTo>
                  <a:cubicBezTo>
                    <a:pt x="130" y="152"/>
                    <a:pt x="130" y="152"/>
                    <a:pt x="130" y="152"/>
                  </a:cubicBezTo>
                  <a:cubicBezTo>
                    <a:pt x="129" y="154"/>
                    <a:pt x="128" y="157"/>
                    <a:pt x="128" y="160"/>
                  </a:cubicBezTo>
                  <a:cubicBezTo>
                    <a:pt x="128" y="169"/>
                    <a:pt x="135" y="176"/>
                    <a:pt x="144" y="176"/>
                  </a:cubicBezTo>
                  <a:cubicBezTo>
                    <a:pt x="153" y="176"/>
                    <a:pt x="160" y="169"/>
                    <a:pt x="160" y="160"/>
                  </a:cubicBezTo>
                  <a:cubicBezTo>
                    <a:pt x="160" y="157"/>
                    <a:pt x="159" y="154"/>
                    <a:pt x="158" y="152"/>
                  </a:cubicBezTo>
                  <a:cubicBezTo>
                    <a:pt x="159" y="151"/>
                    <a:pt x="160" y="150"/>
                    <a:pt x="160" y="149"/>
                  </a:cubicBezTo>
                  <a:moveTo>
                    <a:pt x="144" y="80"/>
                  </a:moveTo>
                  <a:cubicBezTo>
                    <a:pt x="167" y="80"/>
                    <a:pt x="167" y="80"/>
                    <a:pt x="167" y="80"/>
                  </a:cubicBezTo>
                  <a:cubicBezTo>
                    <a:pt x="163" y="96"/>
                    <a:pt x="163" y="96"/>
                    <a:pt x="163" y="96"/>
                  </a:cubicBezTo>
                  <a:cubicBezTo>
                    <a:pt x="142" y="96"/>
                    <a:pt x="142" y="96"/>
                    <a:pt x="142" y="96"/>
                  </a:cubicBezTo>
                  <a:lnTo>
                    <a:pt x="144" y="80"/>
                  </a:lnTo>
                  <a:close/>
                  <a:moveTo>
                    <a:pt x="46" y="80"/>
                  </a:moveTo>
                  <a:cubicBezTo>
                    <a:pt x="72" y="80"/>
                    <a:pt x="72" y="80"/>
                    <a:pt x="72" y="80"/>
                  </a:cubicBezTo>
                  <a:cubicBezTo>
                    <a:pt x="74" y="96"/>
                    <a:pt x="74" y="96"/>
                    <a:pt x="74" y="96"/>
                  </a:cubicBezTo>
                  <a:cubicBezTo>
                    <a:pt x="50" y="96"/>
                    <a:pt x="50" y="96"/>
                    <a:pt x="50" y="96"/>
                  </a:cubicBezTo>
                  <a:lnTo>
                    <a:pt x="46" y="80"/>
                  </a:lnTo>
                  <a:close/>
                  <a:moveTo>
                    <a:pt x="57" y="120"/>
                  </a:moveTo>
                  <a:cubicBezTo>
                    <a:pt x="52" y="104"/>
                    <a:pt x="52" y="104"/>
                    <a:pt x="52" y="104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7" y="120"/>
                    <a:pt x="77" y="120"/>
                    <a:pt x="77" y="120"/>
                  </a:cubicBezTo>
                  <a:lnTo>
                    <a:pt x="57" y="120"/>
                  </a:lnTo>
                  <a:close/>
                  <a:moveTo>
                    <a:pt x="59" y="128"/>
                  </a:moveTo>
                  <a:cubicBezTo>
                    <a:pt x="78" y="128"/>
                    <a:pt x="78" y="128"/>
                    <a:pt x="78" y="128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63" y="144"/>
                    <a:pt x="63" y="144"/>
                    <a:pt x="63" y="144"/>
                  </a:cubicBezTo>
                  <a:lnTo>
                    <a:pt x="59" y="128"/>
                  </a:lnTo>
                  <a:close/>
                  <a:moveTo>
                    <a:pt x="72" y="168"/>
                  </a:moveTo>
                  <a:cubicBezTo>
                    <a:pt x="68" y="168"/>
                    <a:pt x="64" y="164"/>
                    <a:pt x="64" y="160"/>
                  </a:cubicBezTo>
                  <a:cubicBezTo>
                    <a:pt x="64" y="156"/>
                    <a:pt x="68" y="152"/>
                    <a:pt x="72" y="152"/>
                  </a:cubicBezTo>
                  <a:cubicBezTo>
                    <a:pt x="76" y="152"/>
                    <a:pt x="80" y="156"/>
                    <a:pt x="80" y="160"/>
                  </a:cubicBezTo>
                  <a:cubicBezTo>
                    <a:pt x="80" y="164"/>
                    <a:pt x="76" y="168"/>
                    <a:pt x="72" y="168"/>
                  </a:cubicBezTo>
                  <a:moveTo>
                    <a:pt x="104" y="144"/>
                  </a:moveTo>
                  <a:cubicBezTo>
                    <a:pt x="88" y="144"/>
                    <a:pt x="88" y="144"/>
                    <a:pt x="88" y="144"/>
                  </a:cubicBezTo>
                  <a:cubicBezTo>
                    <a:pt x="86" y="128"/>
                    <a:pt x="86" y="128"/>
                    <a:pt x="86" y="128"/>
                  </a:cubicBezTo>
                  <a:cubicBezTo>
                    <a:pt x="104" y="128"/>
                    <a:pt x="104" y="128"/>
                    <a:pt x="104" y="128"/>
                  </a:cubicBezTo>
                  <a:lnTo>
                    <a:pt x="104" y="144"/>
                  </a:lnTo>
                  <a:close/>
                  <a:moveTo>
                    <a:pt x="104" y="120"/>
                  </a:moveTo>
                  <a:cubicBezTo>
                    <a:pt x="85" y="120"/>
                    <a:pt x="85" y="120"/>
                    <a:pt x="85" y="120"/>
                  </a:cubicBezTo>
                  <a:cubicBezTo>
                    <a:pt x="83" y="104"/>
                    <a:pt x="83" y="104"/>
                    <a:pt x="83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20"/>
                  </a:lnTo>
                  <a:close/>
                  <a:moveTo>
                    <a:pt x="104" y="96"/>
                  </a:moveTo>
                  <a:cubicBezTo>
                    <a:pt x="82" y="96"/>
                    <a:pt x="82" y="96"/>
                    <a:pt x="82" y="96"/>
                  </a:cubicBezTo>
                  <a:cubicBezTo>
                    <a:pt x="80" y="80"/>
                    <a:pt x="80" y="80"/>
                    <a:pt x="80" y="80"/>
                  </a:cubicBezTo>
                  <a:cubicBezTo>
                    <a:pt x="104" y="80"/>
                    <a:pt x="104" y="80"/>
                    <a:pt x="104" y="80"/>
                  </a:cubicBezTo>
                  <a:lnTo>
                    <a:pt x="104" y="96"/>
                  </a:lnTo>
                  <a:close/>
                  <a:moveTo>
                    <a:pt x="128" y="144"/>
                  </a:moveTo>
                  <a:cubicBezTo>
                    <a:pt x="112" y="144"/>
                    <a:pt x="112" y="144"/>
                    <a:pt x="112" y="144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30" y="128"/>
                    <a:pt x="130" y="128"/>
                    <a:pt x="130" y="128"/>
                  </a:cubicBezTo>
                  <a:lnTo>
                    <a:pt x="128" y="144"/>
                  </a:lnTo>
                  <a:close/>
                  <a:moveTo>
                    <a:pt x="131" y="120"/>
                  </a:moveTo>
                  <a:cubicBezTo>
                    <a:pt x="112" y="120"/>
                    <a:pt x="112" y="120"/>
                    <a:pt x="112" y="120"/>
                  </a:cubicBezTo>
                  <a:cubicBezTo>
                    <a:pt x="112" y="104"/>
                    <a:pt x="112" y="104"/>
                    <a:pt x="112" y="104"/>
                  </a:cubicBezTo>
                  <a:cubicBezTo>
                    <a:pt x="133" y="104"/>
                    <a:pt x="133" y="104"/>
                    <a:pt x="133" y="104"/>
                  </a:cubicBezTo>
                  <a:lnTo>
                    <a:pt x="131" y="120"/>
                  </a:lnTo>
                  <a:close/>
                  <a:moveTo>
                    <a:pt x="134" y="96"/>
                  </a:moveTo>
                  <a:cubicBezTo>
                    <a:pt x="112" y="96"/>
                    <a:pt x="112" y="96"/>
                    <a:pt x="112" y="96"/>
                  </a:cubicBezTo>
                  <a:cubicBezTo>
                    <a:pt x="112" y="80"/>
                    <a:pt x="112" y="80"/>
                    <a:pt x="112" y="80"/>
                  </a:cubicBezTo>
                  <a:cubicBezTo>
                    <a:pt x="136" y="80"/>
                    <a:pt x="136" y="80"/>
                    <a:pt x="136" y="80"/>
                  </a:cubicBezTo>
                  <a:lnTo>
                    <a:pt x="134" y="96"/>
                  </a:lnTo>
                  <a:close/>
                  <a:moveTo>
                    <a:pt x="144" y="168"/>
                  </a:moveTo>
                  <a:cubicBezTo>
                    <a:pt x="140" y="168"/>
                    <a:pt x="136" y="164"/>
                    <a:pt x="136" y="160"/>
                  </a:cubicBezTo>
                  <a:cubicBezTo>
                    <a:pt x="136" y="156"/>
                    <a:pt x="140" y="152"/>
                    <a:pt x="144" y="152"/>
                  </a:cubicBezTo>
                  <a:cubicBezTo>
                    <a:pt x="148" y="152"/>
                    <a:pt x="152" y="156"/>
                    <a:pt x="152" y="160"/>
                  </a:cubicBezTo>
                  <a:cubicBezTo>
                    <a:pt x="152" y="164"/>
                    <a:pt x="148" y="168"/>
                    <a:pt x="144" y="168"/>
                  </a:cubicBezTo>
                  <a:moveTo>
                    <a:pt x="153" y="144"/>
                  </a:moveTo>
                  <a:cubicBezTo>
                    <a:pt x="136" y="144"/>
                    <a:pt x="136" y="144"/>
                    <a:pt x="136" y="144"/>
                  </a:cubicBezTo>
                  <a:cubicBezTo>
                    <a:pt x="138" y="128"/>
                    <a:pt x="138" y="128"/>
                    <a:pt x="138" y="128"/>
                  </a:cubicBezTo>
                  <a:cubicBezTo>
                    <a:pt x="156" y="128"/>
                    <a:pt x="156" y="128"/>
                    <a:pt x="156" y="128"/>
                  </a:cubicBezTo>
                  <a:lnTo>
                    <a:pt x="153" y="144"/>
                  </a:lnTo>
                  <a:close/>
                  <a:moveTo>
                    <a:pt x="139" y="120"/>
                  </a:moveTo>
                  <a:cubicBezTo>
                    <a:pt x="141" y="104"/>
                    <a:pt x="141" y="104"/>
                    <a:pt x="141" y="104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58" y="120"/>
                    <a:pt x="158" y="120"/>
                    <a:pt x="158" y="120"/>
                  </a:cubicBezTo>
                  <a:lnTo>
                    <a:pt x="139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6" name="Freeform 92"/>
            <p:cNvSpPr>
              <a:spLocks noEditPoints="1"/>
            </p:cNvSpPr>
            <p:nvPr/>
          </p:nvSpPr>
          <p:spPr bwMode="auto">
            <a:xfrm>
              <a:off x="5242450" y="3153654"/>
              <a:ext cx="340771" cy="340771"/>
            </a:xfrm>
            <a:custGeom>
              <a:avLst/>
              <a:gdLst>
                <a:gd name="T0" fmla="*/ 138 w 176"/>
                <a:gd name="T1" fmla="*/ 133 h 176"/>
                <a:gd name="T2" fmla="*/ 152 w 176"/>
                <a:gd name="T3" fmla="*/ 96 h 176"/>
                <a:gd name="T4" fmla="*/ 96 w 176"/>
                <a:gd name="T5" fmla="*/ 40 h 176"/>
                <a:gd name="T6" fmla="*/ 40 w 176"/>
                <a:gd name="T7" fmla="*/ 96 h 176"/>
                <a:gd name="T8" fmla="*/ 96 w 176"/>
                <a:gd name="T9" fmla="*/ 152 h 176"/>
                <a:gd name="T10" fmla="*/ 133 w 176"/>
                <a:gd name="T11" fmla="*/ 138 h 176"/>
                <a:gd name="T12" fmla="*/ 138 w 176"/>
                <a:gd name="T13" fmla="*/ 144 h 176"/>
                <a:gd name="T14" fmla="*/ 138 w 176"/>
                <a:gd name="T15" fmla="*/ 144 h 176"/>
                <a:gd name="T16" fmla="*/ 138 w 176"/>
                <a:gd name="T17" fmla="*/ 144 h 176"/>
                <a:gd name="T18" fmla="*/ 169 w 176"/>
                <a:gd name="T19" fmla="*/ 175 h 176"/>
                <a:gd name="T20" fmla="*/ 172 w 176"/>
                <a:gd name="T21" fmla="*/ 176 h 176"/>
                <a:gd name="T22" fmla="*/ 176 w 176"/>
                <a:gd name="T23" fmla="*/ 172 h 176"/>
                <a:gd name="T24" fmla="*/ 175 w 176"/>
                <a:gd name="T25" fmla="*/ 169 h 176"/>
                <a:gd name="T26" fmla="*/ 138 w 176"/>
                <a:gd name="T27" fmla="*/ 133 h 176"/>
                <a:gd name="T28" fmla="*/ 96 w 176"/>
                <a:gd name="T29" fmla="*/ 144 h 176"/>
                <a:gd name="T30" fmla="*/ 48 w 176"/>
                <a:gd name="T31" fmla="*/ 96 h 176"/>
                <a:gd name="T32" fmla="*/ 96 w 176"/>
                <a:gd name="T33" fmla="*/ 48 h 176"/>
                <a:gd name="T34" fmla="*/ 144 w 176"/>
                <a:gd name="T35" fmla="*/ 96 h 176"/>
                <a:gd name="T36" fmla="*/ 96 w 176"/>
                <a:gd name="T37" fmla="*/ 144 h 176"/>
                <a:gd name="T38" fmla="*/ 160 w 176"/>
                <a:gd name="T39" fmla="*/ 16 h 176"/>
                <a:gd name="T40" fmla="*/ 88 w 176"/>
                <a:gd name="T41" fmla="*/ 16 h 176"/>
                <a:gd name="T42" fmla="*/ 56 w 176"/>
                <a:gd name="T43" fmla="*/ 0 h 176"/>
                <a:gd name="T44" fmla="*/ 16 w 176"/>
                <a:gd name="T45" fmla="*/ 0 h 176"/>
                <a:gd name="T46" fmla="*/ 0 w 176"/>
                <a:gd name="T47" fmla="*/ 16 h 176"/>
                <a:gd name="T48" fmla="*/ 0 w 176"/>
                <a:gd name="T49" fmla="*/ 128 h 176"/>
                <a:gd name="T50" fmla="*/ 16 w 176"/>
                <a:gd name="T51" fmla="*/ 144 h 176"/>
                <a:gd name="T52" fmla="*/ 54 w 176"/>
                <a:gd name="T53" fmla="*/ 144 h 176"/>
                <a:gd name="T54" fmla="*/ 46 w 176"/>
                <a:gd name="T55" fmla="*/ 136 h 176"/>
                <a:gd name="T56" fmla="*/ 16 w 176"/>
                <a:gd name="T57" fmla="*/ 136 h 176"/>
                <a:gd name="T58" fmla="*/ 8 w 176"/>
                <a:gd name="T59" fmla="*/ 128 h 176"/>
                <a:gd name="T60" fmla="*/ 8 w 176"/>
                <a:gd name="T61" fmla="*/ 48 h 176"/>
                <a:gd name="T62" fmla="*/ 54 w 176"/>
                <a:gd name="T63" fmla="*/ 48 h 176"/>
                <a:gd name="T64" fmla="*/ 65 w 176"/>
                <a:gd name="T65" fmla="*/ 40 h 176"/>
                <a:gd name="T66" fmla="*/ 8 w 176"/>
                <a:gd name="T67" fmla="*/ 40 h 176"/>
                <a:gd name="T68" fmla="*/ 8 w 176"/>
                <a:gd name="T69" fmla="*/ 16 h 176"/>
                <a:gd name="T70" fmla="*/ 16 w 176"/>
                <a:gd name="T71" fmla="*/ 8 h 176"/>
                <a:gd name="T72" fmla="*/ 56 w 176"/>
                <a:gd name="T73" fmla="*/ 8 h 176"/>
                <a:gd name="T74" fmla="*/ 88 w 176"/>
                <a:gd name="T75" fmla="*/ 24 h 176"/>
                <a:gd name="T76" fmla="*/ 160 w 176"/>
                <a:gd name="T77" fmla="*/ 24 h 176"/>
                <a:gd name="T78" fmla="*/ 168 w 176"/>
                <a:gd name="T79" fmla="*/ 32 h 176"/>
                <a:gd name="T80" fmla="*/ 168 w 176"/>
                <a:gd name="T81" fmla="*/ 40 h 176"/>
                <a:gd name="T82" fmla="*/ 127 w 176"/>
                <a:gd name="T83" fmla="*/ 40 h 176"/>
                <a:gd name="T84" fmla="*/ 138 w 176"/>
                <a:gd name="T85" fmla="*/ 48 h 176"/>
                <a:gd name="T86" fmla="*/ 168 w 176"/>
                <a:gd name="T87" fmla="*/ 48 h 176"/>
                <a:gd name="T88" fmla="*/ 168 w 176"/>
                <a:gd name="T89" fmla="*/ 128 h 176"/>
                <a:gd name="T90" fmla="*/ 160 w 176"/>
                <a:gd name="T91" fmla="*/ 136 h 176"/>
                <a:gd name="T92" fmla="*/ 153 w 176"/>
                <a:gd name="T93" fmla="*/ 136 h 176"/>
                <a:gd name="T94" fmla="*/ 161 w 176"/>
                <a:gd name="T95" fmla="*/ 144 h 176"/>
                <a:gd name="T96" fmla="*/ 176 w 176"/>
                <a:gd name="T97" fmla="*/ 128 h 176"/>
                <a:gd name="T98" fmla="*/ 176 w 176"/>
                <a:gd name="T99" fmla="*/ 32 h 176"/>
                <a:gd name="T100" fmla="*/ 160 w 176"/>
                <a:gd name="T101" fmla="*/ 1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6" h="176">
                  <a:moveTo>
                    <a:pt x="138" y="133"/>
                  </a:moveTo>
                  <a:cubicBezTo>
                    <a:pt x="147" y="123"/>
                    <a:pt x="152" y="110"/>
                    <a:pt x="152" y="96"/>
                  </a:cubicBezTo>
                  <a:cubicBezTo>
                    <a:pt x="152" y="65"/>
                    <a:pt x="127" y="40"/>
                    <a:pt x="96" y="40"/>
                  </a:cubicBezTo>
                  <a:cubicBezTo>
                    <a:pt x="65" y="40"/>
                    <a:pt x="40" y="65"/>
                    <a:pt x="40" y="96"/>
                  </a:cubicBezTo>
                  <a:cubicBezTo>
                    <a:pt x="40" y="127"/>
                    <a:pt x="65" y="152"/>
                    <a:pt x="96" y="152"/>
                  </a:cubicBezTo>
                  <a:cubicBezTo>
                    <a:pt x="110" y="152"/>
                    <a:pt x="123" y="147"/>
                    <a:pt x="133" y="138"/>
                  </a:cubicBezTo>
                  <a:cubicBezTo>
                    <a:pt x="138" y="144"/>
                    <a:pt x="138" y="144"/>
                    <a:pt x="138" y="144"/>
                  </a:cubicBezTo>
                  <a:cubicBezTo>
                    <a:pt x="138" y="144"/>
                    <a:pt x="138" y="144"/>
                    <a:pt x="138" y="144"/>
                  </a:cubicBezTo>
                  <a:cubicBezTo>
                    <a:pt x="138" y="144"/>
                    <a:pt x="138" y="144"/>
                    <a:pt x="138" y="144"/>
                  </a:cubicBezTo>
                  <a:cubicBezTo>
                    <a:pt x="169" y="175"/>
                    <a:pt x="169" y="175"/>
                    <a:pt x="169" y="175"/>
                  </a:cubicBezTo>
                  <a:cubicBezTo>
                    <a:pt x="170" y="176"/>
                    <a:pt x="171" y="176"/>
                    <a:pt x="172" y="176"/>
                  </a:cubicBezTo>
                  <a:cubicBezTo>
                    <a:pt x="174" y="176"/>
                    <a:pt x="176" y="174"/>
                    <a:pt x="176" y="172"/>
                  </a:cubicBezTo>
                  <a:cubicBezTo>
                    <a:pt x="176" y="171"/>
                    <a:pt x="176" y="170"/>
                    <a:pt x="175" y="169"/>
                  </a:cubicBezTo>
                  <a:lnTo>
                    <a:pt x="138" y="133"/>
                  </a:lnTo>
                  <a:close/>
                  <a:moveTo>
                    <a:pt x="96" y="144"/>
                  </a:moveTo>
                  <a:cubicBezTo>
                    <a:pt x="69" y="144"/>
                    <a:pt x="48" y="123"/>
                    <a:pt x="48" y="96"/>
                  </a:cubicBezTo>
                  <a:cubicBezTo>
                    <a:pt x="48" y="69"/>
                    <a:pt x="69" y="48"/>
                    <a:pt x="96" y="48"/>
                  </a:cubicBezTo>
                  <a:cubicBezTo>
                    <a:pt x="123" y="48"/>
                    <a:pt x="144" y="69"/>
                    <a:pt x="144" y="96"/>
                  </a:cubicBezTo>
                  <a:cubicBezTo>
                    <a:pt x="144" y="123"/>
                    <a:pt x="123" y="144"/>
                    <a:pt x="96" y="144"/>
                  </a:cubicBezTo>
                  <a:moveTo>
                    <a:pt x="160" y="16"/>
                  </a:moveTo>
                  <a:cubicBezTo>
                    <a:pt x="88" y="16"/>
                    <a:pt x="88" y="16"/>
                    <a:pt x="88" y="16"/>
                  </a:cubicBezTo>
                  <a:cubicBezTo>
                    <a:pt x="72" y="16"/>
                    <a:pt x="72" y="0"/>
                    <a:pt x="5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7"/>
                    <a:pt x="7" y="144"/>
                    <a:pt x="16" y="144"/>
                  </a:cubicBezTo>
                  <a:cubicBezTo>
                    <a:pt x="54" y="144"/>
                    <a:pt x="54" y="144"/>
                    <a:pt x="54" y="144"/>
                  </a:cubicBezTo>
                  <a:cubicBezTo>
                    <a:pt x="51" y="142"/>
                    <a:pt x="48" y="139"/>
                    <a:pt x="46" y="136"/>
                  </a:cubicBezTo>
                  <a:cubicBezTo>
                    <a:pt x="16" y="136"/>
                    <a:pt x="16" y="136"/>
                    <a:pt x="16" y="136"/>
                  </a:cubicBezTo>
                  <a:cubicBezTo>
                    <a:pt x="12" y="136"/>
                    <a:pt x="8" y="132"/>
                    <a:pt x="8" y="12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57" y="45"/>
                    <a:pt x="61" y="42"/>
                    <a:pt x="65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68" y="8"/>
                    <a:pt x="68" y="24"/>
                    <a:pt x="88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4" y="24"/>
                    <a:pt x="168" y="28"/>
                    <a:pt x="168" y="32"/>
                  </a:cubicBezTo>
                  <a:cubicBezTo>
                    <a:pt x="168" y="40"/>
                    <a:pt x="168" y="40"/>
                    <a:pt x="168" y="40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31" y="42"/>
                    <a:pt x="135" y="45"/>
                    <a:pt x="13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128"/>
                    <a:pt x="168" y="128"/>
                    <a:pt x="168" y="128"/>
                  </a:cubicBezTo>
                  <a:cubicBezTo>
                    <a:pt x="168" y="132"/>
                    <a:pt x="164" y="136"/>
                    <a:pt x="160" y="136"/>
                  </a:cubicBezTo>
                  <a:cubicBezTo>
                    <a:pt x="153" y="136"/>
                    <a:pt x="153" y="136"/>
                    <a:pt x="153" y="136"/>
                  </a:cubicBezTo>
                  <a:cubicBezTo>
                    <a:pt x="161" y="144"/>
                    <a:pt x="161" y="144"/>
                    <a:pt x="161" y="144"/>
                  </a:cubicBezTo>
                  <a:cubicBezTo>
                    <a:pt x="169" y="143"/>
                    <a:pt x="176" y="137"/>
                    <a:pt x="176" y="128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6" y="23"/>
                    <a:pt x="169" y="16"/>
                    <a:pt x="160" y="1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7" name="Freeform 33"/>
            <p:cNvSpPr>
              <a:spLocks noEditPoints="1"/>
            </p:cNvSpPr>
            <p:nvPr/>
          </p:nvSpPr>
          <p:spPr bwMode="auto">
            <a:xfrm>
              <a:off x="5242450" y="3992261"/>
              <a:ext cx="344201" cy="313530"/>
            </a:xfrm>
            <a:custGeom>
              <a:avLst/>
              <a:gdLst>
                <a:gd name="T0" fmla="*/ 176 w 176"/>
                <a:gd name="T1" fmla="*/ 54 h 160"/>
                <a:gd name="T2" fmla="*/ 112 w 176"/>
                <a:gd name="T3" fmla="*/ 0 h 160"/>
                <a:gd name="T4" fmla="*/ 53 w 176"/>
                <a:gd name="T5" fmla="*/ 33 h 160"/>
                <a:gd name="T6" fmla="*/ 63 w 176"/>
                <a:gd name="T7" fmla="*/ 32 h 160"/>
                <a:gd name="T8" fmla="*/ 112 w 176"/>
                <a:gd name="T9" fmla="*/ 8 h 160"/>
                <a:gd name="T10" fmla="*/ 168 w 176"/>
                <a:gd name="T11" fmla="*/ 54 h 160"/>
                <a:gd name="T12" fmla="*/ 151 w 176"/>
                <a:gd name="T13" fmla="*/ 87 h 160"/>
                <a:gd name="T14" fmla="*/ 149 w 176"/>
                <a:gd name="T15" fmla="*/ 95 h 160"/>
                <a:gd name="T16" fmla="*/ 152 w 176"/>
                <a:gd name="T17" fmla="*/ 107 h 160"/>
                <a:gd name="T18" fmla="*/ 135 w 176"/>
                <a:gd name="T19" fmla="*/ 100 h 160"/>
                <a:gd name="T20" fmla="*/ 134 w 176"/>
                <a:gd name="T21" fmla="*/ 108 h 160"/>
                <a:gd name="T22" fmla="*/ 164 w 176"/>
                <a:gd name="T23" fmla="*/ 120 h 160"/>
                <a:gd name="T24" fmla="*/ 156 w 176"/>
                <a:gd name="T25" fmla="*/ 93 h 160"/>
                <a:gd name="T26" fmla="*/ 176 w 176"/>
                <a:gd name="T27" fmla="*/ 54 h 160"/>
                <a:gd name="T28" fmla="*/ 64 w 176"/>
                <a:gd name="T29" fmla="*/ 40 h 160"/>
                <a:gd name="T30" fmla="*/ 0 w 176"/>
                <a:gd name="T31" fmla="*/ 94 h 160"/>
                <a:gd name="T32" fmla="*/ 20 w 176"/>
                <a:gd name="T33" fmla="*/ 133 h 160"/>
                <a:gd name="T34" fmla="*/ 12 w 176"/>
                <a:gd name="T35" fmla="*/ 160 h 160"/>
                <a:gd name="T36" fmla="*/ 48 w 176"/>
                <a:gd name="T37" fmla="*/ 146 h 160"/>
                <a:gd name="T38" fmla="*/ 64 w 176"/>
                <a:gd name="T39" fmla="*/ 148 h 160"/>
                <a:gd name="T40" fmla="*/ 128 w 176"/>
                <a:gd name="T41" fmla="*/ 94 h 160"/>
                <a:gd name="T42" fmla="*/ 64 w 176"/>
                <a:gd name="T43" fmla="*/ 40 h 160"/>
                <a:gd name="T44" fmla="*/ 64 w 176"/>
                <a:gd name="T45" fmla="*/ 140 h 160"/>
                <a:gd name="T46" fmla="*/ 50 w 176"/>
                <a:gd name="T47" fmla="*/ 138 h 160"/>
                <a:gd name="T48" fmla="*/ 48 w 176"/>
                <a:gd name="T49" fmla="*/ 138 h 160"/>
                <a:gd name="T50" fmla="*/ 45 w 176"/>
                <a:gd name="T51" fmla="*/ 139 h 160"/>
                <a:gd name="T52" fmla="*/ 24 w 176"/>
                <a:gd name="T53" fmla="*/ 147 h 160"/>
                <a:gd name="T54" fmla="*/ 27 w 176"/>
                <a:gd name="T55" fmla="*/ 135 h 160"/>
                <a:gd name="T56" fmla="*/ 25 w 176"/>
                <a:gd name="T57" fmla="*/ 127 h 160"/>
                <a:gd name="T58" fmla="*/ 8 w 176"/>
                <a:gd name="T59" fmla="*/ 94 h 160"/>
                <a:gd name="T60" fmla="*/ 64 w 176"/>
                <a:gd name="T61" fmla="*/ 48 h 160"/>
                <a:gd name="T62" fmla="*/ 120 w 176"/>
                <a:gd name="T63" fmla="*/ 94 h 160"/>
                <a:gd name="T64" fmla="*/ 64 w 176"/>
                <a:gd name="T65" fmla="*/ 14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6" h="160">
                  <a:moveTo>
                    <a:pt x="176" y="54"/>
                  </a:moveTo>
                  <a:cubicBezTo>
                    <a:pt x="176" y="24"/>
                    <a:pt x="147" y="0"/>
                    <a:pt x="112" y="0"/>
                  </a:cubicBezTo>
                  <a:cubicBezTo>
                    <a:pt x="86" y="0"/>
                    <a:pt x="63" y="13"/>
                    <a:pt x="53" y="33"/>
                  </a:cubicBezTo>
                  <a:cubicBezTo>
                    <a:pt x="56" y="32"/>
                    <a:pt x="60" y="32"/>
                    <a:pt x="63" y="32"/>
                  </a:cubicBezTo>
                  <a:cubicBezTo>
                    <a:pt x="72" y="18"/>
                    <a:pt x="91" y="8"/>
                    <a:pt x="112" y="8"/>
                  </a:cubicBezTo>
                  <a:cubicBezTo>
                    <a:pt x="143" y="8"/>
                    <a:pt x="168" y="29"/>
                    <a:pt x="168" y="54"/>
                  </a:cubicBezTo>
                  <a:cubicBezTo>
                    <a:pt x="168" y="66"/>
                    <a:pt x="162" y="78"/>
                    <a:pt x="151" y="87"/>
                  </a:cubicBezTo>
                  <a:cubicBezTo>
                    <a:pt x="149" y="89"/>
                    <a:pt x="148" y="92"/>
                    <a:pt x="149" y="95"/>
                  </a:cubicBezTo>
                  <a:cubicBezTo>
                    <a:pt x="152" y="107"/>
                    <a:pt x="152" y="107"/>
                    <a:pt x="152" y="107"/>
                  </a:cubicBezTo>
                  <a:cubicBezTo>
                    <a:pt x="135" y="100"/>
                    <a:pt x="135" y="100"/>
                    <a:pt x="135" y="100"/>
                  </a:cubicBezTo>
                  <a:cubicBezTo>
                    <a:pt x="135" y="103"/>
                    <a:pt x="134" y="106"/>
                    <a:pt x="134" y="108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56" y="93"/>
                    <a:pt x="156" y="93"/>
                    <a:pt x="156" y="93"/>
                  </a:cubicBezTo>
                  <a:cubicBezTo>
                    <a:pt x="168" y="83"/>
                    <a:pt x="176" y="69"/>
                    <a:pt x="176" y="54"/>
                  </a:cubicBezTo>
                  <a:moveTo>
                    <a:pt x="64" y="40"/>
                  </a:moveTo>
                  <a:cubicBezTo>
                    <a:pt x="29" y="40"/>
                    <a:pt x="0" y="64"/>
                    <a:pt x="0" y="94"/>
                  </a:cubicBezTo>
                  <a:cubicBezTo>
                    <a:pt x="0" y="109"/>
                    <a:pt x="8" y="123"/>
                    <a:pt x="20" y="133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48" y="146"/>
                    <a:pt x="48" y="146"/>
                    <a:pt x="48" y="146"/>
                  </a:cubicBezTo>
                  <a:cubicBezTo>
                    <a:pt x="53" y="147"/>
                    <a:pt x="58" y="148"/>
                    <a:pt x="64" y="148"/>
                  </a:cubicBezTo>
                  <a:cubicBezTo>
                    <a:pt x="99" y="148"/>
                    <a:pt x="128" y="124"/>
                    <a:pt x="128" y="94"/>
                  </a:cubicBezTo>
                  <a:cubicBezTo>
                    <a:pt x="128" y="64"/>
                    <a:pt x="99" y="40"/>
                    <a:pt x="64" y="40"/>
                  </a:cubicBezTo>
                  <a:moveTo>
                    <a:pt x="64" y="140"/>
                  </a:moveTo>
                  <a:cubicBezTo>
                    <a:pt x="59" y="140"/>
                    <a:pt x="54" y="139"/>
                    <a:pt x="50" y="138"/>
                  </a:cubicBezTo>
                  <a:cubicBezTo>
                    <a:pt x="49" y="138"/>
                    <a:pt x="48" y="138"/>
                    <a:pt x="48" y="138"/>
                  </a:cubicBezTo>
                  <a:cubicBezTo>
                    <a:pt x="47" y="138"/>
                    <a:pt x="46" y="138"/>
                    <a:pt x="45" y="139"/>
                  </a:cubicBezTo>
                  <a:cubicBezTo>
                    <a:pt x="24" y="147"/>
                    <a:pt x="24" y="147"/>
                    <a:pt x="24" y="147"/>
                  </a:cubicBezTo>
                  <a:cubicBezTo>
                    <a:pt x="27" y="135"/>
                    <a:pt x="27" y="135"/>
                    <a:pt x="27" y="135"/>
                  </a:cubicBezTo>
                  <a:cubicBezTo>
                    <a:pt x="28" y="132"/>
                    <a:pt x="27" y="129"/>
                    <a:pt x="25" y="127"/>
                  </a:cubicBezTo>
                  <a:cubicBezTo>
                    <a:pt x="14" y="118"/>
                    <a:pt x="8" y="106"/>
                    <a:pt x="8" y="94"/>
                  </a:cubicBezTo>
                  <a:cubicBezTo>
                    <a:pt x="8" y="69"/>
                    <a:pt x="33" y="48"/>
                    <a:pt x="64" y="48"/>
                  </a:cubicBezTo>
                  <a:cubicBezTo>
                    <a:pt x="95" y="48"/>
                    <a:pt x="120" y="69"/>
                    <a:pt x="120" y="94"/>
                  </a:cubicBezTo>
                  <a:cubicBezTo>
                    <a:pt x="120" y="119"/>
                    <a:pt x="95" y="140"/>
                    <a:pt x="64" y="14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8" name="Freeform 30"/>
            <p:cNvSpPr>
              <a:spLocks noEditPoints="1"/>
            </p:cNvSpPr>
            <p:nvPr/>
          </p:nvSpPr>
          <p:spPr bwMode="auto">
            <a:xfrm>
              <a:off x="4300185" y="4880609"/>
              <a:ext cx="337944" cy="337944"/>
            </a:xfrm>
            <a:custGeom>
              <a:avLst/>
              <a:gdLst>
                <a:gd name="T0" fmla="*/ 144 w 176"/>
                <a:gd name="T1" fmla="*/ 0 h 176"/>
                <a:gd name="T2" fmla="*/ 121 w 176"/>
                <a:gd name="T3" fmla="*/ 9 h 176"/>
                <a:gd name="T4" fmla="*/ 13 w 176"/>
                <a:gd name="T5" fmla="*/ 117 h 176"/>
                <a:gd name="T6" fmla="*/ 0 w 176"/>
                <a:gd name="T7" fmla="*/ 176 h 176"/>
                <a:gd name="T8" fmla="*/ 59 w 176"/>
                <a:gd name="T9" fmla="*/ 163 h 176"/>
                <a:gd name="T10" fmla="*/ 167 w 176"/>
                <a:gd name="T11" fmla="*/ 55 h 176"/>
                <a:gd name="T12" fmla="*/ 176 w 176"/>
                <a:gd name="T13" fmla="*/ 32 h 176"/>
                <a:gd name="T14" fmla="*/ 144 w 176"/>
                <a:gd name="T15" fmla="*/ 0 h 176"/>
                <a:gd name="T16" fmla="*/ 52 w 176"/>
                <a:gd name="T17" fmla="*/ 155 h 176"/>
                <a:gd name="T18" fmla="*/ 24 w 176"/>
                <a:gd name="T19" fmla="*/ 162 h 176"/>
                <a:gd name="T20" fmla="*/ 24 w 176"/>
                <a:gd name="T21" fmla="*/ 152 h 176"/>
                <a:gd name="T22" fmla="*/ 14 w 176"/>
                <a:gd name="T23" fmla="*/ 152 h 176"/>
                <a:gd name="T24" fmla="*/ 21 w 176"/>
                <a:gd name="T25" fmla="*/ 124 h 176"/>
                <a:gd name="T26" fmla="*/ 52 w 176"/>
                <a:gd name="T27" fmla="*/ 124 h 176"/>
                <a:gd name="T28" fmla="*/ 52 w 176"/>
                <a:gd name="T29" fmla="*/ 155 h 176"/>
                <a:gd name="T30" fmla="*/ 60 w 176"/>
                <a:gd name="T31" fmla="*/ 150 h 176"/>
                <a:gd name="T32" fmla="*/ 60 w 176"/>
                <a:gd name="T33" fmla="*/ 120 h 176"/>
                <a:gd name="T34" fmla="*/ 56 w 176"/>
                <a:gd name="T35" fmla="*/ 116 h 176"/>
                <a:gd name="T36" fmla="*/ 26 w 176"/>
                <a:gd name="T37" fmla="*/ 116 h 176"/>
                <a:gd name="T38" fmla="*/ 112 w 176"/>
                <a:gd name="T39" fmla="*/ 30 h 176"/>
                <a:gd name="T40" fmla="*/ 146 w 176"/>
                <a:gd name="T41" fmla="*/ 64 h 176"/>
                <a:gd name="T42" fmla="*/ 60 w 176"/>
                <a:gd name="T43" fmla="*/ 150 h 176"/>
                <a:gd name="T44" fmla="*/ 161 w 176"/>
                <a:gd name="T45" fmla="*/ 49 h 176"/>
                <a:gd name="T46" fmla="*/ 152 w 176"/>
                <a:gd name="T47" fmla="*/ 58 h 176"/>
                <a:gd name="T48" fmla="*/ 118 w 176"/>
                <a:gd name="T49" fmla="*/ 24 h 176"/>
                <a:gd name="T50" fmla="*/ 127 w 176"/>
                <a:gd name="T51" fmla="*/ 15 h 176"/>
                <a:gd name="T52" fmla="*/ 144 w 176"/>
                <a:gd name="T53" fmla="*/ 8 h 176"/>
                <a:gd name="T54" fmla="*/ 168 w 176"/>
                <a:gd name="T55" fmla="*/ 32 h 176"/>
                <a:gd name="T56" fmla="*/ 161 w 176"/>
                <a:gd name="T57" fmla="*/ 4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6" h="176">
                  <a:moveTo>
                    <a:pt x="144" y="0"/>
                  </a:moveTo>
                  <a:cubicBezTo>
                    <a:pt x="135" y="0"/>
                    <a:pt x="127" y="4"/>
                    <a:pt x="121" y="9"/>
                  </a:cubicBezTo>
                  <a:cubicBezTo>
                    <a:pt x="13" y="117"/>
                    <a:pt x="13" y="117"/>
                    <a:pt x="13" y="117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59" y="163"/>
                    <a:pt x="59" y="163"/>
                    <a:pt x="59" y="163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72" y="49"/>
                    <a:pt x="176" y="41"/>
                    <a:pt x="176" y="32"/>
                  </a:cubicBezTo>
                  <a:cubicBezTo>
                    <a:pt x="176" y="14"/>
                    <a:pt x="162" y="0"/>
                    <a:pt x="144" y="0"/>
                  </a:cubicBezTo>
                  <a:moveTo>
                    <a:pt x="52" y="155"/>
                  </a:moveTo>
                  <a:cubicBezTo>
                    <a:pt x="24" y="162"/>
                    <a:pt x="24" y="162"/>
                    <a:pt x="24" y="16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21" y="124"/>
                    <a:pt x="21" y="124"/>
                    <a:pt x="21" y="124"/>
                  </a:cubicBezTo>
                  <a:cubicBezTo>
                    <a:pt x="52" y="124"/>
                    <a:pt x="52" y="124"/>
                    <a:pt x="52" y="124"/>
                  </a:cubicBezTo>
                  <a:lnTo>
                    <a:pt x="52" y="155"/>
                  </a:lnTo>
                  <a:close/>
                  <a:moveTo>
                    <a:pt x="60" y="15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60" y="118"/>
                    <a:pt x="58" y="116"/>
                    <a:pt x="56" y="116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12" y="30"/>
                    <a:pt x="112" y="30"/>
                    <a:pt x="112" y="30"/>
                  </a:cubicBezTo>
                  <a:cubicBezTo>
                    <a:pt x="146" y="64"/>
                    <a:pt x="146" y="64"/>
                    <a:pt x="146" y="64"/>
                  </a:cubicBezTo>
                  <a:lnTo>
                    <a:pt x="60" y="150"/>
                  </a:lnTo>
                  <a:close/>
                  <a:moveTo>
                    <a:pt x="161" y="49"/>
                  </a:moveTo>
                  <a:cubicBezTo>
                    <a:pt x="152" y="58"/>
                    <a:pt x="152" y="58"/>
                    <a:pt x="152" y="58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5"/>
                    <a:pt x="134" y="8"/>
                    <a:pt x="144" y="8"/>
                  </a:cubicBezTo>
                  <a:cubicBezTo>
                    <a:pt x="157" y="8"/>
                    <a:pt x="168" y="19"/>
                    <a:pt x="168" y="32"/>
                  </a:cubicBezTo>
                  <a:cubicBezTo>
                    <a:pt x="168" y="39"/>
                    <a:pt x="165" y="45"/>
                    <a:pt x="161" y="4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pic>
        <p:nvPicPr>
          <p:cNvPr id="4101" name="Picture 5" descr="C:\Users\Slobodyan-RA\Desktop\Картинки\1527512-200.png"/>
          <p:cNvPicPr>
            <a:picLocks noChangeAspect="1" noChangeArrowheads="1"/>
          </p:cNvPicPr>
          <p:nvPr/>
        </p:nvPicPr>
        <p:blipFill>
          <a:blip r:embed="rId4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artisticCrisscrossEtching/>
                    </a14:imgEffect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7956" y="3621035"/>
            <a:ext cx="511345" cy="51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Slobodyan-RA\Desktop\Картинки\1907079-200.png"/>
          <p:cNvPicPr>
            <a:picLocks noChangeAspect="1" noChangeArrowheads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artisticPhotocopy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8821" y="1613510"/>
            <a:ext cx="528388" cy="52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Slobodyan-RA\Desktop\Картинки\2796496-200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artisticPhotocopy/>
                    </a14:imgEffect>
                    <a14:imgEffect>
                      <a14:sharpenSoften amount="5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0147" y="2629485"/>
            <a:ext cx="531738" cy="531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Slobodyan-RA\Desktop\Картинки\1969925-200.png"/>
          <p:cNvPicPr>
            <a:picLocks noChangeAspect="1" noChangeArrowheads="1"/>
          </p:cNvPicPr>
          <p:nvPr/>
        </p:nvPicPr>
        <p:blipFill>
          <a:blip r:embed="rId10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artisticPhotocopy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975677" y="1613511"/>
            <a:ext cx="553916" cy="553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50123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294" r="3296"/>
          <a:stretch/>
        </p:blipFill>
        <p:spPr>
          <a:xfrm>
            <a:off x="2567964" y="700680"/>
            <a:ext cx="9624036" cy="616506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700680"/>
            <a:ext cx="5394325" cy="618149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106363"/>
            <a:ext cx="7807325" cy="6334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ru-RU" sz="2400" b="0" spc="-20" dirty="0" smtClean="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rPr>
              <a:t>ДАЛЬНЕВОСТОЧНАЯ ИПОТЕКА</a:t>
            </a:r>
            <a:endParaRPr lang="ru-RU" sz="2400" b="0" spc="-20" dirty="0">
              <a:solidFill>
                <a:schemeClr val="tx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327377" y="5806828"/>
            <a:ext cx="3714313" cy="480280"/>
            <a:chOff x="5621646" y="5696997"/>
            <a:chExt cx="2785734" cy="480280"/>
          </a:xfrm>
        </p:grpSpPr>
        <p:sp>
          <p:nvSpPr>
            <p:cNvPr id="160" name="Прямоугольник 159"/>
            <p:cNvSpPr/>
            <p:nvPr/>
          </p:nvSpPr>
          <p:spPr>
            <a:xfrm>
              <a:off x="6917373" y="5846621"/>
              <a:ext cx="1490007" cy="2893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300"/>
                </a:spcBef>
                <a:spcAft>
                  <a:spcPts val="400"/>
                </a:spcAft>
                <a:buClr>
                  <a:srgbClr val="5EA038"/>
                </a:buClr>
              </a:pPr>
              <a: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до </a:t>
              </a:r>
              <a:r>
                <a:rPr lang="ru-RU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20 </a:t>
              </a: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лет. (вкл.)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621646" y="5696997"/>
              <a:ext cx="1296000" cy="480280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marL="0">
                <a:spcBef>
                  <a:spcPts val="0"/>
                </a:spcBef>
              </a:pPr>
              <a:r>
                <a:rPr lang="ru-RU" sz="14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Срок </a:t>
              </a:r>
              <a:endParaRPr lang="ru-RU" sz="14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marL="0">
                <a:spcBef>
                  <a:spcPts val="0"/>
                </a:spcBef>
              </a:pPr>
              <a:r>
                <a:rPr lang="ru-RU" sz="14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кредита</a:t>
              </a:r>
              <a:endParaRPr lang="ru-RU" sz="14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234447" y="2133096"/>
            <a:ext cx="501083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Ипотечный </a:t>
            </a: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кредит с льготной </a:t>
            </a:r>
            <a:r>
              <a:rPr lang="ru-RU" sz="1400" b="1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ставкой </a:t>
            </a: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на приобретение/строительство жилого помещения на территории Дальневосточного федерального округа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327013" y="5153672"/>
            <a:ext cx="3454220" cy="494242"/>
            <a:chOff x="33308" y="4993364"/>
            <a:chExt cx="2590665" cy="494242"/>
          </a:xfrm>
        </p:grpSpPr>
        <p:sp>
          <p:nvSpPr>
            <p:cNvPr id="43" name="TextBox 42"/>
            <p:cNvSpPr txBox="1"/>
            <p:nvPr/>
          </p:nvSpPr>
          <p:spPr>
            <a:xfrm>
              <a:off x="33308" y="4993364"/>
              <a:ext cx="1296000" cy="494242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marL="0">
                <a:spcBef>
                  <a:spcPts val="0"/>
                </a:spcBef>
              </a:pPr>
              <a:r>
                <a:rPr lang="ru-RU" sz="14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Первоначальный взнос</a:t>
              </a:r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1385565" y="5162815"/>
              <a:ext cx="1238408" cy="264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300"/>
                </a:spcBef>
                <a:spcAft>
                  <a:spcPts val="400"/>
                </a:spcAft>
                <a:buClr>
                  <a:srgbClr val="5EA038"/>
                </a:buClr>
              </a:pP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от </a:t>
              </a:r>
              <a:r>
                <a:rPr lang="en-US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15</a:t>
              </a:r>
              <a:r>
                <a:rPr lang="ru-RU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%</a:t>
              </a:r>
              <a:endPara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33806" y="4418222"/>
            <a:ext cx="4752562" cy="546553"/>
            <a:chOff x="333806" y="4132462"/>
            <a:chExt cx="4752562" cy="546553"/>
          </a:xfrm>
        </p:grpSpPr>
        <p:sp>
          <p:nvSpPr>
            <p:cNvPr id="155" name="Прямоугольник 154"/>
            <p:cNvSpPr/>
            <p:nvPr/>
          </p:nvSpPr>
          <p:spPr>
            <a:xfrm>
              <a:off x="2130022" y="4306118"/>
              <a:ext cx="2956346" cy="264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300"/>
                </a:spcBef>
                <a:spcAft>
                  <a:spcPts val="400"/>
                </a:spcAft>
                <a:buClr>
                  <a:srgbClr val="5EA038"/>
                </a:buClr>
              </a:pP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до </a:t>
              </a:r>
              <a:r>
                <a:rPr lang="ru-RU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6 </a:t>
              </a: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млн. руб. </a:t>
              </a:r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333806" y="4132462"/>
              <a:ext cx="1728000" cy="546553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marL="0">
                <a:spcBef>
                  <a:spcPts val="0"/>
                </a:spcBef>
              </a:pPr>
              <a:r>
                <a:rPr lang="ru-RU" sz="14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Сумма </a:t>
              </a:r>
              <a:endParaRPr lang="ru-RU" sz="14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marL="0">
                <a:spcBef>
                  <a:spcPts val="0"/>
                </a:spcBef>
              </a:pPr>
              <a:r>
                <a:rPr lang="ru-RU" sz="14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кредита</a:t>
              </a:r>
              <a:endParaRPr lang="ru-RU" sz="14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</p:grpSp>
      <p:sp>
        <p:nvSpPr>
          <p:cNvPr id="62" name="Прямоугольник 61"/>
          <p:cNvSpPr/>
          <p:nvPr/>
        </p:nvSpPr>
        <p:spPr>
          <a:xfrm>
            <a:off x="229389" y="898687"/>
            <a:ext cx="3444945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2%</a:t>
            </a:r>
            <a:endParaRPr lang="ru-RU" sz="66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r>
              <a:rPr lang="ru-RU" sz="9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Минимальная ставка*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266700" y="6559597"/>
            <a:ext cx="521720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5EA038"/>
              </a:buClr>
            </a:pPr>
            <a:r>
              <a:rPr lang="ru-RU" sz="800" dirty="0" smtClean="0">
                <a:solidFill>
                  <a:srgbClr val="FFFFFF"/>
                </a:solidFill>
                <a:cs typeface="Arial" panose="020B0604020202020204" pitchFamily="34" charset="0"/>
              </a:rPr>
              <a:t>* </a:t>
            </a:r>
            <a:r>
              <a:rPr lang="ru-RU" sz="800" spc="-20" dirty="0" smtClean="0">
                <a:solidFill>
                  <a:schemeClr val="bg1"/>
                </a:solidFill>
                <a:ea typeface="Proxima Nova" charset="0"/>
                <a:cs typeface="Proxima Nova" charset="0"/>
              </a:rPr>
              <a:t>В </a:t>
            </a:r>
            <a:r>
              <a:rPr lang="ru-RU" sz="800" spc="-20" dirty="0">
                <a:solidFill>
                  <a:schemeClr val="bg1"/>
                </a:solidFill>
                <a:ea typeface="Proxima Nova" charset="0"/>
                <a:cs typeface="Proxima Nova" charset="0"/>
              </a:rPr>
              <a:t>случае отсутствия </a:t>
            </a:r>
            <a:r>
              <a:rPr lang="ru-RU" sz="800" spc="-20" dirty="0" smtClean="0">
                <a:solidFill>
                  <a:schemeClr val="bg1"/>
                </a:solidFill>
                <a:ea typeface="Proxima Nova" charset="0"/>
                <a:cs typeface="Proxima Nova" charset="0"/>
              </a:rPr>
              <a:t> личного страхования ставка </a:t>
            </a:r>
            <a:r>
              <a:rPr lang="en-US" sz="800" spc="-20" dirty="0">
                <a:solidFill>
                  <a:schemeClr val="bg1"/>
                </a:solidFill>
                <a:ea typeface="Proxima Nova" charset="0"/>
                <a:cs typeface="Proxima Nova" charset="0"/>
              </a:rPr>
              <a:t>3</a:t>
            </a:r>
            <a:r>
              <a:rPr lang="ru-RU" sz="800" spc="-20" dirty="0" smtClean="0">
                <a:solidFill>
                  <a:schemeClr val="bg1"/>
                </a:solidFill>
                <a:ea typeface="Proxima Nova" charset="0"/>
                <a:cs typeface="Proxima Nova" charset="0"/>
              </a:rPr>
              <a:t>%</a:t>
            </a:r>
            <a:endParaRPr lang="ru-RU" sz="800" spc="-20" dirty="0">
              <a:solidFill>
                <a:schemeClr val="bg1"/>
              </a:solidFill>
              <a:ea typeface="Proxima Nova" charset="0"/>
              <a:cs typeface="Proxima Nova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39777" y="2940987"/>
            <a:ext cx="4346592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Покупка квартиры на первичном </a:t>
            </a:r>
            <a:r>
              <a: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и </a:t>
            </a: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вторичном рынках </a:t>
            </a:r>
            <a:r>
              <a: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жилой недвижимости на территории ДФО. </a:t>
            </a:r>
            <a:endParaRPr lang="ru-RU" sz="1100" spc="-20" dirty="0" smtClean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Покупка жилого дома </a:t>
            </a:r>
            <a:r>
              <a: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с земельным участком на сельских территориях </a:t>
            </a: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ДФО.</a:t>
            </a:r>
            <a:endParaRPr lang="ru-RU" sz="11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pPr>
              <a:spcBef>
                <a:spcPts val="600"/>
              </a:spcBef>
            </a:pP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Земельный </a:t>
            </a:r>
            <a:r>
              <a: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участок под строительство жилого дома, расположенный на территории ДФО</a:t>
            </a: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.</a:t>
            </a:r>
            <a:endParaRPr lang="ru-RU" sz="11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32" name="Freeform 5"/>
          <p:cNvSpPr>
            <a:spLocks noEditPoints="1"/>
          </p:cNvSpPr>
          <p:nvPr/>
        </p:nvSpPr>
        <p:spPr bwMode="auto">
          <a:xfrm>
            <a:off x="333806" y="3000379"/>
            <a:ext cx="320675" cy="320675"/>
          </a:xfrm>
          <a:custGeom>
            <a:avLst/>
            <a:gdLst>
              <a:gd name="T0" fmla="*/ 175 w 176"/>
              <a:gd name="T1" fmla="*/ 85 h 176"/>
              <a:gd name="T2" fmla="*/ 144 w 176"/>
              <a:gd name="T3" fmla="*/ 54 h 176"/>
              <a:gd name="T4" fmla="*/ 144 w 176"/>
              <a:gd name="T5" fmla="*/ 12 h 176"/>
              <a:gd name="T6" fmla="*/ 140 w 176"/>
              <a:gd name="T7" fmla="*/ 8 h 176"/>
              <a:gd name="T8" fmla="*/ 116 w 176"/>
              <a:gd name="T9" fmla="*/ 8 h 176"/>
              <a:gd name="T10" fmla="*/ 112 w 176"/>
              <a:gd name="T11" fmla="*/ 12 h 176"/>
              <a:gd name="T12" fmla="*/ 112 w 176"/>
              <a:gd name="T13" fmla="*/ 22 h 176"/>
              <a:gd name="T14" fmla="*/ 91 w 176"/>
              <a:gd name="T15" fmla="*/ 1 h 176"/>
              <a:gd name="T16" fmla="*/ 88 w 176"/>
              <a:gd name="T17" fmla="*/ 0 h 176"/>
              <a:gd name="T18" fmla="*/ 85 w 176"/>
              <a:gd name="T19" fmla="*/ 1 h 176"/>
              <a:gd name="T20" fmla="*/ 1 w 176"/>
              <a:gd name="T21" fmla="*/ 85 h 176"/>
              <a:gd name="T22" fmla="*/ 0 w 176"/>
              <a:gd name="T23" fmla="*/ 88 h 176"/>
              <a:gd name="T24" fmla="*/ 4 w 176"/>
              <a:gd name="T25" fmla="*/ 92 h 176"/>
              <a:gd name="T26" fmla="*/ 7 w 176"/>
              <a:gd name="T27" fmla="*/ 91 h 176"/>
              <a:gd name="T28" fmla="*/ 24 w 176"/>
              <a:gd name="T29" fmla="*/ 74 h 176"/>
              <a:gd name="T30" fmla="*/ 24 w 176"/>
              <a:gd name="T31" fmla="*/ 172 h 176"/>
              <a:gd name="T32" fmla="*/ 28 w 176"/>
              <a:gd name="T33" fmla="*/ 176 h 176"/>
              <a:gd name="T34" fmla="*/ 148 w 176"/>
              <a:gd name="T35" fmla="*/ 176 h 176"/>
              <a:gd name="T36" fmla="*/ 152 w 176"/>
              <a:gd name="T37" fmla="*/ 172 h 176"/>
              <a:gd name="T38" fmla="*/ 152 w 176"/>
              <a:gd name="T39" fmla="*/ 74 h 176"/>
              <a:gd name="T40" fmla="*/ 169 w 176"/>
              <a:gd name="T41" fmla="*/ 91 h 176"/>
              <a:gd name="T42" fmla="*/ 172 w 176"/>
              <a:gd name="T43" fmla="*/ 92 h 176"/>
              <a:gd name="T44" fmla="*/ 176 w 176"/>
              <a:gd name="T45" fmla="*/ 88 h 176"/>
              <a:gd name="T46" fmla="*/ 175 w 176"/>
              <a:gd name="T47" fmla="*/ 85 h 176"/>
              <a:gd name="T48" fmla="*/ 120 w 176"/>
              <a:gd name="T49" fmla="*/ 16 h 176"/>
              <a:gd name="T50" fmla="*/ 136 w 176"/>
              <a:gd name="T51" fmla="*/ 16 h 176"/>
              <a:gd name="T52" fmla="*/ 136 w 176"/>
              <a:gd name="T53" fmla="*/ 46 h 176"/>
              <a:gd name="T54" fmla="*/ 120 w 176"/>
              <a:gd name="T55" fmla="*/ 30 h 176"/>
              <a:gd name="T56" fmla="*/ 120 w 176"/>
              <a:gd name="T57" fmla="*/ 16 h 176"/>
              <a:gd name="T58" fmla="*/ 64 w 176"/>
              <a:gd name="T59" fmla="*/ 168 h 176"/>
              <a:gd name="T60" fmla="*/ 32 w 176"/>
              <a:gd name="T61" fmla="*/ 168 h 176"/>
              <a:gd name="T62" fmla="*/ 32 w 176"/>
              <a:gd name="T63" fmla="*/ 160 h 176"/>
              <a:gd name="T64" fmla="*/ 64 w 176"/>
              <a:gd name="T65" fmla="*/ 160 h 176"/>
              <a:gd name="T66" fmla="*/ 64 w 176"/>
              <a:gd name="T67" fmla="*/ 168 h 176"/>
              <a:gd name="T68" fmla="*/ 104 w 176"/>
              <a:gd name="T69" fmla="*/ 168 h 176"/>
              <a:gd name="T70" fmla="*/ 72 w 176"/>
              <a:gd name="T71" fmla="*/ 168 h 176"/>
              <a:gd name="T72" fmla="*/ 72 w 176"/>
              <a:gd name="T73" fmla="*/ 104 h 176"/>
              <a:gd name="T74" fmla="*/ 104 w 176"/>
              <a:gd name="T75" fmla="*/ 104 h 176"/>
              <a:gd name="T76" fmla="*/ 104 w 176"/>
              <a:gd name="T77" fmla="*/ 168 h 176"/>
              <a:gd name="T78" fmla="*/ 144 w 176"/>
              <a:gd name="T79" fmla="*/ 168 h 176"/>
              <a:gd name="T80" fmla="*/ 112 w 176"/>
              <a:gd name="T81" fmla="*/ 168 h 176"/>
              <a:gd name="T82" fmla="*/ 112 w 176"/>
              <a:gd name="T83" fmla="*/ 160 h 176"/>
              <a:gd name="T84" fmla="*/ 144 w 176"/>
              <a:gd name="T85" fmla="*/ 160 h 176"/>
              <a:gd name="T86" fmla="*/ 144 w 176"/>
              <a:gd name="T87" fmla="*/ 168 h 176"/>
              <a:gd name="T88" fmla="*/ 144 w 176"/>
              <a:gd name="T89" fmla="*/ 152 h 176"/>
              <a:gd name="T90" fmla="*/ 112 w 176"/>
              <a:gd name="T91" fmla="*/ 152 h 176"/>
              <a:gd name="T92" fmla="*/ 112 w 176"/>
              <a:gd name="T93" fmla="*/ 100 h 176"/>
              <a:gd name="T94" fmla="*/ 108 w 176"/>
              <a:gd name="T95" fmla="*/ 96 h 176"/>
              <a:gd name="T96" fmla="*/ 68 w 176"/>
              <a:gd name="T97" fmla="*/ 96 h 176"/>
              <a:gd name="T98" fmla="*/ 64 w 176"/>
              <a:gd name="T99" fmla="*/ 100 h 176"/>
              <a:gd name="T100" fmla="*/ 64 w 176"/>
              <a:gd name="T101" fmla="*/ 152 h 176"/>
              <a:gd name="T102" fmla="*/ 32 w 176"/>
              <a:gd name="T103" fmla="*/ 152 h 176"/>
              <a:gd name="T104" fmla="*/ 32 w 176"/>
              <a:gd name="T105" fmla="*/ 66 h 176"/>
              <a:gd name="T106" fmla="*/ 88 w 176"/>
              <a:gd name="T107" fmla="*/ 10 h 176"/>
              <a:gd name="T108" fmla="*/ 144 w 176"/>
              <a:gd name="T109" fmla="*/ 66 h 176"/>
              <a:gd name="T110" fmla="*/ 144 w 176"/>
              <a:gd name="T111" fmla="*/ 152 h 176"/>
              <a:gd name="T112" fmla="*/ 92 w 176"/>
              <a:gd name="T113" fmla="*/ 144 h 176"/>
              <a:gd name="T114" fmla="*/ 96 w 176"/>
              <a:gd name="T115" fmla="*/ 140 h 176"/>
              <a:gd name="T116" fmla="*/ 92 w 176"/>
              <a:gd name="T117" fmla="*/ 136 h 176"/>
              <a:gd name="T118" fmla="*/ 88 w 176"/>
              <a:gd name="T119" fmla="*/ 140 h 176"/>
              <a:gd name="T120" fmla="*/ 92 w 176"/>
              <a:gd name="T12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44" y="54"/>
                  <a:pt x="144" y="54"/>
                  <a:pt x="144" y="54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8"/>
                  <a:pt x="112" y="10"/>
                  <a:pt x="112" y="1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5" y="92"/>
                  <a:pt x="6" y="92"/>
                  <a:pt x="7" y="91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70" y="92"/>
                  <a:pt x="171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moveTo>
                  <a:pt x="120" y="16"/>
                </a:moveTo>
                <a:cubicBezTo>
                  <a:pt x="136" y="16"/>
                  <a:pt x="136" y="16"/>
                  <a:pt x="136" y="16"/>
                </a:cubicBezTo>
                <a:cubicBezTo>
                  <a:pt x="136" y="46"/>
                  <a:pt x="136" y="46"/>
                  <a:pt x="136" y="46"/>
                </a:cubicBezTo>
                <a:cubicBezTo>
                  <a:pt x="120" y="30"/>
                  <a:pt x="120" y="30"/>
                  <a:pt x="120" y="30"/>
                </a:cubicBezTo>
                <a:lnTo>
                  <a:pt x="120" y="16"/>
                </a:lnTo>
                <a:close/>
                <a:moveTo>
                  <a:pt x="6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64" y="160"/>
                  <a:pt x="64" y="160"/>
                  <a:pt x="64" y="160"/>
                </a:cubicBezTo>
                <a:lnTo>
                  <a:pt x="64" y="168"/>
                </a:lnTo>
                <a:close/>
                <a:moveTo>
                  <a:pt x="104" y="168"/>
                </a:moveTo>
                <a:cubicBezTo>
                  <a:pt x="72" y="168"/>
                  <a:pt x="72" y="168"/>
                  <a:pt x="72" y="16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68"/>
                </a:lnTo>
                <a:close/>
                <a:moveTo>
                  <a:pt x="144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12" y="160"/>
                  <a:pt x="112" y="160"/>
                  <a:pt x="112" y="160"/>
                </a:cubicBezTo>
                <a:cubicBezTo>
                  <a:pt x="144" y="160"/>
                  <a:pt x="144" y="160"/>
                  <a:pt x="144" y="160"/>
                </a:cubicBezTo>
                <a:lnTo>
                  <a:pt x="144" y="168"/>
                </a:lnTo>
                <a:close/>
                <a:moveTo>
                  <a:pt x="144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8"/>
                  <a:pt x="110" y="96"/>
                  <a:pt x="108" y="96"/>
                </a:cubicBezTo>
                <a:cubicBezTo>
                  <a:pt x="68" y="96"/>
                  <a:pt x="68" y="96"/>
                  <a:pt x="68" y="96"/>
                </a:cubicBezTo>
                <a:cubicBezTo>
                  <a:pt x="66" y="96"/>
                  <a:pt x="64" y="98"/>
                  <a:pt x="64" y="100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66"/>
                  <a:pt x="32" y="66"/>
                  <a:pt x="32" y="66"/>
                </a:cubicBezTo>
                <a:cubicBezTo>
                  <a:pt x="88" y="10"/>
                  <a:pt x="88" y="10"/>
                  <a:pt x="88" y="10"/>
                </a:cubicBezTo>
                <a:cubicBezTo>
                  <a:pt x="144" y="66"/>
                  <a:pt x="144" y="66"/>
                  <a:pt x="144" y="66"/>
                </a:cubicBezTo>
                <a:lnTo>
                  <a:pt x="144" y="152"/>
                </a:lnTo>
                <a:close/>
                <a:moveTo>
                  <a:pt x="92" y="144"/>
                </a:moveTo>
                <a:cubicBezTo>
                  <a:pt x="94" y="144"/>
                  <a:pt x="96" y="142"/>
                  <a:pt x="96" y="140"/>
                </a:cubicBezTo>
                <a:cubicBezTo>
                  <a:pt x="96" y="138"/>
                  <a:pt x="94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5"/>
          <p:cNvSpPr>
            <a:spLocks noEditPoints="1"/>
          </p:cNvSpPr>
          <p:nvPr/>
        </p:nvSpPr>
        <p:spPr bwMode="auto">
          <a:xfrm>
            <a:off x="335315" y="3940379"/>
            <a:ext cx="320675" cy="320675"/>
          </a:xfrm>
          <a:custGeom>
            <a:avLst/>
            <a:gdLst>
              <a:gd name="T0" fmla="*/ 175 w 176"/>
              <a:gd name="T1" fmla="*/ 85 h 176"/>
              <a:gd name="T2" fmla="*/ 144 w 176"/>
              <a:gd name="T3" fmla="*/ 54 h 176"/>
              <a:gd name="T4" fmla="*/ 144 w 176"/>
              <a:gd name="T5" fmla="*/ 12 h 176"/>
              <a:gd name="T6" fmla="*/ 140 w 176"/>
              <a:gd name="T7" fmla="*/ 8 h 176"/>
              <a:gd name="T8" fmla="*/ 116 w 176"/>
              <a:gd name="T9" fmla="*/ 8 h 176"/>
              <a:gd name="T10" fmla="*/ 112 w 176"/>
              <a:gd name="T11" fmla="*/ 12 h 176"/>
              <a:gd name="T12" fmla="*/ 112 w 176"/>
              <a:gd name="T13" fmla="*/ 22 h 176"/>
              <a:gd name="T14" fmla="*/ 91 w 176"/>
              <a:gd name="T15" fmla="*/ 1 h 176"/>
              <a:gd name="T16" fmla="*/ 88 w 176"/>
              <a:gd name="T17" fmla="*/ 0 h 176"/>
              <a:gd name="T18" fmla="*/ 85 w 176"/>
              <a:gd name="T19" fmla="*/ 1 h 176"/>
              <a:gd name="T20" fmla="*/ 1 w 176"/>
              <a:gd name="T21" fmla="*/ 85 h 176"/>
              <a:gd name="T22" fmla="*/ 0 w 176"/>
              <a:gd name="T23" fmla="*/ 88 h 176"/>
              <a:gd name="T24" fmla="*/ 4 w 176"/>
              <a:gd name="T25" fmla="*/ 92 h 176"/>
              <a:gd name="T26" fmla="*/ 7 w 176"/>
              <a:gd name="T27" fmla="*/ 91 h 176"/>
              <a:gd name="T28" fmla="*/ 24 w 176"/>
              <a:gd name="T29" fmla="*/ 74 h 176"/>
              <a:gd name="T30" fmla="*/ 24 w 176"/>
              <a:gd name="T31" fmla="*/ 172 h 176"/>
              <a:gd name="T32" fmla="*/ 28 w 176"/>
              <a:gd name="T33" fmla="*/ 176 h 176"/>
              <a:gd name="T34" fmla="*/ 148 w 176"/>
              <a:gd name="T35" fmla="*/ 176 h 176"/>
              <a:gd name="T36" fmla="*/ 152 w 176"/>
              <a:gd name="T37" fmla="*/ 172 h 176"/>
              <a:gd name="T38" fmla="*/ 152 w 176"/>
              <a:gd name="T39" fmla="*/ 74 h 176"/>
              <a:gd name="T40" fmla="*/ 169 w 176"/>
              <a:gd name="T41" fmla="*/ 91 h 176"/>
              <a:gd name="T42" fmla="*/ 172 w 176"/>
              <a:gd name="T43" fmla="*/ 92 h 176"/>
              <a:gd name="T44" fmla="*/ 176 w 176"/>
              <a:gd name="T45" fmla="*/ 88 h 176"/>
              <a:gd name="T46" fmla="*/ 175 w 176"/>
              <a:gd name="T47" fmla="*/ 85 h 176"/>
              <a:gd name="T48" fmla="*/ 120 w 176"/>
              <a:gd name="T49" fmla="*/ 16 h 176"/>
              <a:gd name="T50" fmla="*/ 136 w 176"/>
              <a:gd name="T51" fmla="*/ 16 h 176"/>
              <a:gd name="T52" fmla="*/ 136 w 176"/>
              <a:gd name="T53" fmla="*/ 46 h 176"/>
              <a:gd name="T54" fmla="*/ 120 w 176"/>
              <a:gd name="T55" fmla="*/ 30 h 176"/>
              <a:gd name="T56" fmla="*/ 120 w 176"/>
              <a:gd name="T57" fmla="*/ 16 h 176"/>
              <a:gd name="T58" fmla="*/ 64 w 176"/>
              <a:gd name="T59" fmla="*/ 168 h 176"/>
              <a:gd name="T60" fmla="*/ 32 w 176"/>
              <a:gd name="T61" fmla="*/ 168 h 176"/>
              <a:gd name="T62" fmla="*/ 32 w 176"/>
              <a:gd name="T63" fmla="*/ 160 h 176"/>
              <a:gd name="T64" fmla="*/ 64 w 176"/>
              <a:gd name="T65" fmla="*/ 160 h 176"/>
              <a:gd name="T66" fmla="*/ 64 w 176"/>
              <a:gd name="T67" fmla="*/ 168 h 176"/>
              <a:gd name="T68" fmla="*/ 104 w 176"/>
              <a:gd name="T69" fmla="*/ 168 h 176"/>
              <a:gd name="T70" fmla="*/ 72 w 176"/>
              <a:gd name="T71" fmla="*/ 168 h 176"/>
              <a:gd name="T72" fmla="*/ 72 w 176"/>
              <a:gd name="T73" fmla="*/ 104 h 176"/>
              <a:gd name="T74" fmla="*/ 104 w 176"/>
              <a:gd name="T75" fmla="*/ 104 h 176"/>
              <a:gd name="T76" fmla="*/ 104 w 176"/>
              <a:gd name="T77" fmla="*/ 168 h 176"/>
              <a:gd name="T78" fmla="*/ 144 w 176"/>
              <a:gd name="T79" fmla="*/ 168 h 176"/>
              <a:gd name="T80" fmla="*/ 112 w 176"/>
              <a:gd name="T81" fmla="*/ 168 h 176"/>
              <a:gd name="T82" fmla="*/ 112 w 176"/>
              <a:gd name="T83" fmla="*/ 160 h 176"/>
              <a:gd name="T84" fmla="*/ 144 w 176"/>
              <a:gd name="T85" fmla="*/ 160 h 176"/>
              <a:gd name="T86" fmla="*/ 144 w 176"/>
              <a:gd name="T87" fmla="*/ 168 h 176"/>
              <a:gd name="T88" fmla="*/ 144 w 176"/>
              <a:gd name="T89" fmla="*/ 152 h 176"/>
              <a:gd name="T90" fmla="*/ 112 w 176"/>
              <a:gd name="T91" fmla="*/ 152 h 176"/>
              <a:gd name="T92" fmla="*/ 112 w 176"/>
              <a:gd name="T93" fmla="*/ 100 h 176"/>
              <a:gd name="T94" fmla="*/ 108 w 176"/>
              <a:gd name="T95" fmla="*/ 96 h 176"/>
              <a:gd name="T96" fmla="*/ 68 w 176"/>
              <a:gd name="T97" fmla="*/ 96 h 176"/>
              <a:gd name="T98" fmla="*/ 64 w 176"/>
              <a:gd name="T99" fmla="*/ 100 h 176"/>
              <a:gd name="T100" fmla="*/ 64 w 176"/>
              <a:gd name="T101" fmla="*/ 152 h 176"/>
              <a:gd name="T102" fmla="*/ 32 w 176"/>
              <a:gd name="T103" fmla="*/ 152 h 176"/>
              <a:gd name="T104" fmla="*/ 32 w 176"/>
              <a:gd name="T105" fmla="*/ 66 h 176"/>
              <a:gd name="T106" fmla="*/ 88 w 176"/>
              <a:gd name="T107" fmla="*/ 10 h 176"/>
              <a:gd name="T108" fmla="*/ 144 w 176"/>
              <a:gd name="T109" fmla="*/ 66 h 176"/>
              <a:gd name="T110" fmla="*/ 144 w 176"/>
              <a:gd name="T111" fmla="*/ 152 h 176"/>
              <a:gd name="T112" fmla="*/ 92 w 176"/>
              <a:gd name="T113" fmla="*/ 144 h 176"/>
              <a:gd name="T114" fmla="*/ 96 w 176"/>
              <a:gd name="T115" fmla="*/ 140 h 176"/>
              <a:gd name="T116" fmla="*/ 92 w 176"/>
              <a:gd name="T117" fmla="*/ 136 h 176"/>
              <a:gd name="T118" fmla="*/ 88 w 176"/>
              <a:gd name="T119" fmla="*/ 140 h 176"/>
              <a:gd name="T120" fmla="*/ 92 w 176"/>
              <a:gd name="T12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44" y="54"/>
                  <a:pt x="144" y="54"/>
                  <a:pt x="144" y="54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8"/>
                  <a:pt x="112" y="10"/>
                  <a:pt x="112" y="1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5" y="92"/>
                  <a:pt x="6" y="92"/>
                  <a:pt x="7" y="91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70" y="92"/>
                  <a:pt x="171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moveTo>
                  <a:pt x="120" y="16"/>
                </a:moveTo>
                <a:cubicBezTo>
                  <a:pt x="136" y="16"/>
                  <a:pt x="136" y="16"/>
                  <a:pt x="136" y="16"/>
                </a:cubicBezTo>
                <a:cubicBezTo>
                  <a:pt x="136" y="46"/>
                  <a:pt x="136" y="46"/>
                  <a:pt x="136" y="46"/>
                </a:cubicBezTo>
                <a:cubicBezTo>
                  <a:pt x="120" y="30"/>
                  <a:pt x="120" y="30"/>
                  <a:pt x="120" y="30"/>
                </a:cubicBezTo>
                <a:lnTo>
                  <a:pt x="120" y="16"/>
                </a:lnTo>
                <a:close/>
                <a:moveTo>
                  <a:pt x="6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64" y="160"/>
                  <a:pt x="64" y="160"/>
                  <a:pt x="64" y="160"/>
                </a:cubicBezTo>
                <a:lnTo>
                  <a:pt x="64" y="168"/>
                </a:lnTo>
                <a:close/>
                <a:moveTo>
                  <a:pt x="104" y="168"/>
                </a:moveTo>
                <a:cubicBezTo>
                  <a:pt x="72" y="168"/>
                  <a:pt x="72" y="168"/>
                  <a:pt x="72" y="16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68"/>
                </a:lnTo>
                <a:close/>
                <a:moveTo>
                  <a:pt x="144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12" y="160"/>
                  <a:pt x="112" y="160"/>
                  <a:pt x="112" y="160"/>
                </a:cubicBezTo>
                <a:cubicBezTo>
                  <a:pt x="144" y="160"/>
                  <a:pt x="144" y="160"/>
                  <a:pt x="144" y="160"/>
                </a:cubicBezTo>
                <a:lnTo>
                  <a:pt x="144" y="168"/>
                </a:lnTo>
                <a:close/>
                <a:moveTo>
                  <a:pt x="144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8"/>
                  <a:pt x="110" y="96"/>
                  <a:pt x="108" y="96"/>
                </a:cubicBezTo>
                <a:cubicBezTo>
                  <a:pt x="68" y="96"/>
                  <a:pt x="68" y="96"/>
                  <a:pt x="68" y="96"/>
                </a:cubicBezTo>
                <a:cubicBezTo>
                  <a:pt x="66" y="96"/>
                  <a:pt x="64" y="98"/>
                  <a:pt x="64" y="100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66"/>
                  <a:pt x="32" y="66"/>
                  <a:pt x="32" y="66"/>
                </a:cubicBezTo>
                <a:cubicBezTo>
                  <a:pt x="88" y="10"/>
                  <a:pt x="88" y="10"/>
                  <a:pt x="88" y="10"/>
                </a:cubicBezTo>
                <a:cubicBezTo>
                  <a:pt x="144" y="66"/>
                  <a:pt x="144" y="66"/>
                  <a:pt x="144" y="66"/>
                </a:cubicBezTo>
                <a:lnTo>
                  <a:pt x="144" y="152"/>
                </a:lnTo>
                <a:close/>
                <a:moveTo>
                  <a:pt x="92" y="144"/>
                </a:moveTo>
                <a:cubicBezTo>
                  <a:pt x="94" y="144"/>
                  <a:pt x="96" y="142"/>
                  <a:pt x="96" y="140"/>
                </a:cubicBezTo>
                <a:cubicBezTo>
                  <a:pt x="96" y="138"/>
                  <a:pt x="94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 5"/>
          <p:cNvSpPr>
            <a:spLocks noEditPoints="1"/>
          </p:cNvSpPr>
          <p:nvPr/>
        </p:nvSpPr>
        <p:spPr bwMode="auto">
          <a:xfrm>
            <a:off x="327377" y="3462536"/>
            <a:ext cx="320675" cy="320675"/>
          </a:xfrm>
          <a:custGeom>
            <a:avLst/>
            <a:gdLst>
              <a:gd name="T0" fmla="*/ 175 w 176"/>
              <a:gd name="T1" fmla="*/ 85 h 176"/>
              <a:gd name="T2" fmla="*/ 144 w 176"/>
              <a:gd name="T3" fmla="*/ 54 h 176"/>
              <a:gd name="T4" fmla="*/ 144 w 176"/>
              <a:gd name="T5" fmla="*/ 12 h 176"/>
              <a:gd name="T6" fmla="*/ 140 w 176"/>
              <a:gd name="T7" fmla="*/ 8 h 176"/>
              <a:gd name="T8" fmla="*/ 116 w 176"/>
              <a:gd name="T9" fmla="*/ 8 h 176"/>
              <a:gd name="T10" fmla="*/ 112 w 176"/>
              <a:gd name="T11" fmla="*/ 12 h 176"/>
              <a:gd name="T12" fmla="*/ 112 w 176"/>
              <a:gd name="T13" fmla="*/ 22 h 176"/>
              <a:gd name="T14" fmla="*/ 91 w 176"/>
              <a:gd name="T15" fmla="*/ 1 h 176"/>
              <a:gd name="T16" fmla="*/ 88 w 176"/>
              <a:gd name="T17" fmla="*/ 0 h 176"/>
              <a:gd name="T18" fmla="*/ 85 w 176"/>
              <a:gd name="T19" fmla="*/ 1 h 176"/>
              <a:gd name="T20" fmla="*/ 1 w 176"/>
              <a:gd name="T21" fmla="*/ 85 h 176"/>
              <a:gd name="T22" fmla="*/ 0 w 176"/>
              <a:gd name="T23" fmla="*/ 88 h 176"/>
              <a:gd name="T24" fmla="*/ 4 w 176"/>
              <a:gd name="T25" fmla="*/ 92 h 176"/>
              <a:gd name="T26" fmla="*/ 7 w 176"/>
              <a:gd name="T27" fmla="*/ 91 h 176"/>
              <a:gd name="T28" fmla="*/ 24 w 176"/>
              <a:gd name="T29" fmla="*/ 74 h 176"/>
              <a:gd name="T30" fmla="*/ 24 w 176"/>
              <a:gd name="T31" fmla="*/ 172 h 176"/>
              <a:gd name="T32" fmla="*/ 28 w 176"/>
              <a:gd name="T33" fmla="*/ 176 h 176"/>
              <a:gd name="T34" fmla="*/ 148 w 176"/>
              <a:gd name="T35" fmla="*/ 176 h 176"/>
              <a:gd name="T36" fmla="*/ 152 w 176"/>
              <a:gd name="T37" fmla="*/ 172 h 176"/>
              <a:gd name="T38" fmla="*/ 152 w 176"/>
              <a:gd name="T39" fmla="*/ 74 h 176"/>
              <a:gd name="T40" fmla="*/ 169 w 176"/>
              <a:gd name="T41" fmla="*/ 91 h 176"/>
              <a:gd name="T42" fmla="*/ 172 w 176"/>
              <a:gd name="T43" fmla="*/ 92 h 176"/>
              <a:gd name="T44" fmla="*/ 176 w 176"/>
              <a:gd name="T45" fmla="*/ 88 h 176"/>
              <a:gd name="T46" fmla="*/ 175 w 176"/>
              <a:gd name="T47" fmla="*/ 85 h 176"/>
              <a:gd name="T48" fmla="*/ 120 w 176"/>
              <a:gd name="T49" fmla="*/ 16 h 176"/>
              <a:gd name="T50" fmla="*/ 136 w 176"/>
              <a:gd name="T51" fmla="*/ 16 h 176"/>
              <a:gd name="T52" fmla="*/ 136 w 176"/>
              <a:gd name="T53" fmla="*/ 46 h 176"/>
              <a:gd name="T54" fmla="*/ 120 w 176"/>
              <a:gd name="T55" fmla="*/ 30 h 176"/>
              <a:gd name="T56" fmla="*/ 120 w 176"/>
              <a:gd name="T57" fmla="*/ 16 h 176"/>
              <a:gd name="T58" fmla="*/ 64 w 176"/>
              <a:gd name="T59" fmla="*/ 168 h 176"/>
              <a:gd name="T60" fmla="*/ 32 w 176"/>
              <a:gd name="T61" fmla="*/ 168 h 176"/>
              <a:gd name="T62" fmla="*/ 32 w 176"/>
              <a:gd name="T63" fmla="*/ 160 h 176"/>
              <a:gd name="T64" fmla="*/ 64 w 176"/>
              <a:gd name="T65" fmla="*/ 160 h 176"/>
              <a:gd name="T66" fmla="*/ 64 w 176"/>
              <a:gd name="T67" fmla="*/ 168 h 176"/>
              <a:gd name="T68" fmla="*/ 104 w 176"/>
              <a:gd name="T69" fmla="*/ 168 h 176"/>
              <a:gd name="T70" fmla="*/ 72 w 176"/>
              <a:gd name="T71" fmla="*/ 168 h 176"/>
              <a:gd name="T72" fmla="*/ 72 w 176"/>
              <a:gd name="T73" fmla="*/ 104 h 176"/>
              <a:gd name="T74" fmla="*/ 104 w 176"/>
              <a:gd name="T75" fmla="*/ 104 h 176"/>
              <a:gd name="T76" fmla="*/ 104 w 176"/>
              <a:gd name="T77" fmla="*/ 168 h 176"/>
              <a:gd name="T78" fmla="*/ 144 w 176"/>
              <a:gd name="T79" fmla="*/ 168 h 176"/>
              <a:gd name="T80" fmla="*/ 112 w 176"/>
              <a:gd name="T81" fmla="*/ 168 h 176"/>
              <a:gd name="T82" fmla="*/ 112 w 176"/>
              <a:gd name="T83" fmla="*/ 160 h 176"/>
              <a:gd name="T84" fmla="*/ 144 w 176"/>
              <a:gd name="T85" fmla="*/ 160 h 176"/>
              <a:gd name="T86" fmla="*/ 144 w 176"/>
              <a:gd name="T87" fmla="*/ 168 h 176"/>
              <a:gd name="T88" fmla="*/ 144 w 176"/>
              <a:gd name="T89" fmla="*/ 152 h 176"/>
              <a:gd name="T90" fmla="*/ 112 w 176"/>
              <a:gd name="T91" fmla="*/ 152 h 176"/>
              <a:gd name="T92" fmla="*/ 112 w 176"/>
              <a:gd name="T93" fmla="*/ 100 h 176"/>
              <a:gd name="T94" fmla="*/ 108 w 176"/>
              <a:gd name="T95" fmla="*/ 96 h 176"/>
              <a:gd name="T96" fmla="*/ 68 w 176"/>
              <a:gd name="T97" fmla="*/ 96 h 176"/>
              <a:gd name="T98" fmla="*/ 64 w 176"/>
              <a:gd name="T99" fmla="*/ 100 h 176"/>
              <a:gd name="T100" fmla="*/ 64 w 176"/>
              <a:gd name="T101" fmla="*/ 152 h 176"/>
              <a:gd name="T102" fmla="*/ 32 w 176"/>
              <a:gd name="T103" fmla="*/ 152 h 176"/>
              <a:gd name="T104" fmla="*/ 32 w 176"/>
              <a:gd name="T105" fmla="*/ 66 h 176"/>
              <a:gd name="T106" fmla="*/ 88 w 176"/>
              <a:gd name="T107" fmla="*/ 10 h 176"/>
              <a:gd name="T108" fmla="*/ 144 w 176"/>
              <a:gd name="T109" fmla="*/ 66 h 176"/>
              <a:gd name="T110" fmla="*/ 144 w 176"/>
              <a:gd name="T111" fmla="*/ 152 h 176"/>
              <a:gd name="T112" fmla="*/ 92 w 176"/>
              <a:gd name="T113" fmla="*/ 144 h 176"/>
              <a:gd name="T114" fmla="*/ 96 w 176"/>
              <a:gd name="T115" fmla="*/ 140 h 176"/>
              <a:gd name="T116" fmla="*/ 92 w 176"/>
              <a:gd name="T117" fmla="*/ 136 h 176"/>
              <a:gd name="T118" fmla="*/ 88 w 176"/>
              <a:gd name="T119" fmla="*/ 140 h 176"/>
              <a:gd name="T120" fmla="*/ 92 w 176"/>
              <a:gd name="T12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44" y="54"/>
                  <a:pt x="144" y="54"/>
                  <a:pt x="144" y="54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8"/>
                  <a:pt x="112" y="10"/>
                  <a:pt x="112" y="1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5" y="92"/>
                  <a:pt x="6" y="92"/>
                  <a:pt x="7" y="91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70" y="92"/>
                  <a:pt x="171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moveTo>
                  <a:pt x="120" y="16"/>
                </a:moveTo>
                <a:cubicBezTo>
                  <a:pt x="136" y="16"/>
                  <a:pt x="136" y="16"/>
                  <a:pt x="136" y="16"/>
                </a:cubicBezTo>
                <a:cubicBezTo>
                  <a:pt x="136" y="46"/>
                  <a:pt x="136" y="46"/>
                  <a:pt x="136" y="46"/>
                </a:cubicBezTo>
                <a:cubicBezTo>
                  <a:pt x="120" y="30"/>
                  <a:pt x="120" y="30"/>
                  <a:pt x="120" y="30"/>
                </a:cubicBezTo>
                <a:lnTo>
                  <a:pt x="120" y="16"/>
                </a:lnTo>
                <a:close/>
                <a:moveTo>
                  <a:pt x="6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64" y="160"/>
                  <a:pt x="64" y="160"/>
                  <a:pt x="64" y="160"/>
                </a:cubicBezTo>
                <a:lnTo>
                  <a:pt x="64" y="168"/>
                </a:lnTo>
                <a:close/>
                <a:moveTo>
                  <a:pt x="104" y="168"/>
                </a:moveTo>
                <a:cubicBezTo>
                  <a:pt x="72" y="168"/>
                  <a:pt x="72" y="168"/>
                  <a:pt x="72" y="16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68"/>
                </a:lnTo>
                <a:close/>
                <a:moveTo>
                  <a:pt x="144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12" y="160"/>
                  <a:pt x="112" y="160"/>
                  <a:pt x="112" y="160"/>
                </a:cubicBezTo>
                <a:cubicBezTo>
                  <a:pt x="144" y="160"/>
                  <a:pt x="144" y="160"/>
                  <a:pt x="144" y="160"/>
                </a:cubicBezTo>
                <a:lnTo>
                  <a:pt x="144" y="168"/>
                </a:lnTo>
                <a:close/>
                <a:moveTo>
                  <a:pt x="144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8"/>
                  <a:pt x="110" y="96"/>
                  <a:pt x="108" y="96"/>
                </a:cubicBezTo>
                <a:cubicBezTo>
                  <a:pt x="68" y="96"/>
                  <a:pt x="68" y="96"/>
                  <a:pt x="68" y="96"/>
                </a:cubicBezTo>
                <a:cubicBezTo>
                  <a:pt x="66" y="96"/>
                  <a:pt x="64" y="98"/>
                  <a:pt x="64" y="100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66"/>
                  <a:pt x="32" y="66"/>
                  <a:pt x="32" y="66"/>
                </a:cubicBezTo>
                <a:cubicBezTo>
                  <a:pt x="88" y="10"/>
                  <a:pt x="88" y="10"/>
                  <a:pt x="88" y="10"/>
                </a:cubicBezTo>
                <a:cubicBezTo>
                  <a:pt x="144" y="66"/>
                  <a:pt x="144" y="66"/>
                  <a:pt x="144" y="66"/>
                </a:cubicBezTo>
                <a:lnTo>
                  <a:pt x="144" y="152"/>
                </a:lnTo>
                <a:close/>
                <a:moveTo>
                  <a:pt x="92" y="144"/>
                </a:moveTo>
                <a:cubicBezTo>
                  <a:pt x="94" y="144"/>
                  <a:pt x="96" y="142"/>
                  <a:pt x="96" y="140"/>
                </a:cubicBezTo>
                <a:cubicBezTo>
                  <a:pt x="96" y="138"/>
                  <a:pt x="94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2799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2606" r="7421"/>
          <a:stretch/>
        </p:blipFill>
        <p:spPr bwMode="auto">
          <a:xfrm>
            <a:off x="3513706" y="759655"/>
            <a:ext cx="8682984" cy="609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12"/>
          <p:cNvSpPr txBox="1">
            <a:spLocks/>
          </p:cNvSpPr>
          <p:nvPr/>
        </p:nvSpPr>
        <p:spPr bwMode="auto">
          <a:xfrm>
            <a:off x="16202" y="186012"/>
            <a:ext cx="9238949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11" rIns="91420" bIns="45711" anchor="ctr"/>
          <a:lstStyle>
            <a:lvl1pPr>
              <a:spcBef>
                <a:spcPct val="20000"/>
              </a:spcBef>
              <a:buSzPct val="100000"/>
              <a:buBlip>
                <a:blip r:embed="rId4"/>
              </a:buBlip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8775" indent="-177800">
              <a:spcBef>
                <a:spcPct val="20000"/>
              </a:spcBef>
              <a:buClr>
                <a:srgbClr val="266234"/>
              </a:buClr>
              <a:buSzPct val="14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4988" indent="-155575">
              <a:spcBef>
                <a:spcPct val="20000"/>
              </a:spcBef>
              <a:buClr>
                <a:srgbClr val="266234"/>
              </a:buClr>
              <a:buSzPct val="120000"/>
              <a:buFont typeface="Wingdings" panose="05000000000000000000" pitchFamily="2" charset="2"/>
              <a:buChar char="§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14375" indent="-173038">
              <a:spcBef>
                <a:spcPct val="20000"/>
              </a:spcBef>
              <a:buClr>
                <a:srgbClr val="266234"/>
              </a:buClr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95350" indent="-174625">
              <a:spcBef>
                <a:spcPct val="20000"/>
              </a:spcBef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3525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18097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2669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7241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ru-RU" altLang="ru-RU" sz="2400" spc="-20" dirty="0" smtClean="0">
                <a:latin typeface="Proxima Nova" charset="0"/>
                <a:ea typeface="Proxima Nova" charset="0"/>
                <a:cs typeface="Proxima Nova" charset="0"/>
              </a:rPr>
              <a:t>СЕЛЬСКАЯ ИПОТЕКА </a:t>
            </a:r>
            <a:endParaRPr lang="ru-RU" altLang="ru-RU" sz="2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7859" y="759655"/>
            <a:ext cx="6939163" cy="60943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5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292245" y="5192528"/>
            <a:ext cx="3798722" cy="483860"/>
            <a:chOff x="5621645" y="5695720"/>
            <a:chExt cx="2849041" cy="483860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6980679" y="5789090"/>
              <a:ext cx="1490007" cy="2893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300"/>
                </a:spcBef>
                <a:spcAft>
                  <a:spcPts val="400"/>
                </a:spcAft>
                <a:buClr>
                  <a:srgbClr val="5EA038"/>
                </a:buClr>
              </a:pPr>
              <a: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до </a:t>
              </a:r>
              <a:r>
                <a:rPr lang="ru-RU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25 </a:t>
              </a: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лет. (вкл.)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621645" y="5695720"/>
              <a:ext cx="1347156" cy="483860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marL="0">
                <a:spcBef>
                  <a:spcPts val="0"/>
                </a:spcBef>
              </a:pPr>
              <a:r>
                <a:rPr lang="ru-RU" sz="14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Срок </a:t>
              </a:r>
            </a:p>
            <a:p>
              <a:pPr marL="0">
                <a:spcBef>
                  <a:spcPts val="0"/>
                </a:spcBef>
              </a:pPr>
              <a:r>
                <a:rPr lang="ru-RU" sz="14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кредита</a:t>
              </a: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292243" y="4462962"/>
            <a:ext cx="3517765" cy="513571"/>
            <a:chOff x="38404" y="4951547"/>
            <a:chExt cx="2638324" cy="513571"/>
          </a:xfrm>
        </p:grpSpPr>
        <p:sp>
          <p:nvSpPr>
            <p:cNvPr id="12" name="TextBox 11"/>
            <p:cNvSpPr txBox="1"/>
            <p:nvPr/>
          </p:nvSpPr>
          <p:spPr>
            <a:xfrm>
              <a:off x="38404" y="4951547"/>
              <a:ext cx="1347158" cy="513571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marL="0">
                <a:spcBef>
                  <a:spcPts val="0"/>
                </a:spcBef>
              </a:pPr>
              <a:r>
                <a:rPr lang="ru-RU" sz="14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Первоначальный взнос</a:t>
              </a: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1438320" y="5098386"/>
              <a:ext cx="1238408" cy="264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300"/>
                </a:spcBef>
                <a:spcAft>
                  <a:spcPts val="400"/>
                </a:spcAft>
                <a:buClr>
                  <a:srgbClr val="5EA038"/>
                </a:buClr>
              </a:pP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от </a:t>
              </a:r>
              <a:r>
                <a:rPr lang="ru-RU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10</a:t>
              </a: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%</a:t>
              </a: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92240" y="3664894"/>
            <a:ext cx="1796213" cy="560172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17462" indent="0">
              <a:spcBef>
                <a:spcPct val="20000"/>
              </a:spcBef>
              <a:buSzPct val="100000"/>
              <a:buFontTx/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60363" indent="-179388" defTabSz="358775">
              <a:spcBef>
                <a:spcPct val="20000"/>
              </a:spcBef>
              <a:buClr>
                <a:srgbClr val="266234"/>
              </a:buClr>
              <a:buSzPct val="140000"/>
              <a:buFont typeface="Arial"/>
              <a:buChar char="•"/>
              <a:defRPr sz="1200"/>
            </a:lvl2pPr>
            <a:lvl3pPr marL="536575" indent="-157163">
              <a:spcBef>
                <a:spcPct val="20000"/>
              </a:spcBef>
              <a:buClr>
                <a:srgbClr val="266234"/>
              </a:buClr>
              <a:buSzPct val="120000"/>
              <a:buFont typeface="Wingdings" charset="2"/>
              <a:buChar char="§"/>
              <a:defRPr sz="1200"/>
            </a:lvl3pPr>
            <a:lvl4pPr marL="715963" indent="-174625">
              <a:spcBef>
                <a:spcPct val="20000"/>
              </a:spcBef>
              <a:buClr>
                <a:srgbClr val="266234"/>
              </a:buClr>
              <a:buFont typeface="Arial"/>
              <a:buChar char="–"/>
              <a:defRPr sz="1200"/>
            </a:lvl4pPr>
            <a:lvl5pPr marL="896938" indent="-176213">
              <a:spcBef>
                <a:spcPct val="20000"/>
              </a:spcBef>
              <a:buClr>
                <a:srgbClr val="266234"/>
              </a:buClr>
              <a:buSzPct val="50000"/>
              <a:buFont typeface="Wingdings" charset="2"/>
              <a:buChar char="u"/>
              <a:defRPr sz="1200"/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marL="0">
              <a:spcBef>
                <a:spcPts val="0"/>
              </a:spcBef>
            </a:pPr>
            <a:r>
              <a:rPr lang="ru-RU" sz="14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Сумма </a:t>
            </a:r>
          </a:p>
          <a:p>
            <a:pPr marL="0">
              <a:spcBef>
                <a:spcPts val="0"/>
              </a:spcBef>
            </a:pPr>
            <a:r>
              <a:rPr lang="ru-RU" sz="14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кредита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097984" y="4516974"/>
            <a:ext cx="362363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1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47984" y="784864"/>
            <a:ext cx="1900629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3%</a:t>
            </a:r>
            <a:endParaRPr lang="ru-RU" sz="66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endParaRPr lang="ru-RU" sz="9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29" name="Группа 28"/>
          <p:cNvGrpSpPr/>
          <p:nvPr/>
        </p:nvGrpSpPr>
        <p:grpSpPr>
          <a:xfrm>
            <a:off x="308656" y="2286201"/>
            <a:ext cx="328613" cy="1207389"/>
            <a:chOff x="327377" y="2963756"/>
            <a:chExt cx="328613" cy="1255286"/>
          </a:xfrm>
        </p:grpSpPr>
        <p:grpSp>
          <p:nvGrpSpPr>
            <p:cNvPr id="30" name="Группа 29"/>
            <p:cNvGrpSpPr/>
            <p:nvPr/>
          </p:nvGrpSpPr>
          <p:grpSpPr>
            <a:xfrm>
              <a:off x="327377" y="2963756"/>
              <a:ext cx="328613" cy="772725"/>
              <a:chOff x="327377" y="3143871"/>
              <a:chExt cx="328613" cy="772725"/>
            </a:xfrm>
          </p:grpSpPr>
          <p:sp>
            <p:nvSpPr>
              <p:cNvPr id="34" name="Freeform 5"/>
              <p:cNvSpPr>
                <a:spLocks noEditPoints="1"/>
              </p:cNvSpPr>
              <p:nvPr/>
            </p:nvSpPr>
            <p:spPr bwMode="auto">
              <a:xfrm>
                <a:off x="335315" y="3595921"/>
                <a:ext cx="320675" cy="320675"/>
              </a:xfrm>
              <a:custGeom>
                <a:avLst/>
                <a:gdLst>
                  <a:gd name="T0" fmla="*/ 175 w 176"/>
                  <a:gd name="T1" fmla="*/ 85 h 176"/>
                  <a:gd name="T2" fmla="*/ 144 w 176"/>
                  <a:gd name="T3" fmla="*/ 54 h 176"/>
                  <a:gd name="T4" fmla="*/ 144 w 176"/>
                  <a:gd name="T5" fmla="*/ 12 h 176"/>
                  <a:gd name="T6" fmla="*/ 140 w 176"/>
                  <a:gd name="T7" fmla="*/ 8 h 176"/>
                  <a:gd name="T8" fmla="*/ 116 w 176"/>
                  <a:gd name="T9" fmla="*/ 8 h 176"/>
                  <a:gd name="T10" fmla="*/ 112 w 176"/>
                  <a:gd name="T11" fmla="*/ 12 h 176"/>
                  <a:gd name="T12" fmla="*/ 112 w 176"/>
                  <a:gd name="T13" fmla="*/ 22 h 176"/>
                  <a:gd name="T14" fmla="*/ 91 w 176"/>
                  <a:gd name="T15" fmla="*/ 1 h 176"/>
                  <a:gd name="T16" fmla="*/ 88 w 176"/>
                  <a:gd name="T17" fmla="*/ 0 h 176"/>
                  <a:gd name="T18" fmla="*/ 85 w 176"/>
                  <a:gd name="T19" fmla="*/ 1 h 176"/>
                  <a:gd name="T20" fmla="*/ 1 w 176"/>
                  <a:gd name="T21" fmla="*/ 85 h 176"/>
                  <a:gd name="T22" fmla="*/ 0 w 176"/>
                  <a:gd name="T23" fmla="*/ 88 h 176"/>
                  <a:gd name="T24" fmla="*/ 4 w 176"/>
                  <a:gd name="T25" fmla="*/ 92 h 176"/>
                  <a:gd name="T26" fmla="*/ 7 w 176"/>
                  <a:gd name="T27" fmla="*/ 91 h 176"/>
                  <a:gd name="T28" fmla="*/ 24 w 176"/>
                  <a:gd name="T29" fmla="*/ 74 h 176"/>
                  <a:gd name="T30" fmla="*/ 24 w 176"/>
                  <a:gd name="T31" fmla="*/ 172 h 176"/>
                  <a:gd name="T32" fmla="*/ 28 w 176"/>
                  <a:gd name="T33" fmla="*/ 176 h 176"/>
                  <a:gd name="T34" fmla="*/ 148 w 176"/>
                  <a:gd name="T35" fmla="*/ 176 h 176"/>
                  <a:gd name="T36" fmla="*/ 152 w 176"/>
                  <a:gd name="T37" fmla="*/ 172 h 176"/>
                  <a:gd name="T38" fmla="*/ 152 w 176"/>
                  <a:gd name="T39" fmla="*/ 74 h 176"/>
                  <a:gd name="T40" fmla="*/ 169 w 176"/>
                  <a:gd name="T41" fmla="*/ 91 h 176"/>
                  <a:gd name="T42" fmla="*/ 172 w 176"/>
                  <a:gd name="T43" fmla="*/ 92 h 176"/>
                  <a:gd name="T44" fmla="*/ 176 w 176"/>
                  <a:gd name="T45" fmla="*/ 88 h 176"/>
                  <a:gd name="T46" fmla="*/ 175 w 176"/>
                  <a:gd name="T47" fmla="*/ 85 h 176"/>
                  <a:gd name="T48" fmla="*/ 120 w 176"/>
                  <a:gd name="T49" fmla="*/ 16 h 176"/>
                  <a:gd name="T50" fmla="*/ 136 w 176"/>
                  <a:gd name="T51" fmla="*/ 16 h 176"/>
                  <a:gd name="T52" fmla="*/ 136 w 176"/>
                  <a:gd name="T53" fmla="*/ 46 h 176"/>
                  <a:gd name="T54" fmla="*/ 120 w 176"/>
                  <a:gd name="T55" fmla="*/ 30 h 176"/>
                  <a:gd name="T56" fmla="*/ 120 w 176"/>
                  <a:gd name="T57" fmla="*/ 16 h 176"/>
                  <a:gd name="T58" fmla="*/ 64 w 176"/>
                  <a:gd name="T59" fmla="*/ 168 h 176"/>
                  <a:gd name="T60" fmla="*/ 32 w 176"/>
                  <a:gd name="T61" fmla="*/ 168 h 176"/>
                  <a:gd name="T62" fmla="*/ 32 w 176"/>
                  <a:gd name="T63" fmla="*/ 160 h 176"/>
                  <a:gd name="T64" fmla="*/ 64 w 176"/>
                  <a:gd name="T65" fmla="*/ 160 h 176"/>
                  <a:gd name="T66" fmla="*/ 64 w 176"/>
                  <a:gd name="T67" fmla="*/ 168 h 176"/>
                  <a:gd name="T68" fmla="*/ 104 w 176"/>
                  <a:gd name="T69" fmla="*/ 168 h 176"/>
                  <a:gd name="T70" fmla="*/ 72 w 176"/>
                  <a:gd name="T71" fmla="*/ 168 h 176"/>
                  <a:gd name="T72" fmla="*/ 72 w 176"/>
                  <a:gd name="T73" fmla="*/ 104 h 176"/>
                  <a:gd name="T74" fmla="*/ 104 w 176"/>
                  <a:gd name="T75" fmla="*/ 104 h 176"/>
                  <a:gd name="T76" fmla="*/ 104 w 176"/>
                  <a:gd name="T77" fmla="*/ 168 h 176"/>
                  <a:gd name="T78" fmla="*/ 144 w 176"/>
                  <a:gd name="T79" fmla="*/ 168 h 176"/>
                  <a:gd name="T80" fmla="*/ 112 w 176"/>
                  <a:gd name="T81" fmla="*/ 168 h 176"/>
                  <a:gd name="T82" fmla="*/ 112 w 176"/>
                  <a:gd name="T83" fmla="*/ 160 h 176"/>
                  <a:gd name="T84" fmla="*/ 144 w 176"/>
                  <a:gd name="T85" fmla="*/ 160 h 176"/>
                  <a:gd name="T86" fmla="*/ 144 w 176"/>
                  <a:gd name="T87" fmla="*/ 168 h 176"/>
                  <a:gd name="T88" fmla="*/ 144 w 176"/>
                  <a:gd name="T89" fmla="*/ 152 h 176"/>
                  <a:gd name="T90" fmla="*/ 112 w 176"/>
                  <a:gd name="T91" fmla="*/ 152 h 176"/>
                  <a:gd name="T92" fmla="*/ 112 w 176"/>
                  <a:gd name="T93" fmla="*/ 100 h 176"/>
                  <a:gd name="T94" fmla="*/ 108 w 176"/>
                  <a:gd name="T95" fmla="*/ 96 h 176"/>
                  <a:gd name="T96" fmla="*/ 68 w 176"/>
                  <a:gd name="T97" fmla="*/ 96 h 176"/>
                  <a:gd name="T98" fmla="*/ 64 w 176"/>
                  <a:gd name="T99" fmla="*/ 100 h 176"/>
                  <a:gd name="T100" fmla="*/ 64 w 176"/>
                  <a:gd name="T101" fmla="*/ 152 h 176"/>
                  <a:gd name="T102" fmla="*/ 32 w 176"/>
                  <a:gd name="T103" fmla="*/ 152 h 176"/>
                  <a:gd name="T104" fmla="*/ 32 w 176"/>
                  <a:gd name="T105" fmla="*/ 66 h 176"/>
                  <a:gd name="T106" fmla="*/ 88 w 176"/>
                  <a:gd name="T107" fmla="*/ 10 h 176"/>
                  <a:gd name="T108" fmla="*/ 144 w 176"/>
                  <a:gd name="T109" fmla="*/ 66 h 176"/>
                  <a:gd name="T110" fmla="*/ 144 w 176"/>
                  <a:gd name="T111" fmla="*/ 152 h 176"/>
                  <a:gd name="T112" fmla="*/ 92 w 176"/>
                  <a:gd name="T113" fmla="*/ 144 h 176"/>
                  <a:gd name="T114" fmla="*/ 96 w 176"/>
                  <a:gd name="T115" fmla="*/ 140 h 176"/>
                  <a:gd name="T116" fmla="*/ 92 w 176"/>
                  <a:gd name="T117" fmla="*/ 136 h 176"/>
                  <a:gd name="T118" fmla="*/ 88 w 176"/>
                  <a:gd name="T119" fmla="*/ 140 h 176"/>
                  <a:gd name="T120" fmla="*/ 92 w 176"/>
                  <a:gd name="T121" fmla="*/ 14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6" h="176">
                    <a:moveTo>
                      <a:pt x="175" y="85"/>
                    </a:moveTo>
                    <a:cubicBezTo>
                      <a:pt x="144" y="54"/>
                      <a:pt x="144" y="54"/>
                      <a:pt x="144" y="54"/>
                    </a:cubicBezTo>
                    <a:cubicBezTo>
                      <a:pt x="144" y="12"/>
                      <a:pt x="144" y="12"/>
                      <a:pt x="144" y="12"/>
                    </a:cubicBezTo>
                    <a:cubicBezTo>
                      <a:pt x="144" y="10"/>
                      <a:pt x="142" y="8"/>
                      <a:pt x="140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4" y="8"/>
                      <a:pt x="112" y="10"/>
                      <a:pt x="112" y="12"/>
                    </a:cubicBezTo>
                    <a:cubicBezTo>
                      <a:pt x="112" y="22"/>
                      <a:pt x="112" y="22"/>
                      <a:pt x="112" y="22"/>
                    </a:cubicBezTo>
                    <a:cubicBezTo>
                      <a:pt x="91" y="1"/>
                      <a:pt x="91" y="1"/>
                      <a:pt x="91" y="1"/>
                    </a:cubicBezTo>
                    <a:cubicBezTo>
                      <a:pt x="90" y="0"/>
                      <a:pt x="89" y="0"/>
                      <a:pt x="88" y="0"/>
                    </a:cubicBezTo>
                    <a:cubicBezTo>
                      <a:pt x="87" y="0"/>
                      <a:pt x="86" y="0"/>
                      <a:pt x="85" y="1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0" y="86"/>
                      <a:pt x="0" y="87"/>
                      <a:pt x="0" y="88"/>
                    </a:cubicBezTo>
                    <a:cubicBezTo>
                      <a:pt x="0" y="90"/>
                      <a:pt x="2" y="92"/>
                      <a:pt x="4" y="92"/>
                    </a:cubicBezTo>
                    <a:cubicBezTo>
                      <a:pt x="5" y="92"/>
                      <a:pt x="6" y="92"/>
                      <a:pt x="7" y="91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24" y="172"/>
                      <a:pt x="24" y="172"/>
                      <a:pt x="24" y="172"/>
                    </a:cubicBezTo>
                    <a:cubicBezTo>
                      <a:pt x="24" y="174"/>
                      <a:pt x="26" y="176"/>
                      <a:pt x="28" y="176"/>
                    </a:cubicBezTo>
                    <a:cubicBezTo>
                      <a:pt x="148" y="176"/>
                      <a:pt x="148" y="176"/>
                      <a:pt x="148" y="176"/>
                    </a:cubicBezTo>
                    <a:cubicBezTo>
                      <a:pt x="150" y="176"/>
                      <a:pt x="152" y="174"/>
                      <a:pt x="152" y="172"/>
                    </a:cubicBezTo>
                    <a:cubicBezTo>
                      <a:pt x="152" y="74"/>
                      <a:pt x="152" y="74"/>
                      <a:pt x="152" y="74"/>
                    </a:cubicBezTo>
                    <a:cubicBezTo>
                      <a:pt x="169" y="91"/>
                      <a:pt x="169" y="91"/>
                      <a:pt x="169" y="91"/>
                    </a:cubicBezTo>
                    <a:cubicBezTo>
                      <a:pt x="170" y="92"/>
                      <a:pt x="171" y="92"/>
                      <a:pt x="172" y="92"/>
                    </a:cubicBezTo>
                    <a:cubicBezTo>
                      <a:pt x="174" y="92"/>
                      <a:pt x="176" y="90"/>
                      <a:pt x="176" y="88"/>
                    </a:cubicBezTo>
                    <a:cubicBezTo>
                      <a:pt x="176" y="87"/>
                      <a:pt x="176" y="86"/>
                      <a:pt x="175" y="85"/>
                    </a:cubicBezTo>
                    <a:moveTo>
                      <a:pt x="120" y="16"/>
                    </a:moveTo>
                    <a:cubicBezTo>
                      <a:pt x="136" y="16"/>
                      <a:pt x="136" y="16"/>
                      <a:pt x="136" y="16"/>
                    </a:cubicBezTo>
                    <a:cubicBezTo>
                      <a:pt x="136" y="46"/>
                      <a:pt x="136" y="46"/>
                      <a:pt x="136" y="46"/>
                    </a:cubicBezTo>
                    <a:cubicBezTo>
                      <a:pt x="120" y="30"/>
                      <a:pt x="120" y="30"/>
                      <a:pt x="120" y="30"/>
                    </a:cubicBezTo>
                    <a:lnTo>
                      <a:pt x="120" y="16"/>
                    </a:lnTo>
                    <a:close/>
                    <a:moveTo>
                      <a:pt x="64" y="168"/>
                    </a:moveTo>
                    <a:cubicBezTo>
                      <a:pt x="32" y="168"/>
                      <a:pt x="32" y="168"/>
                      <a:pt x="32" y="168"/>
                    </a:cubicBezTo>
                    <a:cubicBezTo>
                      <a:pt x="32" y="160"/>
                      <a:pt x="32" y="160"/>
                      <a:pt x="32" y="160"/>
                    </a:cubicBezTo>
                    <a:cubicBezTo>
                      <a:pt x="64" y="160"/>
                      <a:pt x="64" y="160"/>
                      <a:pt x="64" y="160"/>
                    </a:cubicBezTo>
                    <a:lnTo>
                      <a:pt x="64" y="168"/>
                    </a:lnTo>
                    <a:close/>
                    <a:moveTo>
                      <a:pt x="104" y="168"/>
                    </a:moveTo>
                    <a:cubicBezTo>
                      <a:pt x="72" y="168"/>
                      <a:pt x="72" y="168"/>
                      <a:pt x="72" y="168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lnTo>
                      <a:pt x="104" y="168"/>
                    </a:lnTo>
                    <a:close/>
                    <a:moveTo>
                      <a:pt x="144" y="168"/>
                    </a:moveTo>
                    <a:cubicBezTo>
                      <a:pt x="112" y="168"/>
                      <a:pt x="112" y="168"/>
                      <a:pt x="112" y="168"/>
                    </a:cubicBezTo>
                    <a:cubicBezTo>
                      <a:pt x="112" y="160"/>
                      <a:pt x="112" y="160"/>
                      <a:pt x="112" y="160"/>
                    </a:cubicBezTo>
                    <a:cubicBezTo>
                      <a:pt x="144" y="160"/>
                      <a:pt x="144" y="160"/>
                      <a:pt x="144" y="160"/>
                    </a:cubicBezTo>
                    <a:lnTo>
                      <a:pt x="144" y="168"/>
                    </a:lnTo>
                    <a:close/>
                    <a:moveTo>
                      <a:pt x="144" y="152"/>
                    </a:moveTo>
                    <a:cubicBezTo>
                      <a:pt x="112" y="152"/>
                      <a:pt x="112" y="152"/>
                      <a:pt x="112" y="152"/>
                    </a:cubicBezTo>
                    <a:cubicBezTo>
                      <a:pt x="112" y="100"/>
                      <a:pt x="112" y="100"/>
                      <a:pt x="112" y="100"/>
                    </a:cubicBezTo>
                    <a:cubicBezTo>
                      <a:pt x="112" y="98"/>
                      <a:pt x="110" y="96"/>
                      <a:pt x="108" y="96"/>
                    </a:cubicBezTo>
                    <a:cubicBezTo>
                      <a:pt x="68" y="96"/>
                      <a:pt x="68" y="96"/>
                      <a:pt x="68" y="96"/>
                    </a:cubicBezTo>
                    <a:cubicBezTo>
                      <a:pt x="66" y="96"/>
                      <a:pt x="64" y="98"/>
                      <a:pt x="64" y="100"/>
                    </a:cubicBezTo>
                    <a:cubicBezTo>
                      <a:pt x="64" y="152"/>
                      <a:pt x="64" y="152"/>
                      <a:pt x="64" y="152"/>
                    </a:cubicBezTo>
                    <a:cubicBezTo>
                      <a:pt x="32" y="152"/>
                      <a:pt x="32" y="152"/>
                      <a:pt x="32" y="152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88" y="10"/>
                      <a:pt x="88" y="10"/>
                      <a:pt x="88" y="10"/>
                    </a:cubicBezTo>
                    <a:cubicBezTo>
                      <a:pt x="144" y="66"/>
                      <a:pt x="144" y="66"/>
                      <a:pt x="144" y="66"/>
                    </a:cubicBezTo>
                    <a:lnTo>
                      <a:pt x="144" y="152"/>
                    </a:lnTo>
                    <a:close/>
                    <a:moveTo>
                      <a:pt x="92" y="144"/>
                    </a:moveTo>
                    <a:cubicBezTo>
                      <a:pt x="94" y="144"/>
                      <a:pt x="96" y="142"/>
                      <a:pt x="96" y="140"/>
                    </a:cubicBezTo>
                    <a:cubicBezTo>
                      <a:pt x="96" y="138"/>
                      <a:pt x="94" y="136"/>
                      <a:pt x="92" y="136"/>
                    </a:cubicBezTo>
                    <a:cubicBezTo>
                      <a:pt x="90" y="136"/>
                      <a:pt x="88" y="138"/>
                      <a:pt x="88" y="140"/>
                    </a:cubicBezTo>
                    <a:cubicBezTo>
                      <a:pt x="88" y="142"/>
                      <a:pt x="90" y="144"/>
                      <a:pt x="92" y="14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5"/>
              <p:cNvSpPr>
                <a:spLocks noEditPoints="1"/>
              </p:cNvSpPr>
              <p:nvPr/>
            </p:nvSpPr>
            <p:spPr bwMode="auto">
              <a:xfrm>
                <a:off x="327377" y="3143871"/>
                <a:ext cx="320675" cy="320675"/>
              </a:xfrm>
              <a:custGeom>
                <a:avLst/>
                <a:gdLst>
                  <a:gd name="T0" fmla="*/ 175 w 176"/>
                  <a:gd name="T1" fmla="*/ 85 h 176"/>
                  <a:gd name="T2" fmla="*/ 144 w 176"/>
                  <a:gd name="T3" fmla="*/ 54 h 176"/>
                  <a:gd name="T4" fmla="*/ 144 w 176"/>
                  <a:gd name="T5" fmla="*/ 12 h 176"/>
                  <a:gd name="T6" fmla="*/ 140 w 176"/>
                  <a:gd name="T7" fmla="*/ 8 h 176"/>
                  <a:gd name="T8" fmla="*/ 116 w 176"/>
                  <a:gd name="T9" fmla="*/ 8 h 176"/>
                  <a:gd name="T10" fmla="*/ 112 w 176"/>
                  <a:gd name="T11" fmla="*/ 12 h 176"/>
                  <a:gd name="T12" fmla="*/ 112 w 176"/>
                  <a:gd name="T13" fmla="*/ 22 h 176"/>
                  <a:gd name="T14" fmla="*/ 91 w 176"/>
                  <a:gd name="T15" fmla="*/ 1 h 176"/>
                  <a:gd name="T16" fmla="*/ 88 w 176"/>
                  <a:gd name="T17" fmla="*/ 0 h 176"/>
                  <a:gd name="T18" fmla="*/ 85 w 176"/>
                  <a:gd name="T19" fmla="*/ 1 h 176"/>
                  <a:gd name="T20" fmla="*/ 1 w 176"/>
                  <a:gd name="T21" fmla="*/ 85 h 176"/>
                  <a:gd name="T22" fmla="*/ 0 w 176"/>
                  <a:gd name="T23" fmla="*/ 88 h 176"/>
                  <a:gd name="T24" fmla="*/ 4 w 176"/>
                  <a:gd name="T25" fmla="*/ 92 h 176"/>
                  <a:gd name="T26" fmla="*/ 7 w 176"/>
                  <a:gd name="T27" fmla="*/ 91 h 176"/>
                  <a:gd name="T28" fmla="*/ 24 w 176"/>
                  <a:gd name="T29" fmla="*/ 74 h 176"/>
                  <a:gd name="T30" fmla="*/ 24 w 176"/>
                  <a:gd name="T31" fmla="*/ 172 h 176"/>
                  <a:gd name="T32" fmla="*/ 28 w 176"/>
                  <a:gd name="T33" fmla="*/ 176 h 176"/>
                  <a:gd name="T34" fmla="*/ 148 w 176"/>
                  <a:gd name="T35" fmla="*/ 176 h 176"/>
                  <a:gd name="T36" fmla="*/ 152 w 176"/>
                  <a:gd name="T37" fmla="*/ 172 h 176"/>
                  <a:gd name="T38" fmla="*/ 152 w 176"/>
                  <a:gd name="T39" fmla="*/ 74 h 176"/>
                  <a:gd name="T40" fmla="*/ 169 w 176"/>
                  <a:gd name="T41" fmla="*/ 91 h 176"/>
                  <a:gd name="T42" fmla="*/ 172 w 176"/>
                  <a:gd name="T43" fmla="*/ 92 h 176"/>
                  <a:gd name="T44" fmla="*/ 176 w 176"/>
                  <a:gd name="T45" fmla="*/ 88 h 176"/>
                  <a:gd name="T46" fmla="*/ 175 w 176"/>
                  <a:gd name="T47" fmla="*/ 85 h 176"/>
                  <a:gd name="T48" fmla="*/ 120 w 176"/>
                  <a:gd name="T49" fmla="*/ 16 h 176"/>
                  <a:gd name="T50" fmla="*/ 136 w 176"/>
                  <a:gd name="T51" fmla="*/ 16 h 176"/>
                  <a:gd name="T52" fmla="*/ 136 w 176"/>
                  <a:gd name="T53" fmla="*/ 46 h 176"/>
                  <a:gd name="T54" fmla="*/ 120 w 176"/>
                  <a:gd name="T55" fmla="*/ 30 h 176"/>
                  <a:gd name="T56" fmla="*/ 120 w 176"/>
                  <a:gd name="T57" fmla="*/ 16 h 176"/>
                  <a:gd name="T58" fmla="*/ 64 w 176"/>
                  <a:gd name="T59" fmla="*/ 168 h 176"/>
                  <a:gd name="T60" fmla="*/ 32 w 176"/>
                  <a:gd name="T61" fmla="*/ 168 h 176"/>
                  <a:gd name="T62" fmla="*/ 32 w 176"/>
                  <a:gd name="T63" fmla="*/ 160 h 176"/>
                  <a:gd name="T64" fmla="*/ 64 w 176"/>
                  <a:gd name="T65" fmla="*/ 160 h 176"/>
                  <a:gd name="T66" fmla="*/ 64 w 176"/>
                  <a:gd name="T67" fmla="*/ 168 h 176"/>
                  <a:gd name="T68" fmla="*/ 104 w 176"/>
                  <a:gd name="T69" fmla="*/ 168 h 176"/>
                  <a:gd name="T70" fmla="*/ 72 w 176"/>
                  <a:gd name="T71" fmla="*/ 168 h 176"/>
                  <a:gd name="T72" fmla="*/ 72 w 176"/>
                  <a:gd name="T73" fmla="*/ 104 h 176"/>
                  <a:gd name="T74" fmla="*/ 104 w 176"/>
                  <a:gd name="T75" fmla="*/ 104 h 176"/>
                  <a:gd name="T76" fmla="*/ 104 w 176"/>
                  <a:gd name="T77" fmla="*/ 168 h 176"/>
                  <a:gd name="T78" fmla="*/ 144 w 176"/>
                  <a:gd name="T79" fmla="*/ 168 h 176"/>
                  <a:gd name="T80" fmla="*/ 112 w 176"/>
                  <a:gd name="T81" fmla="*/ 168 h 176"/>
                  <a:gd name="T82" fmla="*/ 112 w 176"/>
                  <a:gd name="T83" fmla="*/ 160 h 176"/>
                  <a:gd name="T84" fmla="*/ 144 w 176"/>
                  <a:gd name="T85" fmla="*/ 160 h 176"/>
                  <a:gd name="T86" fmla="*/ 144 w 176"/>
                  <a:gd name="T87" fmla="*/ 168 h 176"/>
                  <a:gd name="T88" fmla="*/ 144 w 176"/>
                  <a:gd name="T89" fmla="*/ 152 h 176"/>
                  <a:gd name="T90" fmla="*/ 112 w 176"/>
                  <a:gd name="T91" fmla="*/ 152 h 176"/>
                  <a:gd name="T92" fmla="*/ 112 w 176"/>
                  <a:gd name="T93" fmla="*/ 100 h 176"/>
                  <a:gd name="T94" fmla="*/ 108 w 176"/>
                  <a:gd name="T95" fmla="*/ 96 h 176"/>
                  <a:gd name="T96" fmla="*/ 68 w 176"/>
                  <a:gd name="T97" fmla="*/ 96 h 176"/>
                  <a:gd name="T98" fmla="*/ 64 w 176"/>
                  <a:gd name="T99" fmla="*/ 100 h 176"/>
                  <a:gd name="T100" fmla="*/ 64 w 176"/>
                  <a:gd name="T101" fmla="*/ 152 h 176"/>
                  <a:gd name="T102" fmla="*/ 32 w 176"/>
                  <a:gd name="T103" fmla="*/ 152 h 176"/>
                  <a:gd name="T104" fmla="*/ 32 w 176"/>
                  <a:gd name="T105" fmla="*/ 66 h 176"/>
                  <a:gd name="T106" fmla="*/ 88 w 176"/>
                  <a:gd name="T107" fmla="*/ 10 h 176"/>
                  <a:gd name="T108" fmla="*/ 144 w 176"/>
                  <a:gd name="T109" fmla="*/ 66 h 176"/>
                  <a:gd name="T110" fmla="*/ 144 w 176"/>
                  <a:gd name="T111" fmla="*/ 152 h 176"/>
                  <a:gd name="T112" fmla="*/ 92 w 176"/>
                  <a:gd name="T113" fmla="*/ 144 h 176"/>
                  <a:gd name="T114" fmla="*/ 96 w 176"/>
                  <a:gd name="T115" fmla="*/ 140 h 176"/>
                  <a:gd name="T116" fmla="*/ 92 w 176"/>
                  <a:gd name="T117" fmla="*/ 136 h 176"/>
                  <a:gd name="T118" fmla="*/ 88 w 176"/>
                  <a:gd name="T119" fmla="*/ 140 h 176"/>
                  <a:gd name="T120" fmla="*/ 92 w 176"/>
                  <a:gd name="T121" fmla="*/ 14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6" h="176">
                    <a:moveTo>
                      <a:pt x="175" y="85"/>
                    </a:moveTo>
                    <a:cubicBezTo>
                      <a:pt x="144" y="54"/>
                      <a:pt x="144" y="54"/>
                      <a:pt x="144" y="54"/>
                    </a:cubicBezTo>
                    <a:cubicBezTo>
                      <a:pt x="144" y="12"/>
                      <a:pt x="144" y="12"/>
                      <a:pt x="144" y="12"/>
                    </a:cubicBezTo>
                    <a:cubicBezTo>
                      <a:pt x="144" y="10"/>
                      <a:pt x="142" y="8"/>
                      <a:pt x="140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4" y="8"/>
                      <a:pt x="112" y="10"/>
                      <a:pt x="112" y="12"/>
                    </a:cubicBezTo>
                    <a:cubicBezTo>
                      <a:pt x="112" y="22"/>
                      <a:pt x="112" y="22"/>
                      <a:pt x="112" y="22"/>
                    </a:cubicBezTo>
                    <a:cubicBezTo>
                      <a:pt x="91" y="1"/>
                      <a:pt x="91" y="1"/>
                      <a:pt x="91" y="1"/>
                    </a:cubicBezTo>
                    <a:cubicBezTo>
                      <a:pt x="90" y="0"/>
                      <a:pt x="89" y="0"/>
                      <a:pt x="88" y="0"/>
                    </a:cubicBezTo>
                    <a:cubicBezTo>
                      <a:pt x="87" y="0"/>
                      <a:pt x="86" y="0"/>
                      <a:pt x="85" y="1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0" y="86"/>
                      <a:pt x="0" y="87"/>
                      <a:pt x="0" y="88"/>
                    </a:cubicBezTo>
                    <a:cubicBezTo>
                      <a:pt x="0" y="90"/>
                      <a:pt x="2" y="92"/>
                      <a:pt x="4" y="92"/>
                    </a:cubicBezTo>
                    <a:cubicBezTo>
                      <a:pt x="5" y="92"/>
                      <a:pt x="6" y="92"/>
                      <a:pt x="7" y="91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24" y="172"/>
                      <a:pt x="24" y="172"/>
                      <a:pt x="24" y="172"/>
                    </a:cubicBezTo>
                    <a:cubicBezTo>
                      <a:pt x="24" y="174"/>
                      <a:pt x="26" y="176"/>
                      <a:pt x="28" y="176"/>
                    </a:cubicBezTo>
                    <a:cubicBezTo>
                      <a:pt x="148" y="176"/>
                      <a:pt x="148" y="176"/>
                      <a:pt x="148" y="176"/>
                    </a:cubicBezTo>
                    <a:cubicBezTo>
                      <a:pt x="150" y="176"/>
                      <a:pt x="152" y="174"/>
                      <a:pt x="152" y="172"/>
                    </a:cubicBezTo>
                    <a:cubicBezTo>
                      <a:pt x="152" y="74"/>
                      <a:pt x="152" y="74"/>
                      <a:pt x="152" y="74"/>
                    </a:cubicBezTo>
                    <a:cubicBezTo>
                      <a:pt x="169" y="91"/>
                      <a:pt x="169" y="91"/>
                      <a:pt x="169" y="91"/>
                    </a:cubicBezTo>
                    <a:cubicBezTo>
                      <a:pt x="170" y="92"/>
                      <a:pt x="171" y="92"/>
                      <a:pt x="172" y="92"/>
                    </a:cubicBezTo>
                    <a:cubicBezTo>
                      <a:pt x="174" y="92"/>
                      <a:pt x="176" y="90"/>
                      <a:pt x="176" y="88"/>
                    </a:cubicBezTo>
                    <a:cubicBezTo>
                      <a:pt x="176" y="87"/>
                      <a:pt x="176" y="86"/>
                      <a:pt x="175" y="85"/>
                    </a:cubicBezTo>
                    <a:moveTo>
                      <a:pt x="120" y="16"/>
                    </a:moveTo>
                    <a:cubicBezTo>
                      <a:pt x="136" y="16"/>
                      <a:pt x="136" y="16"/>
                      <a:pt x="136" y="16"/>
                    </a:cubicBezTo>
                    <a:cubicBezTo>
                      <a:pt x="136" y="46"/>
                      <a:pt x="136" y="46"/>
                      <a:pt x="136" y="46"/>
                    </a:cubicBezTo>
                    <a:cubicBezTo>
                      <a:pt x="120" y="30"/>
                      <a:pt x="120" y="30"/>
                      <a:pt x="120" y="30"/>
                    </a:cubicBezTo>
                    <a:lnTo>
                      <a:pt x="120" y="16"/>
                    </a:lnTo>
                    <a:close/>
                    <a:moveTo>
                      <a:pt x="64" y="168"/>
                    </a:moveTo>
                    <a:cubicBezTo>
                      <a:pt x="32" y="168"/>
                      <a:pt x="32" y="168"/>
                      <a:pt x="32" y="168"/>
                    </a:cubicBezTo>
                    <a:cubicBezTo>
                      <a:pt x="32" y="160"/>
                      <a:pt x="32" y="160"/>
                      <a:pt x="32" y="160"/>
                    </a:cubicBezTo>
                    <a:cubicBezTo>
                      <a:pt x="64" y="160"/>
                      <a:pt x="64" y="160"/>
                      <a:pt x="64" y="160"/>
                    </a:cubicBezTo>
                    <a:lnTo>
                      <a:pt x="64" y="168"/>
                    </a:lnTo>
                    <a:close/>
                    <a:moveTo>
                      <a:pt x="104" y="168"/>
                    </a:moveTo>
                    <a:cubicBezTo>
                      <a:pt x="72" y="168"/>
                      <a:pt x="72" y="168"/>
                      <a:pt x="72" y="168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lnTo>
                      <a:pt x="104" y="168"/>
                    </a:lnTo>
                    <a:close/>
                    <a:moveTo>
                      <a:pt x="144" y="168"/>
                    </a:moveTo>
                    <a:cubicBezTo>
                      <a:pt x="112" y="168"/>
                      <a:pt x="112" y="168"/>
                      <a:pt x="112" y="168"/>
                    </a:cubicBezTo>
                    <a:cubicBezTo>
                      <a:pt x="112" y="160"/>
                      <a:pt x="112" y="160"/>
                      <a:pt x="112" y="160"/>
                    </a:cubicBezTo>
                    <a:cubicBezTo>
                      <a:pt x="144" y="160"/>
                      <a:pt x="144" y="160"/>
                      <a:pt x="144" y="160"/>
                    </a:cubicBezTo>
                    <a:lnTo>
                      <a:pt x="144" y="168"/>
                    </a:lnTo>
                    <a:close/>
                    <a:moveTo>
                      <a:pt x="144" y="152"/>
                    </a:moveTo>
                    <a:cubicBezTo>
                      <a:pt x="112" y="152"/>
                      <a:pt x="112" y="152"/>
                      <a:pt x="112" y="152"/>
                    </a:cubicBezTo>
                    <a:cubicBezTo>
                      <a:pt x="112" y="100"/>
                      <a:pt x="112" y="100"/>
                      <a:pt x="112" y="100"/>
                    </a:cubicBezTo>
                    <a:cubicBezTo>
                      <a:pt x="112" y="98"/>
                      <a:pt x="110" y="96"/>
                      <a:pt x="108" y="96"/>
                    </a:cubicBezTo>
                    <a:cubicBezTo>
                      <a:pt x="68" y="96"/>
                      <a:pt x="68" y="96"/>
                      <a:pt x="68" y="96"/>
                    </a:cubicBezTo>
                    <a:cubicBezTo>
                      <a:pt x="66" y="96"/>
                      <a:pt x="64" y="98"/>
                      <a:pt x="64" y="100"/>
                    </a:cubicBezTo>
                    <a:cubicBezTo>
                      <a:pt x="64" y="152"/>
                      <a:pt x="64" y="152"/>
                      <a:pt x="64" y="152"/>
                    </a:cubicBezTo>
                    <a:cubicBezTo>
                      <a:pt x="32" y="152"/>
                      <a:pt x="32" y="152"/>
                      <a:pt x="32" y="152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88" y="10"/>
                      <a:pt x="88" y="10"/>
                      <a:pt x="88" y="10"/>
                    </a:cubicBezTo>
                    <a:cubicBezTo>
                      <a:pt x="144" y="66"/>
                      <a:pt x="144" y="66"/>
                      <a:pt x="144" y="66"/>
                    </a:cubicBezTo>
                    <a:lnTo>
                      <a:pt x="144" y="152"/>
                    </a:lnTo>
                    <a:close/>
                    <a:moveTo>
                      <a:pt x="92" y="144"/>
                    </a:moveTo>
                    <a:cubicBezTo>
                      <a:pt x="94" y="144"/>
                      <a:pt x="96" y="142"/>
                      <a:pt x="96" y="140"/>
                    </a:cubicBezTo>
                    <a:cubicBezTo>
                      <a:pt x="96" y="138"/>
                      <a:pt x="94" y="136"/>
                      <a:pt x="92" y="136"/>
                    </a:cubicBezTo>
                    <a:cubicBezTo>
                      <a:pt x="90" y="136"/>
                      <a:pt x="88" y="138"/>
                      <a:pt x="88" y="140"/>
                    </a:cubicBezTo>
                    <a:cubicBezTo>
                      <a:pt x="88" y="142"/>
                      <a:pt x="90" y="144"/>
                      <a:pt x="92" y="14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335315" y="3898368"/>
              <a:ext cx="320675" cy="320674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292249" y="5804141"/>
            <a:ext cx="5909043" cy="541060"/>
            <a:chOff x="5621647" y="5773108"/>
            <a:chExt cx="4035216" cy="541060"/>
          </a:xfrm>
        </p:grpSpPr>
        <p:sp>
          <p:nvSpPr>
            <p:cNvPr id="38" name="Прямоугольник 37"/>
            <p:cNvSpPr/>
            <p:nvPr/>
          </p:nvSpPr>
          <p:spPr>
            <a:xfrm>
              <a:off x="6855264" y="5773108"/>
              <a:ext cx="2801599" cy="2277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300"/>
                </a:spcBef>
                <a:spcAft>
                  <a:spcPts val="400"/>
                </a:spcAft>
                <a:buClr>
                  <a:srgbClr val="5EA038"/>
                </a:buClr>
              </a:pPr>
              <a:endParaRPr lang="ru-RU" sz="1100" spc="-20" dirty="0">
                <a:solidFill>
                  <a:schemeClr val="bg1"/>
                </a:solidFill>
                <a:ea typeface="Proxima Nova" charset="0"/>
                <a:cs typeface="Proxima Nova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621647" y="5834219"/>
              <a:ext cx="1226608" cy="479949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marL="0">
                <a:spcBef>
                  <a:spcPts val="0"/>
                </a:spcBef>
              </a:pPr>
              <a:r>
                <a:rPr lang="ru-RU" sz="14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Дополнительно</a:t>
              </a:r>
              <a:endParaRPr lang="ru-RU" sz="9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235426" y="1715625"/>
            <a:ext cx="67340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Ипотечный кредит с государственной поддержкой на приобретение или строительство жилого дома на сельских территориях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724468" y="2758236"/>
            <a:ext cx="25262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приобретение жилого дома по ДКП</a:t>
            </a:r>
            <a:r>
              <a:rPr lang="en-US" sz="11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*</a:t>
            </a:r>
            <a:r>
              <a:rPr lang="ru-RU" sz="11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;</a:t>
            </a:r>
            <a:endParaRPr lang="en-US" sz="1100" spc="-16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741629" y="2276913"/>
            <a:ext cx="2741983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488"/>
              </a:spcBef>
              <a:spcAft>
                <a:spcPts val="488"/>
              </a:spcAft>
            </a:pPr>
            <a:r>
              <a:rPr lang="ru-RU" sz="11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с</a:t>
            </a:r>
            <a:r>
              <a:rPr lang="ru-RU" sz="1100" spc="-16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троительство жилого дома (ИЖС);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724468" y="3101724"/>
            <a:ext cx="594621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приобретение у юридического лица жилого дома, соответствующего требованиям постановления Правительства №1567, находящегося на этапе строительства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2152028" y="3614206"/>
            <a:ext cx="4961242" cy="696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5EA038"/>
              </a:buClr>
            </a:pPr>
            <a:r>
              <a:rPr lang="ru-RU" sz="160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</a:t>
            </a:r>
            <a:r>
              <a:rPr lang="ru-RU" sz="135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b="1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5</a:t>
            </a:r>
            <a:r>
              <a:rPr lang="ru-RU" sz="1350" b="1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1600" b="1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млн. руб. </a:t>
            </a:r>
            <a:r>
              <a:rPr lang="ru-RU" sz="1100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для </a:t>
            </a:r>
            <a:r>
              <a:rPr lang="ru-RU" sz="1100" spc="-16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недвижимости, расположенной </a:t>
            </a:r>
            <a:r>
              <a:rPr lang="ru-RU" sz="1100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на </a:t>
            </a:r>
            <a:r>
              <a:rPr lang="ru-RU" sz="1100" spc="-16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сельских </a:t>
            </a:r>
            <a:r>
              <a:rPr lang="ru-RU" sz="1100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территориях Ленинградской обл., ЯНАО </a:t>
            </a:r>
            <a:r>
              <a:rPr lang="ru-RU" sz="1100" spc="-16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и субъектов </a:t>
            </a:r>
            <a:r>
              <a:rPr lang="ru-RU" sz="1100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РФ в составе ДФО</a:t>
            </a:r>
            <a:endParaRPr lang="ru-RU" sz="1100" spc="-16" dirty="0">
              <a:solidFill>
                <a:prstClr val="white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pPr lvl="0">
              <a:lnSpc>
                <a:spcPct val="80000"/>
              </a:lnSpc>
              <a:spcBef>
                <a:spcPts val="244"/>
              </a:spcBef>
              <a:spcAft>
                <a:spcPts val="325"/>
              </a:spcAft>
              <a:buClr>
                <a:srgbClr val="5EA038"/>
              </a:buClr>
            </a:pPr>
            <a:r>
              <a:rPr lang="ru-RU" sz="160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</a:t>
            </a:r>
            <a:r>
              <a:rPr lang="ru-RU" sz="105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3</a:t>
            </a:r>
            <a:r>
              <a:rPr lang="ru-RU" sz="135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160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млн. руб</a:t>
            </a:r>
            <a:r>
              <a:rPr lang="ru-RU" sz="105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. </a:t>
            </a:r>
            <a:r>
              <a:rPr lang="ru-RU" sz="135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1100" spc="-16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в остальных регионах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2132668" y="5836002"/>
            <a:ext cx="47886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5EA038"/>
              </a:buClr>
            </a:pPr>
            <a:r>
              <a:rPr lang="ru-RU" sz="1250" b="1" spc="-16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Возможность оформления заемщиками-супругами двух кредитов для приобретения объекта недвижимости большей </a:t>
            </a:r>
            <a:r>
              <a:rPr lang="ru-RU" sz="1250" b="1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стоимостью</a:t>
            </a:r>
            <a:endParaRPr lang="ru-RU" sz="1250" b="1" spc="-16" dirty="0">
              <a:solidFill>
                <a:prstClr val="white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233251" y="6518070"/>
            <a:ext cx="6688052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5EA038"/>
              </a:buClr>
            </a:pPr>
            <a:r>
              <a:rPr lang="en-US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* </a:t>
            </a:r>
            <a:r>
              <a:rPr lang="ru-RU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На </a:t>
            </a:r>
            <a:r>
              <a:rPr lang="ru-RU" sz="900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дату заключения кредитного </a:t>
            </a:r>
            <a:r>
              <a:rPr lang="ru-RU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договора, возраст жилого </a:t>
            </a:r>
            <a:r>
              <a:rPr lang="ru-RU" sz="900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дома (объекта </a:t>
            </a:r>
            <a:r>
              <a:rPr lang="ru-RU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ИЖС) не должен превышать 5-ти лет, если продавцом выступает физическое лицо и 3-х лет, если продавцом выступает юридическое лицо или ИП </a:t>
            </a:r>
            <a:endParaRPr lang="ru-RU" sz="900" spc="-15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821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4720" y="709279"/>
            <a:ext cx="8718163" cy="616068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709279"/>
            <a:ext cx="5394325" cy="61593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106363"/>
            <a:ext cx="7807325" cy="6334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ru-RU" sz="2400" spc="-20" dirty="0" smtClean="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rPr>
              <a:t>Семейная</a:t>
            </a:r>
            <a:r>
              <a:rPr lang="ru-RU" sz="2400" b="0" spc="-20" dirty="0" smtClean="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rPr>
              <a:t> ИПОТЕКА</a:t>
            </a:r>
            <a:endParaRPr lang="ru-RU" sz="2400" b="0" spc="-20" dirty="0">
              <a:solidFill>
                <a:schemeClr val="tx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333812" y="5764300"/>
            <a:ext cx="3714313" cy="456001"/>
            <a:chOff x="5621646" y="5696997"/>
            <a:chExt cx="2785734" cy="387602"/>
          </a:xfrm>
        </p:grpSpPr>
        <p:sp>
          <p:nvSpPr>
            <p:cNvPr id="160" name="Прямоугольник 159"/>
            <p:cNvSpPr/>
            <p:nvPr/>
          </p:nvSpPr>
          <p:spPr>
            <a:xfrm>
              <a:off x="6917373" y="5779680"/>
              <a:ext cx="1490007" cy="2893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300"/>
                </a:spcBef>
                <a:spcAft>
                  <a:spcPts val="400"/>
                </a:spcAft>
                <a:buClr>
                  <a:srgbClr val="5EA038"/>
                </a:buClr>
              </a:pPr>
              <a: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до </a:t>
              </a:r>
              <a:r>
                <a:rPr lang="ru-RU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30 </a:t>
              </a: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лет. (вкл.)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621646" y="5696997"/>
              <a:ext cx="1296000" cy="387602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marL="0">
                <a:spcBef>
                  <a:spcPts val="0"/>
                </a:spcBef>
              </a:pPr>
              <a:r>
                <a:rPr lang="ru-RU" sz="14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Срок </a:t>
              </a:r>
            </a:p>
            <a:p>
              <a:pPr marL="0">
                <a:spcBef>
                  <a:spcPts val="0"/>
                </a:spcBef>
              </a:pPr>
              <a:r>
                <a:rPr lang="ru-RU" sz="14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кредита</a:t>
              </a:r>
              <a:endParaRPr lang="ru-RU" sz="14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234447" y="2090761"/>
            <a:ext cx="48519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Ипотечный кредит для семей, в которых с 01.01.2018 по 31.12.2022 родился </a:t>
            </a:r>
            <a:r>
              <a:rPr lang="ru-RU" sz="1400" b="1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ребенок </a:t>
            </a: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или до 31.12.2022 в семье родился ребенок, которому установлена категория «ребенок-инвалид</a:t>
            </a:r>
            <a:r>
              <a:rPr lang="ru-RU" sz="1400" b="1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»**</a:t>
            </a:r>
            <a:endParaRPr lang="ru-RU" sz="1400" b="1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33809" y="4980544"/>
            <a:ext cx="3447424" cy="525612"/>
            <a:chOff x="38405" y="4984337"/>
            <a:chExt cx="2585568" cy="525612"/>
          </a:xfrm>
        </p:grpSpPr>
        <p:sp>
          <p:nvSpPr>
            <p:cNvPr id="43" name="TextBox 42"/>
            <p:cNvSpPr txBox="1"/>
            <p:nvPr/>
          </p:nvSpPr>
          <p:spPr>
            <a:xfrm>
              <a:off x="38405" y="4984337"/>
              <a:ext cx="1296000" cy="525612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marL="0">
                <a:spcBef>
                  <a:spcPts val="0"/>
                </a:spcBef>
              </a:pPr>
              <a:r>
                <a:rPr lang="ru-RU" sz="14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Первоначальный взнос</a:t>
              </a:r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1385565" y="5135834"/>
              <a:ext cx="1238408" cy="264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300"/>
                </a:spcBef>
                <a:spcAft>
                  <a:spcPts val="400"/>
                </a:spcAft>
                <a:buClr>
                  <a:srgbClr val="5EA038"/>
                </a:buClr>
              </a:pP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от </a:t>
              </a:r>
              <a:r>
                <a:rPr lang="en-US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15</a:t>
              </a:r>
              <a:r>
                <a:rPr lang="ru-RU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%</a:t>
              </a:r>
              <a:endPara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33806" y="4290212"/>
            <a:ext cx="4752562" cy="483773"/>
            <a:chOff x="333806" y="4258460"/>
            <a:chExt cx="4752562" cy="483773"/>
          </a:xfrm>
        </p:grpSpPr>
        <p:sp>
          <p:nvSpPr>
            <p:cNvPr id="155" name="Прямоугольник 154"/>
            <p:cNvSpPr/>
            <p:nvPr/>
          </p:nvSpPr>
          <p:spPr>
            <a:xfrm>
              <a:off x="2130022" y="4369257"/>
              <a:ext cx="2956346" cy="264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300"/>
                </a:spcBef>
                <a:spcAft>
                  <a:spcPts val="400"/>
                </a:spcAft>
                <a:buClr>
                  <a:srgbClr val="5EA038"/>
                </a:buClr>
              </a:pP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до </a:t>
              </a:r>
              <a:r>
                <a:rPr lang="ru-RU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12 </a:t>
              </a: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млн. руб</a:t>
              </a:r>
              <a:r>
                <a:rPr lang="ru-RU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.*** </a:t>
              </a:r>
              <a:endPara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333806" y="4258460"/>
              <a:ext cx="1728000" cy="483773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marL="0">
                <a:spcBef>
                  <a:spcPts val="0"/>
                </a:spcBef>
              </a:pPr>
              <a:r>
                <a:rPr lang="ru-RU" sz="14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Сумма </a:t>
              </a:r>
            </a:p>
            <a:p>
              <a:pPr marL="0">
                <a:spcBef>
                  <a:spcPts val="0"/>
                </a:spcBef>
              </a:pPr>
              <a:r>
                <a:rPr lang="ru-RU" sz="14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кредита</a:t>
              </a:r>
            </a:p>
          </p:txBody>
        </p:sp>
      </p:grpSp>
      <p:sp>
        <p:nvSpPr>
          <p:cNvPr id="62" name="Прямоугольник 61"/>
          <p:cNvSpPr/>
          <p:nvPr/>
        </p:nvSpPr>
        <p:spPr>
          <a:xfrm>
            <a:off x="229389" y="873286"/>
            <a:ext cx="3444945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от</a:t>
            </a:r>
            <a:r>
              <a:rPr lang="ru-RU" sz="66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5</a:t>
            </a:r>
            <a:r>
              <a:rPr lang="ru-RU" sz="66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%</a:t>
            </a:r>
            <a:endParaRPr lang="ru-RU" sz="66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r>
              <a:rPr lang="ru-RU" sz="9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Минимальная ставка*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327377" y="3241808"/>
            <a:ext cx="4521714" cy="923330"/>
            <a:chOff x="327377" y="3131736"/>
            <a:chExt cx="4521714" cy="923330"/>
          </a:xfrm>
        </p:grpSpPr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335315" y="3621714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5"/>
            <p:cNvSpPr>
              <a:spLocks noEditPoints="1"/>
            </p:cNvSpPr>
            <p:nvPr/>
          </p:nvSpPr>
          <p:spPr bwMode="auto">
            <a:xfrm>
              <a:off x="327377" y="3143871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733233" y="3131736"/>
              <a:ext cx="411585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Покупка строящегося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или готового жилья у </a:t>
              </a: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застройщика.</a:t>
              </a:r>
            </a:p>
            <a:p>
              <a:pPr>
                <a:spcBef>
                  <a:spcPts val="600"/>
                </a:spcBef>
              </a:pPr>
              <a:endPara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>
                <a:spcBef>
                  <a:spcPts val="600"/>
                </a:spcBef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Рефинансирование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ранее предоставленного ипотечного </a:t>
              </a: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кредита.</a:t>
              </a:r>
              <a:endPara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</p:grpSp>
      <p:sp>
        <p:nvSpPr>
          <p:cNvPr id="23" name="Прямоугольник 22"/>
          <p:cNvSpPr/>
          <p:nvPr/>
        </p:nvSpPr>
        <p:spPr>
          <a:xfrm>
            <a:off x="-34692" y="6431243"/>
            <a:ext cx="5513141" cy="453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</a:pPr>
            <a:r>
              <a:rPr lang="ru-RU" sz="7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*Ставка действует при условии страхования жизни, здоровья и временной утраты трудоспособности, в случае отсутствия ставка 6%</a:t>
            </a:r>
          </a:p>
          <a:p>
            <a:r>
              <a:rPr lang="ru-RU" sz="7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** В рамках Постановления Правительства РФ от 30.12.2017 №</a:t>
            </a:r>
            <a:r>
              <a:rPr lang="ru-RU" sz="700" spc="-16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1711</a:t>
            </a:r>
          </a:p>
          <a:p>
            <a:r>
              <a:rPr lang="ru-RU" sz="700" spc="-16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***до </a:t>
            </a:r>
            <a:r>
              <a:rPr lang="ru-RU" sz="7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6 млн. </a:t>
            </a:r>
            <a:r>
              <a:rPr lang="ru-RU" sz="700" spc="-16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руб. </a:t>
            </a:r>
            <a:r>
              <a:rPr lang="ru-RU" sz="7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в регионах отличных </a:t>
            </a:r>
            <a:r>
              <a:rPr lang="ru-RU" sz="700" spc="-16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от </a:t>
            </a:r>
            <a:r>
              <a:rPr lang="ru-RU" sz="7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Москвы, Московской области, Санкт-Петербурга и Ленинградской </a:t>
            </a:r>
            <a:r>
              <a:rPr lang="ru-RU" sz="700" spc="-16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области</a:t>
            </a:r>
            <a:endParaRPr lang="ru-RU" sz="700" spc="-16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413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LOBOD~1\AppData\Local\Temp\notesFFF692\shutterstock_153570636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42" t="26189" r="4421"/>
          <a:stretch/>
        </p:blipFill>
        <p:spPr bwMode="auto">
          <a:xfrm>
            <a:off x="555346" y="648332"/>
            <a:ext cx="11636654" cy="6209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648332"/>
            <a:ext cx="5375564" cy="620966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14920"/>
            <a:ext cx="7807325" cy="6334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ru-RU" sz="2400" b="0" spc="-20" dirty="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rPr>
              <a:t>ИПОТЕКА С </a:t>
            </a:r>
            <a:r>
              <a:rPr lang="ru-RU" sz="2400" b="0" spc="-20" dirty="0" smtClean="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rPr>
              <a:t>ГОСПОДДЕРЖКОЙ</a:t>
            </a:r>
            <a:endParaRPr lang="ru-RU" sz="2400" b="0" spc="-20" dirty="0">
              <a:solidFill>
                <a:schemeClr val="tx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4447" y="1976448"/>
            <a:ext cx="47471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Кредит с льготной процентной ставкой </a:t>
            </a:r>
            <a:b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</a:b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на покупку новостройки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333806" y="3916771"/>
            <a:ext cx="4752562" cy="2192788"/>
            <a:chOff x="333806" y="4356174"/>
            <a:chExt cx="4752562" cy="2192788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333812" y="5956174"/>
              <a:ext cx="3714313" cy="592788"/>
              <a:chOff x="5621646" y="5696997"/>
              <a:chExt cx="2785734" cy="592788"/>
            </a:xfrm>
          </p:grpSpPr>
          <p:sp>
            <p:nvSpPr>
              <p:cNvPr id="160" name="Прямоугольник 159"/>
              <p:cNvSpPr/>
              <p:nvPr/>
            </p:nvSpPr>
            <p:spPr>
              <a:xfrm>
                <a:off x="6917373" y="5889485"/>
                <a:ext cx="1490007" cy="2893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80000"/>
                  </a:lnSpc>
                  <a:spcBef>
                    <a:spcPts val="300"/>
                  </a:spcBef>
                  <a:spcAft>
                    <a:spcPts val="400"/>
                  </a:spcAft>
                  <a:buClr>
                    <a:srgbClr val="5EA038"/>
                  </a:buClr>
                </a:pPr>
                <a:r>
                  <a:rPr lang="ru-RU" sz="16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ru-RU" sz="1400" b="1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до 30 лет. (вкл.)</a:t>
                </a: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5621646" y="5696997"/>
                <a:ext cx="1296000" cy="592788"/>
              </a:xfrm>
              <a:prstGeom prst="rect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lIns="91440" tIns="45720" rIns="91440" bIns="45720" rtlCol="0" anchor="ctr">
                <a:noAutofit/>
              </a:bodyPr>
              <a:lstStyle>
                <a:defPPr>
                  <a:defRPr lang="en-US"/>
                </a:defPPr>
                <a:lvl1pPr marL="17462" indent="0">
                  <a:spcBef>
                    <a:spcPct val="20000"/>
                  </a:spcBef>
                  <a:buSzPct val="100000"/>
                  <a:buFontTx/>
                  <a:buNone/>
                  <a:defRPr sz="16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360363" indent="-179388" defTabSz="358775">
                  <a:spcBef>
                    <a:spcPct val="20000"/>
                  </a:spcBef>
                  <a:buClr>
                    <a:srgbClr val="266234"/>
                  </a:buClr>
                  <a:buSzPct val="140000"/>
                  <a:buFont typeface="Arial"/>
                  <a:buChar char="•"/>
                  <a:defRPr sz="1200"/>
                </a:lvl2pPr>
                <a:lvl3pPr marL="536575" indent="-157163">
                  <a:spcBef>
                    <a:spcPct val="20000"/>
                  </a:spcBef>
                  <a:buClr>
                    <a:srgbClr val="266234"/>
                  </a:buClr>
                  <a:buSzPct val="120000"/>
                  <a:buFont typeface="Wingdings" charset="2"/>
                  <a:buChar char="§"/>
                  <a:defRPr sz="1200"/>
                </a:lvl3pPr>
                <a:lvl4pPr marL="715963" indent="-174625">
                  <a:spcBef>
                    <a:spcPct val="20000"/>
                  </a:spcBef>
                  <a:buClr>
                    <a:srgbClr val="266234"/>
                  </a:buClr>
                  <a:buFont typeface="Arial"/>
                  <a:buChar char="–"/>
                  <a:defRPr sz="1200"/>
                </a:lvl4pPr>
                <a:lvl5pPr marL="896938" indent="-176213">
                  <a:spcBef>
                    <a:spcPct val="20000"/>
                  </a:spcBef>
                  <a:buClr>
                    <a:srgbClr val="266234"/>
                  </a:buClr>
                  <a:buSzPct val="50000"/>
                  <a:buFont typeface="Wingdings" charset="2"/>
                  <a:buChar char="u"/>
                  <a:defRPr sz="1200"/>
                </a:lvl5pPr>
                <a:lvl6pPr marL="2514600" indent="-228600">
                  <a:spcBef>
                    <a:spcPct val="20000"/>
                  </a:spcBef>
                  <a:buFont typeface="Arial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/>
                  <a:buChar char="•"/>
                  <a:defRPr sz="2000"/>
                </a:lvl9pPr>
              </a:lstStyle>
              <a:p>
                <a:pPr marL="0">
                  <a:spcBef>
                    <a:spcPts val="0"/>
                  </a:spcBef>
                </a:pPr>
                <a:r>
                  <a:rPr lang="ru-RU" sz="14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Срок </a:t>
                </a:r>
              </a:p>
              <a:p>
                <a:pPr marL="0">
                  <a:spcBef>
                    <a:spcPts val="0"/>
                  </a:spcBef>
                </a:pPr>
                <a:r>
                  <a:rPr lang="ru-RU" sz="14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кредита</a:t>
                </a:r>
              </a:p>
            </p:txBody>
          </p:sp>
        </p:grpSp>
        <p:grpSp>
          <p:nvGrpSpPr>
            <p:cNvPr id="8" name="Группа 7"/>
            <p:cNvGrpSpPr/>
            <p:nvPr/>
          </p:nvGrpSpPr>
          <p:grpSpPr>
            <a:xfrm>
              <a:off x="333809" y="5156041"/>
              <a:ext cx="3447424" cy="553194"/>
              <a:chOff x="38405" y="4984338"/>
              <a:chExt cx="2585568" cy="553194"/>
            </a:xfrm>
          </p:grpSpPr>
          <p:sp>
            <p:nvSpPr>
              <p:cNvPr id="43" name="TextBox 42"/>
              <p:cNvSpPr txBox="1"/>
              <p:nvPr/>
            </p:nvSpPr>
            <p:spPr>
              <a:xfrm>
                <a:off x="38405" y="4984338"/>
                <a:ext cx="1296000" cy="553194"/>
              </a:xfrm>
              <a:prstGeom prst="rect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lIns="91440" tIns="45720" rIns="91440" bIns="45720" rtlCol="0" anchor="ctr">
                <a:noAutofit/>
              </a:bodyPr>
              <a:lstStyle>
                <a:defPPr>
                  <a:defRPr lang="en-US"/>
                </a:defPPr>
                <a:lvl1pPr marL="17462" indent="0">
                  <a:spcBef>
                    <a:spcPct val="20000"/>
                  </a:spcBef>
                  <a:buSzPct val="100000"/>
                  <a:buFontTx/>
                  <a:buNone/>
                  <a:defRPr sz="16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360363" indent="-179388" defTabSz="358775">
                  <a:spcBef>
                    <a:spcPct val="20000"/>
                  </a:spcBef>
                  <a:buClr>
                    <a:srgbClr val="266234"/>
                  </a:buClr>
                  <a:buSzPct val="140000"/>
                  <a:buFont typeface="Arial"/>
                  <a:buChar char="•"/>
                  <a:defRPr sz="1200"/>
                </a:lvl2pPr>
                <a:lvl3pPr marL="536575" indent="-157163">
                  <a:spcBef>
                    <a:spcPct val="20000"/>
                  </a:spcBef>
                  <a:buClr>
                    <a:srgbClr val="266234"/>
                  </a:buClr>
                  <a:buSzPct val="120000"/>
                  <a:buFont typeface="Wingdings" charset="2"/>
                  <a:buChar char="§"/>
                  <a:defRPr sz="1200"/>
                </a:lvl3pPr>
                <a:lvl4pPr marL="715963" indent="-174625">
                  <a:spcBef>
                    <a:spcPct val="20000"/>
                  </a:spcBef>
                  <a:buClr>
                    <a:srgbClr val="266234"/>
                  </a:buClr>
                  <a:buFont typeface="Arial"/>
                  <a:buChar char="–"/>
                  <a:defRPr sz="1200"/>
                </a:lvl4pPr>
                <a:lvl5pPr marL="896938" indent="-176213">
                  <a:spcBef>
                    <a:spcPct val="20000"/>
                  </a:spcBef>
                  <a:buClr>
                    <a:srgbClr val="266234"/>
                  </a:buClr>
                  <a:buSzPct val="50000"/>
                  <a:buFont typeface="Wingdings" charset="2"/>
                  <a:buChar char="u"/>
                  <a:defRPr sz="1200"/>
                </a:lvl5pPr>
                <a:lvl6pPr marL="2514600" indent="-228600">
                  <a:spcBef>
                    <a:spcPct val="20000"/>
                  </a:spcBef>
                  <a:buFont typeface="Arial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/>
                  <a:buChar char="•"/>
                  <a:defRPr sz="2000"/>
                </a:lvl9pPr>
              </a:lstStyle>
              <a:p>
                <a:pPr marL="0">
                  <a:spcBef>
                    <a:spcPts val="0"/>
                  </a:spcBef>
                </a:pPr>
                <a:r>
                  <a:rPr lang="ru-RU" sz="14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Первоначальный взнос</a:t>
                </a: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1385565" y="5219967"/>
                <a:ext cx="1238408" cy="2646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80000"/>
                  </a:lnSpc>
                  <a:spcBef>
                    <a:spcPts val="300"/>
                  </a:spcBef>
                  <a:spcAft>
                    <a:spcPts val="400"/>
                  </a:spcAft>
                  <a:buClr>
                    <a:srgbClr val="5EA038"/>
                  </a:buClr>
                </a:pPr>
                <a:r>
                  <a:rPr lang="ru-RU" sz="1400" b="1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от </a:t>
                </a:r>
                <a:r>
                  <a:rPr lang="ru-RU" sz="1400" b="1" spc="-20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15%</a:t>
                </a:r>
                <a:endPara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endParaRPr>
              </a:p>
            </p:txBody>
          </p:sp>
        </p:grpSp>
        <p:sp>
          <p:nvSpPr>
            <p:cNvPr id="155" name="Прямоугольник 154"/>
            <p:cNvSpPr/>
            <p:nvPr/>
          </p:nvSpPr>
          <p:spPr>
            <a:xfrm>
              <a:off x="2130022" y="4575778"/>
              <a:ext cx="2956346" cy="264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300"/>
                </a:spcBef>
                <a:spcAft>
                  <a:spcPts val="400"/>
                </a:spcAft>
                <a:buClr>
                  <a:srgbClr val="5EA038"/>
                </a:buClr>
              </a:pP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до </a:t>
              </a:r>
              <a:r>
                <a:rPr lang="ru-RU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12 </a:t>
              </a:r>
              <a:r>
                <a: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млн. руб</a:t>
              </a:r>
              <a:r>
                <a:rPr lang="ru-RU" sz="14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.** </a:t>
              </a:r>
              <a:endPara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333806" y="4356174"/>
              <a:ext cx="1728000" cy="584437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marL="0">
                <a:spcBef>
                  <a:spcPts val="0"/>
                </a:spcBef>
              </a:pPr>
              <a:r>
                <a:rPr lang="ru-RU" sz="14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Сумма </a:t>
              </a:r>
            </a:p>
            <a:p>
              <a:pPr marL="0">
                <a:spcBef>
                  <a:spcPts val="0"/>
                </a:spcBef>
              </a:pPr>
              <a:r>
                <a:rPr lang="ru-RU" sz="14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кредита</a:t>
              </a:r>
            </a:p>
          </p:txBody>
        </p:sp>
        <p:sp>
          <p:nvSpPr>
            <p:cNvPr id="57" name="Прямоугольник 56"/>
            <p:cNvSpPr/>
            <p:nvPr/>
          </p:nvSpPr>
          <p:spPr>
            <a:xfrm>
              <a:off x="2139548" y="4675923"/>
              <a:ext cx="2679219" cy="264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300"/>
                </a:spcBef>
                <a:spcAft>
                  <a:spcPts val="400"/>
                </a:spcAft>
                <a:buClr>
                  <a:srgbClr val="5EA038"/>
                </a:buClr>
              </a:pPr>
              <a:endPara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2" name="Прямоугольник 61"/>
          <p:cNvSpPr/>
          <p:nvPr/>
        </p:nvSpPr>
        <p:spPr>
          <a:xfrm>
            <a:off x="229389" y="665923"/>
            <a:ext cx="3444945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о</a:t>
            </a:r>
            <a:r>
              <a:rPr lang="ru-RU" sz="32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т </a:t>
            </a:r>
            <a:r>
              <a:rPr lang="ru-RU" sz="66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8,4%</a:t>
            </a:r>
            <a:endParaRPr lang="ru-RU" sz="66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r>
              <a:rPr lang="ru-RU" sz="9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Минимальная ставка</a:t>
            </a:r>
            <a:r>
              <a:rPr lang="ru-RU" sz="9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*</a:t>
            </a:r>
            <a:endParaRPr lang="ru-RU" sz="9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-1" y="6197180"/>
            <a:ext cx="53755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5EA038"/>
              </a:buClr>
            </a:pPr>
            <a:r>
              <a:rPr lang="ru-RU" sz="900" dirty="0" smtClean="0">
                <a:solidFill>
                  <a:srgbClr val="FFFFFF"/>
                </a:solidFill>
                <a:cs typeface="Arial" panose="020B0604020202020204" pitchFamily="34" charset="0"/>
              </a:rPr>
              <a:t>*Ставка </a:t>
            </a:r>
            <a:r>
              <a:rPr lang="ru-RU" sz="900" spc="-20" dirty="0">
                <a:solidFill>
                  <a:schemeClr val="bg1"/>
                </a:solidFill>
                <a:ea typeface="Proxima Nova" charset="0"/>
                <a:cs typeface="Proxima Nova" charset="0"/>
              </a:rPr>
              <a:t>действует  в рамках акции </a:t>
            </a:r>
            <a:r>
              <a:rPr lang="ru-RU" sz="900" spc="-20" dirty="0" smtClean="0">
                <a:solidFill>
                  <a:schemeClr val="bg1"/>
                </a:solidFill>
                <a:ea typeface="Proxima Nova" charset="0"/>
                <a:cs typeface="Proxima Nova" charset="0"/>
              </a:rPr>
              <a:t>«Выбери свою ставку» </a:t>
            </a:r>
            <a:r>
              <a:rPr lang="ru-RU" sz="900" spc="-20" dirty="0">
                <a:solidFill>
                  <a:schemeClr val="bg1"/>
                </a:solidFill>
                <a:ea typeface="Proxima Nova" charset="0"/>
                <a:cs typeface="Proxima Nova" charset="0"/>
              </a:rPr>
              <a:t>до  30.06.2022</a:t>
            </a:r>
            <a:r>
              <a:rPr lang="ru-RU" sz="900" dirty="0" smtClean="0">
                <a:solidFill>
                  <a:srgbClr val="FFFFFF"/>
                </a:solidFill>
                <a:cs typeface="Arial" panose="020B0604020202020204" pitchFamily="34" charset="0"/>
              </a:rPr>
              <a:t> </a:t>
            </a:r>
            <a:r>
              <a:rPr lang="ru-RU" sz="900" dirty="0">
                <a:solidFill>
                  <a:srgbClr val="FFFFFF"/>
                </a:solidFill>
                <a:cs typeface="Arial" panose="020B0604020202020204" pitchFamily="34" charset="0"/>
              </a:rPr>
              <a:t>только в случае выбора клиентом условий кредитования со страхованием жизни, здоровья и временной утраты </a:t>
            </a:r>
            <a:r>
              <a:rPr lang="ru-RU" sz="900" dirty="0" smtClean="0">
                <a:solidFill>
                  <a:srgbClr val="FFFFFF"/>
                </a:solidFill>
                <a:cs typeface="Arial" panose="020B0604020202020204" pitchFamily="34" charset="0"/>
              </a:rPr>
              <a:t>трудоспособности</a:t>
            </a:r>
            <a:r>
              <a:rPr lang="ru-RU" sz="900" dirty="0">
                <a:solidFill>
                  <a:srgbClr val="FFFFFF"/>
                </a:solidFill>
                <a:cs typeface="Arial" panose="020B0604020202020204" pitchFamily="34" charset="0"/>
              </a:rPr>
              <a:t> </a:t>
            </a:r>
            <a:r>
              <a:rPr lang="ru-RU" sz="900" dirty="0" smtClean="0">
                <a:solidFill>
                  <a:srgbClr val="FFFFFF"/>
                </a:solidFill>
                <a:cs typeface="Arial" panose="020B0604020202020204" pitchFamily="34" charset="0"/>
              </a:rPr>
              <a:t>и зависит от размера первоначального взноса</a:t>
            </a:r>
          </a:p>
          <a:p>
            <a:pPr algn="just">
              <a:buClr>
                <a:srgbClr val="5EA038"/>
              </a:buClr>
            </a:pPr>
            <a:r>
              <a:rPr lang="ru-RU" sz="900" dirty="0" smtClean="0">
                <a:solidFill>
                  <a:srgbClr val="FFFFFF"/>
                </a:solidFill>
                <a:cs typeface="Arial" panose="020B0604020202020204" pitchFamily="34" charset="0"/>
              </a:rPr>
              <a:t>**</a:t>
            </a:r>
            <a:r>
              <a:rPr lang="ru-RU" sz="800" spc="-16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8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 6 млн. руб. в регионах отличных от Москвы, Московской </a:t>
            </a:r>
            <a:r>
              <a:rPr lang="ru-RU" sz="800" spc="-16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обл., </a:t>
            </a:r>
            <a:r>
              <a:rPr lang="ru-RU" sz="8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Санкт-Петербурга и Ленинградской </a:t>
            </a:r>
            <a:r>
              <a:rPr lang="ru-RU" sz="800" spc="-16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обл.</a:t>
            </a:r>
            <a:endParaRPr lang="ru-RU" sz="9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333806" y="2615027"/>
            <a:ext cx="4700982" cy="1261884"/>
            <a:chOff x="333806" y="2847791"/>
            <a:chExt cx="4700982" cy="1261884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739776" y="2847791"/>
              <a:ext cx="4295012" cy="12618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spcAft>
                  <a:spcPts val="600"/>
                </a:spcAft>
              </a:pP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</a:t>
              </a: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окупка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новостройки по </a:t>
              </a: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ДДУ (договору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уступки прав по </a:t>
              </a: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такому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договору), заключенному с юридическим лицом (за исключением инвестиционных фондов, в том числе их управляющих компаний</a:t>
              </a: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).</a:t>
              </a:r>
              <a:endPara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>
                <a:spcBef>
                  <a:spcPts val="600"/>
                </a:spcBef>
                <a:spcAft>
                  <a:spcPts val="600"/>
                </a:spcAft>
              </a:pP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</a:t>
              </a: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окупка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готовой квартиры по договору купли-продажи, заключенному с застройщиком.</a:t>
              </a:r>
            </a:p>
          </p:txBody>
        </p: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333806" y="2908301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335315" y="3682329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64865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7"/>
          <a:stretch/>
        </p:blipFill>
        <p:spPr bwMode="auto">
          <a:xfrm flipH="1">
            <a:off x="2036822" y="962163"/>
            <a:ext cx="10174573" cy="589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" y="962582"/>
            <a:ext cx="5018151" cy="589583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144462" y="174629"/>
            <a:ext cx="7807325" cy="6334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ru-RU" sz="2400" spc="-20" dirty="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rPr>
              <a:t>ВОЕННАЯ ИПОТЕКА. </a:t>
            </a:r>
            <a:br>
              <a:rPr lang="ru-RU" sz="2400" spc="-20" dirty="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rPr>
            </a:br>
            <a:r>
              <a:rPr lang="ru-RU" sz="2400" spc="-20" dirty="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rPr>
              <a:t>РЕФИНАНСИРОВАНИЕ ВОЕННОЙ ИПОТЕКИ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34447" y="1939126"/>
            <a:ext cx="45703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Программа </a:t>
            </a: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ипотечного </a:t>
            </a:r>
            <a:r>
              <a:rPr lang="ru-RU" sz="1400" b="1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кредитования </a:t>
            </a: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военнослужащим — участникам НИС (</a:t>
            </a:r>
            <a:r>
              <a:rPr lang="ru-RU" sz="1400" b="1" spc="-20" dirty="0" err="1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Накопительно</a:t>
            </a: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-ипотечная система жилищного обеспечения военнослужащих). 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333806" y="4447964"/>
            <a:ext cx="4728736" cy="2096129"/>
            <a:chOff x="333806" y="4600369"/>
            <a:chExt cx="4728736" cy="2096129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333812" y="6086064"/>
              <a:ext cx="3714313" cy="610434"/>
              <a:chOff x="5621646" y="5720551"/>
              <a:chExt cx="2785734" cy="518869"/>
            </a:xfrm>
          </p:grpSpPr>
          <p:sp>
            <p:nvSpPr>
              <p:cNvPr id="160" name="Прямоугольник 159"/>
              <p:cNvSpPr/>
              <p:nvPr/>
            </p:nvSpPr>
            <p:spPr>
              <a:xfrm>
                <a:off x="6917373" y="5846622"/>
                <a:ext cx="1490007" cy="2459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80000"/>
                  </a:lnSpc>
                  <a:spcBef>
                    <a:spcPts val="300"/>
                  </a:spcBef>
                  <a:spcAft>
                    <a:spcPts val="400"/>
                  </a:spcAft>
                  <a:buClr>
                    <a:srgbClr val="5EA038"/>
                  </a:buClr>
                </a:pPr>
                <a:r>
                  <a:rPr lang="ru-RU" sz="16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ru-RU" sz="1400" b="1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до </a:t>
                </a:r>
                <a:r>
                  <a:rPr lang="ru-RU" sz="1400" b="1" spc="-20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27 лет</a:t>
                </a:r>
                <a:endPara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endParaRP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5621646" y="5720551"/>
                <a:ext cx="1296000" cy="518869"/>
              </a:xfrm>
              <a:prstGeom prst="rect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lIns="91440" tIns="45720" rIns="91440" bIns="45720" rtlCol="0" anchor="ctr">
                <a:noAutofit/>
              </a:bodyPr>
              <a:lstStyle>
                <a:defPPr>
                  <a:defRPr lang="en-US"/>
                </a:defPPr>
                <a:lvl1pPr marL="17462" indent="0">
                  <a:spcBef>
                    <a:spcPct val="20000"/>
                  </a:spcBef>
                  <a:buSzPct val="100000"/>
                  <a:buFontTx/>
                  <a:buNone/>
                  <a:defRPr sz="16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360363" indent="-179388" defTabSz="358775">
                  <a:spcBef>
                    <a:spcPct val="20000"/>
                  </a:spcBef>
                  <a:buClr>
                    <a:srgbClr val="266234"/>
                  </a:buClr>
                  <a:buSzPct val="140000"/>
                  <a:buFont typeface="Arial"/>
                  <a:buChar char="•"/>
                  <a:defRPr sz="1200"/>
                </a:lvl2pPr>
                <a:lvl3pPr marL="536575" indent="-157163">
                  <a:spcBef>
                    <a:spcPct val="20000"/>
                  </a:spcBef>
                  <a:buClr>
                    <a:srgbClr val="266234"/>
                  </a:buClr>
                  <a:buSzPct val="120000"/>
                  <a:buFont typeface="Wingdings" charset="2"/>
                  <a:buChar char="§"/>
                  <a:defRPr sz="1200"/>
                </a:lvl3pPr>
                <a:lvl4pPr marL="715963" indent="-174625">
                  <a:spcBef>
                    <a:spcPct val="20000"/>
                  </a:spcBef>
                  <a:buClr>
                    <a:srgbClr val="266234"/>
                  </a:buClr>
                  <a:buFont typeface="Arial"/>
                  <a:buChar char="–"/>
                  <a:defRPr sz="1200"/>
                </a:lvl4pPr>
                <a:lvl5pPr marL="896938" indent="-176213">
                  <a:spcBef>
                    <a:spcPct val="20000"/>
                  </a:spcBef>
                  <a:buClr>
                    <a:srgbClr val="266234"/>
                  </a:buClr>
                  <a:buSzPct val="50000"/>
                  <a:buFont typeface="Wingdings" charset="2"/>
                  <a:buChar char="u"/>
                  <a:defRPr sz="1200"/>
                </a:lvl5pPr>
                <a:lvl6pPr marL="2514600" indent="-228600">
                  <a:spcBef>
                    <a:spcPct val="20000"/>
                  </a:spcBef>
                  <a:buFont typeface="Arial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/>
                  <a:buChar char="•"/>
                  <a:defRPr sz="2000"/>
                </a:lvl9pPr>
              </a:lstStyle>
              <a:p>
                <a:pPr marL="0">
                  <a:spcBef>
                    <a:spcPts val="0"/>
                  </a:spcBef>
                </a:pPr>
                <a:r>
                  <a:rPr lang="ru-RU" sz="14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Срок </a:t>
                </a:r>
              </a:p>
              <a:p>
                <a:pPr marL="0">
                  <a:spcBef>
                    <a:spcPts val="0"/>
                  </a:spcBef>
                </a:pPr>
                <a:r>
                  <a:rPr lang="ru-RU" sz="14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кредита</a:t>
                </a:r>
              </a:p>
            </p:txBody>
          </p:sp>
        </p:grpSp>
        <p:grpSp>
          <p:nvGrpSpPr>
            <p:cNvPr id="8" name="Группа 7"/>
            <p:cNvGrpSpPr/>
            <p:nvPr/>
          </p:nvGrpSpPr>
          <p:grpSpPr>
            <a:xfrm>
              <a:off x="333809" y="5379179"/>
              <a:ext cx="3447424" cy="506679"/>
              <a:chOff x="38405" y="5020433"/>
              <a:chExt cx="2585568" cy="506679"/>
            </a:xfrm>
          </p:grpSpPr>
          <p:sp>
            <p:nvSpPr>
              <p:cNvPr id="43" name="TextBox 42"/>
              <p:cNvSpPr txBox="1"/>
              <p:nvPr/>
            </p:nvSpPr>
            <p:spPr>
              <a:xfrm>
                <a:off x="38405" y="5020433"/>
                <a:ext cx="1296000" cy="506679"/>
              </a:xfrm>
              <a:prstGeom prst="rect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lIns="91440" tIns="45720" rIns="91440" bIns="45720" rtlCol="0" anchor="ctr">
                <a:noAutofit/>
              </a:bodyPr>
              <a:lstStyle>
                <a:defPPr>
                  <a:defRPr lang="en-US"/>
                </a:defPPr>
                <a:lvl1pPr marL="17462" indent="0">
                  <a:spcBef>
                    <a:spcPct val="20000"/>
                  </a:spcBef>
                  <a:buSzPct val="100000"/>
                  <a:buFontTx/>
                  <a:buNone/>
                  <a:defRPr sz="16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360363" indent="-179388" defTabSz="358775">
                  <a:spcBef>
                    <a:spcPct val="20000"/>
                  </a:spcBef>
                  <a:buClr>
                    <a:srgbClr val="266234"/>
                  </a:buClr>
                  <a:buSzPct val="140000"/>
                  <a:buFont typeface="Arial"/>
                  <a:buChar char="•"/>
                  <a:defRPr sz="1200"/>
                </a:lvl2pPr>
                <a:lvl3pPr marL="536575" indent="-157163">
                  <a:spcBef>
                    <a:spcPct val="20000"/>
                  </a:spcBef>
                  <a:buClr>
                    <a:srgbClr val="266234"/>
                  </a:buClr>
                  <a:buSzPct val="120000"/>
                  <a:buFont typeface="Wingdings" charset="2"/>
                  <a:buChar char="§"/>
                  <a:defRPr sz="1200"/>
                </a:lvl3pPr>
                <a:lvl4pPr marL="715963" indent="-174625">
                  <a:spcBef>
                    <a:spcPct val="20000"/>
                  </a:spcBef>
                  <a:buClr>
                    <a:srgbClr val="266234"/>
                  </a:buClr>
                  <a:buFont typeface="Arial"/>
                  <a:buChar char="–"/>
                  <a:defRPr sz="1200"/>
                </a:lvl4pPr>
                <a:lvl5pPr marL="896938" indent="-176213">
                  <a:spcBef>
                    <a:spcPct val="20000"/>
                  </a:spcBef>
                  <a:buClr>
                    <a:srgbClr val="266234"/>
                  </a:buClr>
                  <a:buSzPct val="50000"/>
                  <a:buFont typeface="Wingdings" charset="2"/>
                  <a:buChar char="u"/>
                  <a:defRPr sz="1200"/>
                </a:lvl5pPr>
                <a:lvl6pPr marL="2514600" indent="-228600">
                  <a:spcBef>
                    <a:spcPct val="20000"/>
                  </a:spcBef>
                  <a:buFont typeface="Arial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/>
                  <a:buChar char="•"/>
                  <a:defRPr sz="2000"/>
                </a:lvl9pPr>
              </a:lstStyle>
              <a:p>
                <a:pPr marL="0">
                  <a:spcBef>
                    <a:spcPts val="0"/>
                  </a:spcBef>
                </a:pPr>
                <a:r>
                  <a:rPr lang="ru-RU" sz="14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Первоначальный взнос</a:t>
                </a: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1385565" y="5162815"/>
                <a:ext cx="1238408" cy="2646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80000"/>
                  </a:lnSpc>
                  <a:spcBef>
                    <a:spcPts val="300"/>
                  </a:spcBef>
                  <a:spcAft>
                    <a:spcPts val="400"/>
                  </a:spcAft>
                  <a:buClr>
                    <a:srgbClr val="5EA038"/>
                  </a:buClr>
                </a:pPr>
                <a:r>
                  <a:rPr lang="ru-RU" sz="1400" b="1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от </a:t>
                </a:r>
                <a:r>
                  <a:rPr lang="ru-RU" sz="1400" b="1" spc="-20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10</a:t>
                </a:r>
                <a:r>
                  <a:rPr lang="ru-RU" sz="1400" b="1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%</a:t>
                </a:r>
              </a:p>
            </p:txBody>
          </p:sp>
        </p:grpSp>
        <p:grpSp>
          <p:nvGrpSpPr>
            <p:cNvPr id="7" name="Группа 6"/>
            <p:cNvGrpSpPr/>
            <p:nvPr/>
          </p:nvGrpSpPr>
          <p:grpSpPr>
            <a:xfrm>
              <a:off x="333806" y="4600369"/>
              <a:ext cx="4728736" cy="612000"/>
              <a:chOff x="333806" y="4120639"/>
              <a:chExt cx="4728736" cy="612000"/>
            </a:xfrm>
          </p:grpSpPr>
          <p:sp>
            <p:nvSpPr>
              <p:cNvPr id="155" name="Прямоугольник 154"/>
              <p:cNvSpPr/>
              <p:nvPr/>
            </p:nvSpPr>
            <p:spPr>
              <a:xfrm>
                <a:off x="2106196" y="4284415"/>
                <a:ext cx="2956346" cy="2646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80000"/>
                  </a:lnSpc>
                  <a:spcBef>
                    <a:spcPts val="300"/>
                  </a:spcBef>
                  <a:spcAft>
                    <a:spcPts val="400"/>
                  </a:spcAft>
                  <a:buClr>
                    <a:srgbClr val="5EA038"/>
                  </a:buClr>
                </a:pPr>
                <a:r>
                  <a:rPr lang="ru-RU" sz="1400" b="1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до </a:t>
                </a:r>
                <a:r>
                  <a:rPr lang="en-US" sz="1400" b="1" spc="-20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3</a:t>
                </a:r>
                <a:r>
                  <a:rPr lang="ru-RU" sz="1400" b="1" spc="-20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,06 млн. руб. </a:t>
                </a:r>
                <a:endParaRPr lang="ru-RU" sz="1400" b="1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endParaRPr>
              </a:p>
            </p:txBody>
          </p:sp>
          <p:sp>
            <p:nvSpPr>
              <p:cNvPr id="154" name="TextBox 153"/>
              <p:cNvSpPr txBox="1"/>
              <p:nvPr/>
            </p:nvSpPr>
            <p:spPr>
              <a:xfrm>
                <a:off x="333806" y="4120639"/>
                <a:ext cx="1728000" cy="612000"/>
              </a:xfrm>
              <a:prstGeom prst="rect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lIns="91440" tIns="45720" rIns="91440" bIns="45720" rtlCol="0" anchor="ctr">
                <a:noAutofit/>
              </a:bodyPr>
              <a:lstStyle>
                <a:defPPr>
                  <a:defRPr lang="en-US"/>
                </a:defPPr>
                <a:lvl1pPr marL="17462" indent="0">
                  <a:spcBef>
                    <a:spcPct val="20000"/>
                  </a:spcBef>
                  <a:buSzPct val="100000"/>
                  <a:buFontTx/>
                  <a:buNone/>
                  <a:defRPr sz="16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360363" indent="-179388" defTabSz="358775">
                  <a:spcBef>
                    <a:spcPct val="20000"/>
                  </a:spcBef>
                  <a:buClr>
                    <a:srgbClr val="266234"/>
                  </a:buClr>
                  <a:buSzPct val="140000"/>
                  <a:buFont typeface="Arial"/>
                  <a:buChar char="•"/>
                  <a:defRPr sz="1200"/>
                </a:lvl2pPr>
                <a:lvl3pPr marL="536575" indent="-157163">
                  <a:spcBef>
                    <a:spcPct val="20000"/>
                  </a:spcBef>
                  <a:buClr>
                    <a:srgbClr val="266234"/>
                  </a:buClr>
                  <a:buSzPct val="120000"/>
                  <a:buFont typeface="Wingdings" charset="2"/>
                  <a:buChar char="§"/>
                  <a:defRPr sz="1200"/>
                </a:lvl3pPr>
                <a:lvl4pPr marL="715963" indent="-174625">
                  <a:spcBef>
                    <a:spcPct val="20000"/>
                  </a:spcBef>
                  <a:buClr>
                    <a:srgbClr val="266234"/>
                  </a:buClr>
                  <a:buFont typeface="Arial"/>
                  <a:buChar char="–"/>
                  <a:defRPr sz="1200"/>
                </a:lvl4pPr>
                <a:lvl5pPr marL="896938" indent="-176213">
                  <a:spcBef>
                    <a:spcPct val="20000"/>
                  </a:spcBef>
                  <a:buClr>
                    <a:srgbClr val="266234"/>
                  </a:buClr>
                  <a:buSzPct val="50000"/>
                  <a:buFont typeface="Wingdings" charset="2"/>
                  <a:buChar char="u"/>
                  <a:defRPr sz="1200"/>
                </a:lvl5pPr>
                <a:lvl6pPr marL="2514600" indent="-228600">
                  <a:spcBef>
                    <a:spcPct val="20000"/>
                  </a:spcBef>
                  <a:buFont typeface="Arial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/>
                  <a:buChar char="•"/>
                  <a:defRPr sz="2000"/>
                </a:lvl9pPr>
              </a:lstStyle>
              <a:p>
                <a:pPr marL="0">
                  <a:spcBef>
                    <a:spcPts val="0"/>
                  </a:spcBef>
                </a:pPr>
                <a:r>
                  <a:rPr lang="ru-RU" sz="14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Сумма </a:t>
                </a:r>
              </a:p>
              <a:p>
                <a:pPr marL="0">
                  <a:spcBef>
                    <a:spcPts val="0"/>
                  </a:spcBef>
                </a:pPr>
                <a:r>
                  <a:rPr lang="ru-RU" sz="14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кредита</a:t>
                </a:r>
              </a:p>
            </p:txBody>
          </p:sp>
        </p:grpSp>
      </p:grpSp>
      <p:sp>
        <p:nvSpPr>
          <p:cNvPr id="62" name="Прямоугольник 61"/>
          <p:cNvSpPr/>
          <p:nvPr/>
        </p:nvSpPr>
        <p:spPr>
          <a:xfrm>
            <a:off x="229389" y="898687"/>
            <a:ext cx="344494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16%</a:t>
            </a:r>
            <a:endParaRPr lang="ru-RU" sz="66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25" name="Группа 24"/>
          <p:cNvGrpSpPr/>
          <p:nvPr/>
        </p:nvGrpSpPr>
        <p:grpSpPr>
          <a:xfrm>
            <a:off x="322271" y="2897391"/>
            <a:ext cx="4909640" cy="1447602"/>
            <a:chOff x="327377" y="2918369"/>
            <a:chExt cx="4909640" cy="1447602"/>
          </a:xfrm>
        </p:grpSpPr>
        <p:grpSp>
          <p:nvGrpSpPr>
            <p:cNvPr id="26" name="Группа 25"/>
            <p:cNvGrpSpPr/>
            <p:nvPr/>
          </p:nvGrpSpPr>
          <p:grpSpPr>
            <a:xfrm>
              <a:off x="327377" y="2918369"/>
              <a:ext cx="4909640" cy="1446550"/>
              <a:chOff x="327377" y="3098484"/>
              <a:chExt cx="4909640" cy="1446550"/>
            </a:xfrm>
          </p:grpSpPr>
          <p:sp>
            <p:nvSpPr>
              <p:cNvPr id="30" name="Freeform 5"/>
              <p:cNvSpPr>
                <a:spLocks noEditPoints="1"/>
              </p:cNvSpPr>
              <p:nvPr/>
            </p:nvSpPr>
            <p:spPr bwMode="auto">
              <a:xfrm>
                <a:off x="335315" y="3690989"/>
                <a:ext cx="320675" cy="320675"/>
              </a:xfrm>
              <a:custGeom>
                <a:avLst/>
                <a:gdLst>
                  <a:gd name="T0" fmla="*/ 175 w 176"/>
                  <a:gd name="T1" fmla="*/ 85 h 176"/>
                  <a:gd name="T2" fmla="*/ 144 w 176"/>
                  <a:gd name="T3" fmla="*/ 54 h 176"/>
                  <a:gd name="T4" fmla="*/ 144 w 176"/>
                  <a:gd name="T5" fmla="*/ 12 h 176"/>
                  <a:gd name="T6" fmla="*/ 140 w 176"/>
                  <a:gd name="T7" fmla="*/ 8 h 176"/>
                  <a:gd name="T8" fmla="*/ 116 w 176"/>
                  <a:gd name="T9" fmla="*/ 8 h 176"/>
                  <a:gd name="T10" fmla="*/ 112 w 176"/>
                  <a:gd name="T11" fmla="*/ 12 h 176"/>
                  <a:gd name="T12" fmla="*/ 112 w 176"/>
                  <a:gd name="T13" fmla="*/ 22 h 176"/>
                  <a:gd name="T14" fmla="*/ 91 w 176"/>
                  <a:gd name="T15" fmla="*/ 1 h 176"/>
                  <a:gd name="T16" fmla="*/ 88 w 176"/>
                  <a:gd name="T17" fmla="*/ 0 h 176"/>
                  <a:gd name="T18" fmla="*/ 85 w 176"/>
                  <a:gd name="T19" fmla="*/ 1 h 176"/>
                  <a:gd name="T20" fmla="*/ 1 w 176"/>
                  <a:gd name="T21" fmla="*/ 85 h 176"/>
                  <a:gd name="T22" fmla="*/ 0 w 176"/>
                  <a:gd name="T23" fmla="*/ 88 h 176"/>
                  <a:gd name="T24" fmla="*/ 4 w 176"/>
                  <a:gd name="T25" fmla="*/ 92 h 176"/>
                  <a:gd name="T26" fmla="*/ 7 w 176"/>
                  <a:gd name="T27" fmla="*/ 91 h 176"/>
                  <a:gd name="T28" fmla="*/ 24 w 176"/>
                  <a:gd name="T29" fmla="*/ 74 h 176"/>
                  <a:gd name="T30" fmla="*/ 24 w 176"/>
                  <a:gd name="T31" fmla="*/ 172 h 176"/>
                  <a:gd name="T32" fmla="*/ 28 w 176"/>
                  <a:gd name="T33" fmla="*/ 176 h 176"/>
                  <a:gd name="T34" fmla="*/ 148 w 176"/>
                  <a:gd name="T35" fmla="*/ 176 h 176"/>
                  <a:gd name="T36" fmla="*/ 152 w 176"/>
                  <a:gd name="T37" fmla="*/ 172 h 176"/>
                  <a:gd name="T38" fmla="*/ 152 w 176"/>
                  <a:gd name="T39" fmla="*/ 74 h 176"/>
                  <a:gd name="T40" fmla="*/ 169 w 176"/>
                  <a:gd name="T41" fmla="*/ 91 h 176"/>
                  <a:gd name="T42" fmla="*/ 172 w 176"/>
                  <a:gd name="T43" fmla="*/ 92 h 176"/>
                  <a:gd name="T44" fmla="*/ 176 w 176"/>
                  <a:gd name="T45" fmla="*/ 88 h 176"/>
                  <a:gd name="T46" fmla="*/ 175 w 176"/>
                  <a:gd name="T47" fmla="*/ 85 h 176"/>
                  <a:gd name="T48" fmla="*/ 120 w 176"/>
                  <a:gd name="T49" fmla="*/ 16 h 176"/>
                  <a:gd name="T50" fmla="*/ 136 w 176"/>
                  <a:gd name="T51" fmla="*/ 16 h 176"/>
                  <a:gd name="T52" fmla="*/ 136 w 176"/>
                  <a:gd name="T53" fmla="*/ 46 h 176"/>
                  <a:gd name="T54" fmla="*/ 120 w 176"/>
                  <a:gd name="T55" fmla="*/ 30 h 176"/>
                  <a:gd name="T56" fmla="*/ 120 w 176"/>
                  <a:gd name="T57" fmla="*/ 16 h 176"/>
                  <a:gd name="T58" fmla="*/ 64 w 176"/>
                  <a:gd name="T59" fmla="*/ 168 h 176"/>
                  <a:gd name="T60" fmla="*/ 32 w 176"/>
                  <a:gd name="T61" fmla="*/ 168 h 176"/>
                  <a:gd name="T62" fmla="*/ 32 w 176"/>
                  <a:gd name="T63" fmla="*/ 160 h 176"/>
                  <a:gd name="T64" fmla="*/ 64 w 176"/>
                  <a:gd name="T65" fmla="*/ 160 h 176"/>
                  <a:gd name="T66" fmla="*/ 64 w 176"/>
                  <a:gd name="T67" fmla="*/ 168 h 176"/>
                  <a:gd name="T68" fmla="*/ 104 w 176"/>
                  <a:gd name="T69" fmla="*/ 168 h 176"/>
                  <a:gd name="T70" fmla="*/ 72 w 176"/>
                  <a:gd name="T71" fmla="*/ 168 h 176"/>
                  <a:gd name="T72" fmla="*/ 72 w 176"/>
                  <a:gd name="T73" fmla="*/ 104 h 176"/>
                  <a:gd name="T74" fmla="*/ 104 w 176"/>
                  <a:gd name="T75" fmla="*/ 104 h 176"/>
                  <a:gd name="T76" fmla="*/ 104 w 176"/>
                  <a:gd name="T77" fmla="*/ 168 h 176"/>
                  <a:gd name="T78" fmla="*/ 144 w 176"/>
                  <a:gd name="T79" fmla="*/ 168 h 176"/>
                  <a:gd name="T80" fmla="*/ 112 w 176"/>
                  <a:gd name="T81" fmla="*/ 168 h 176"/>
                  <a:gd name="T82" fmla="*/ 112 w 176"/>
                  <a:gd name="T83" fmla="*/ 160 h 176"/>
                  <a:gd name="T84" fmla="*/ 144 w 176"/>
                  <a:gd name="T85" fmla="*/ 160 h 176"/>
                  <a:gd name="T86" fmla="*/ 144 w 176"/>
                  <a:gd name="T87" fmla="*/ 168 h 176"/>
                  <a:gd name="T88" fmla="*/ 144 w 176"/>
                  <a:gd name="T89" fmla="*/ 152 h 176"/>
                  <a:gd name="T90" fmla="*/ 112 w 176"/>
                  <a:gd name="T91" fmla="*/ 152 h 176"/>
                  <a:gd name="T92" fmla="*/ 112 w 176"/>
                  <a:gd name="T93" fmla="*/ 100 h 176"/>
                  <a:gd name="T94" fmla="*/ 108 w 176"/>
                  <a:gd name="T95" fmla="*/ 96 h 176"/>
                  <a:gd name="T96" fmla="*/ 68 w 176"/>
                  <a:gd name="T97" fmla="*/ 96 h 176"/>
                  <a:gd name="T98" fmla="*/ 64 w 176"/>
                  <a:gd name="T99" fmla="*/ 100 h 176"/>
                  <a:gd name="T100" fmla="*/ 64 w 176"/>
                  <a:gd name="T101" fmla="*/ 152 h 176"/>
                  <a:gd name="T102" fmla="*/ 32 w 176"/>
                  <a:gd name="T103" fmla="*/ 152 h 176"/>
                  <a:gd name="T104" fmla="*/ 32 w 176"/>
                  <a:gd name="T105" fmla="*/ 66 h 176"/>
                  <a:gd name="T106" fmla="*/ 88 w 176"/>
                  <a:gd name="T107" fmla="*/ 10 h 176"/>
                  <a:gd name="T108" fmla="*/ 144 w 176"/>
                  <a:gd name="T109" fmla="*/ 66 h 176"/>
                  <a:gd name="T110" fmla="*/ 144 w 176"/>
                  <a:gd name="T111" fmla="*/ 152 h 176"/>
                  <a:gd name="T112" fmla="*/ 92 w 176"/>
                  <a:gd name="T113" fmla="*/ 144 h 176"/>
                  <a:gd name="T114" fmla="*/ 96 w 176"/>
                  <a:gd name="T115" fmla="*/ 140 h 176"/>
                  <a:gd name="T116" fmla="*/ 92 w 176"/>
                  <a:gd name="T117" fmla="*/ 136 h 176"/>
                  <a:gd name="T118" fmla="*/ 88 w 176"/>
                  <a:gd name="T119" fmla="*/ 140 h 176"/>
                  <a:gd name="T120" fmla="*/ 92 w 176"/>
                  <a:gd name="T121" fmla="*/ 14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6" h="176">
                    <a:moveTo>
                      <a:pt x="175" y="85"/>
                    </a:moveTo>
                    <a:cubicBezTo>
                      <a:pt x="144" y="54"/>
                      <a:pt x="144" y="54"/>
                      <a:pt x="144" y="54"/>
                    </a:cubicBezTo>
                    <a:cubicBezTo>
                      <a:pt x="144" y="12"/>
                      <a:pt x="144" y="12"/>
                      <a:pt x="144" y="12"/>
                    </a:cubicBezTo>
                    <a:cubicBezTo>
                      <a:pt x="144" y="10"/>
                      <a:pt x="142" y="8"/>
                      <a:pt x="140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4" y="8"/>
                      <a:pt x="112" y="10"/>
                      <a:pt x="112" y="12"/>
                    </a:cubicBezTo>
                    <a:cubicBezTo>
                      <a:pt x="112" y="22"/>
                      <a:pt x="112" y="22"/>
                      <a:pt x="112" y="22"/>
                    </a:cubicBezTo>
                    <a:cubicBezTo>
                      <a:pt x="91" y="1"/>
                      <a:pt x="91" y="1"/>
                      <a:pt x="91" y="1"/>
                    </a:cubicBezTo>
                    <a:cubicBezTo>
                      <a:pt x="90" y="0"/>
                      <a:pt x="89" y="0"/>
                      <a:pt x="88" y="0"/>
                    </a:cubicBezTo>
                    <a:cubicBezTo>
                      <a:pt x="87" y="0"/>
                      <a:pt x="86" y="0"/>
                      <a:pt x="85" y="1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0" y="86"/>
                      <a:pt x="0" y="87"/>
                      <a:pt x="0" y="88"/>
                    </a:cubicBezTo>
                    <a:cubicBezTo>
                      <a:pt x="0" y="90"/>
                      <a:pt x="2" y="92"/>
                      <a:pt x="4" y="92"/>
                    </a:cubicBezTo>
                    <a:cubicBezTo>
                      <a:pt x="5" y="92"/>
                      <a:pt x="6" y="92"/>
                      <a:pt x="7" y="91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24" y="172"/>
                      <a:pt x="24" y="172"/>
                      <a:pt x="24" y="172"/>
                    </a:cubicBezTo>
                    <a:cubicBezTo>
                      <a:pt x="24" y="174"/>
                      <a:pt x="26" y="176"/>
                      <a:pt x="28" y="176"/>
                    </a:cubicBezTo>
                    <a:cubicBezTo>
                      <a:pt x="148" y="176"/>
                      <a:pt x="148" y="176"/>
                      <a:pt x="148" y="176"/>
                    </a:cubicBezTo>
                    <a:cubicBezTo>
                      <a:pt x="150" y="176"/>
                      <a:pt x="152" y="174"/>
                      <a:pt x="152" y="172"/>
                    </a:cubicBezTo>
                    <a:cubicBezTo>
                      <a:pt x="152" y="74"/>
                      <a:pt x="152" y="74"/>
                      <a:pt x="152" y="74"/>
                    </a:cubicBezTo>
                    <a:cubicBezTo>
                      <a:pt x="169" y="91"/>
                      <a:pt x="169" y="91"/>
                      <a:pt x="169" y="91"/>
                    </a:cubicBezTo>
                    <a:cubicBezTo>
                      <a:pt x="170" y="92"/>
                      <a:pt x="171" y="92"/>
                      <a:pt x="172" y="92"/>
                    </a:cubicBezTo>
                    <a:cubicBezTo>
                      <a:pt x="174" y="92"/>
                      <a:pt x="176" y="90"/>
                      <a:pt x="176" y="88"/>
                    </a:cubicBezTo>
                    <a:cubicBezTo>
                      <a:pt x="176" y="87"/>
                      <a:pt x="176" y="86"/>
                      <a:pt x="175" y="85"/>
                    </a:cubicBezTo>
                    <a:moveTo>
                      <a:pt x="120" y="16"/>
                    </a:moveTo>
                    <a:cubicBezTo>
                      <a:pt x="136" y="16"/>
                      <a:pt x="136" y="16"/>
                      <a:pt x="136" y="16"/>
                    </a:cubicBezTo>
                    <a:cubicBezTo>
                      <a:pt x="136" y="46"/>
                      <a:pt x="136" y="46"/>
                      <a:pt x="136" y="46"/>
                    </a:cubicBezTo>
                    <a:cubicBezTo>
                      <a:pt x="120" y="30"/>
                      <a:pt x="120" y="30"/>
                      <a:pt x="120" y="30"/>
                    </a:cubicBezTo>
                    <a:lnTo>
                      <a:pt x="120" y="16"/>
                    </a:lnTo>
                    <a:close/>
                    <a:moveTo>
                      <a:pt x="64" y="168"/>
                    </a:moveTo>
                    <a:cubicBezTo>
                      <a:pt x="32" y="168"/>
                      <a:pt x="32" y="168"/>
                      <a:pt x="32" y="168"/>
                    </a:cubicBezTo>
                    <a:cubicBezTo>
                      <a:pt x="32" y="160"/>
                      <a:pt x="32" y="160"/>
                      <a:pt x="32" y="160"/>
                    </a:cubicBezTo>
                    <a:cubicBezTo>
                      <a:pt x="64" y="160"/>
                      <a:pt x="64" y="160"/>
                      <a:pt x="64" y="160"/>
                    </a:cubicBezTo>
                    <a:lnTo>
                      <a:pt x="64" y="168"/>
                    </a:lnTo>
                    <a:close/>
                    <a:moveTo>
                      <a:pt x="104" y="168"/>
                    </a:moveTo>
                    <a:cubicBezTo>
                      <a:pt x="72" y="168"/>
                      <a:pt x="72" y="168"/>
                      <a:pt x="72" y="168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lnTo>
                      <a:pt x="104" y="168"/>
                    </a:lnTo>
                    <a:close/>
                    <a:moveTo>
                      <a:pt x="144" y="168"/>
                    </a:moveTo>
                    <a:cubicBezTo>
                      <a:pt x="112" y="168"/>
                      <a:pt x="112" y="168"/>
                      <a:pt x="112" y="168"/>
                    </a:cubicBezTo>
                    <a:cubicBezTo>
                      <a:pt x="112" y="160"/>
                      <a:pt x="112" y="160"/>
                      <a:pt x="112" y="160"/>
                    </a:cubicBezTo>
                    <a:cubicBezTo>
                      <a:pt x="144" y="160"/>
                      <a:pt x="144" y="160"/>
                      <a:pt x="144" y="160"/>
                    </a:cubicBezTo>
                    <a:lnTo>
                      <a:pt x="144" y="168"/>
                    </a:lnTo>
                    <a:close/>
                    <a:moveTo>
                      <a:pt x="144" y="152"/>
                    </a:moveTo>
                    <a:cubicBezTo>
                      <a:pt x="112" y="152"/>
                      <a:pt x="112" y="152"/>
                      <a:pt x="112" y="152"/>
                    </a:cubicBezTo>
                    <a:cubicBezTo>
                      <a:pt x="112" y="100"/>
                      <a:pt x="112" y="100"/>
                      <a:pt x="112" y="100"/>
                    </a:cubicBezTo>
                    <a:cubicBezTo>
                      <a:pt x="112" y="98"/>
                      <a:pt x="110" y="96"/>
                      <a:pt x="108" y="96"/>
                    </a:cubicBezTo>
                    <a:cubicBezTo>
                      <a:pt x="68" y="96"/>
                      <a:pt x="68" y="96"/>
                      <a:pt x="68" y="96"/>
                    </a:cubicBezTo>
                    <a:cubicBezTo>
                      <a:pt x="66" y="96"/>
                      <a:pt x="64" y="98"/>
                      <a:pt x="64" y="100"/>
                    </a:cubicBezTo>
                    <a:cubicBezTo>
                      <a:pt x="64" y="152"/>
                      <a:pt x="64" y="152"/>
                      <a:pt x="64" y="152"/>
                    </a:cubicBezTo>
                    <a:cubicBezTo>
                      <a:pt x="32" y="152"/>
                      <a:pt x="32" y="152"/>
                      <a:pt x="32" y="152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88" y="10"/>
                      <a:pt x="88" y="10"/>
                      <a:pt x="88" y="10"/>
                    </a:cubicBezTo>
                    <a:cubicBezTo>
                      <a:pt x="144" y="66"/>
                      <a:pt x="144" y="66"/>
                      <a:pt x="144" y="66"/>
                    </a:cubicBezTo>
                    <a:lnTo>
                      <a:pt x="144" y="152"/>
                    </a:lnTo>
                    <a:close/>
                    <a:moveTo>
                      <a:pt x="92" y="144"/>
                    </a:moveTo>
                    <a:cubicBezTo>
                      <a:pt x="94" y="144"/>
                      <a:pt x="96" y="142"/>
                      <a:pt x="96" y="140"/>
                    </a:cubicBezTo>
                    <a:cubicBezTo>
                      <a:pt x="96" y="138"/>
                      <a:pt x="94" y="136"/>
                      <a:pt x="92" y="136"/>
                    </a:cubicBezTo>
                    <a:cubicBezTo>
                      <a:pt x="90" y="136"/>
                      <a:pt x="88" y="138"/>
                      <a:pt x="88" y="140"/>
                    </a:cubicBezTo>
                    <a:cubicBezTo>
                      <a:pt x="88" y="142"/>
                      <a:pt x="90" y="144"/>
                      <a:pt x="92" y="14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5"/>
              <p:cNvSpPr>
                <a:spLocks noEditPoints="1"/>
              </p:cNvSpPr>
              <p:nvPr/>
            </p:nvSpPr>
            <p:spPr bwMode="auto">
              <a:xfrm>
                <a:off x="327377" y="3143871"/>
                <a:ext cx="320675" cy="320675"/>
              </a:xfrm>
              <a:custGeom>
                <a:avLst/>
                <a:gdLst>
                  <a:gd name="T0" fmla="*/ 175 w 176"/>
                  <a:gd name="T1" fmla="*/ 85 h 176"/>
                  <a:gd name="T2" fmla="*/ 144 w 176"/>
                  <a:gd name="T3" fmla="*/ 54 h 176"/>
                  <a:gd name="T4" fmla="*/ 144 w 176"/>
                  <a:gd name="T5" fmla="*/ 12 h 176"/>
                  <a:gd name="T6" fmla="*/ 140 w 176"/>
                  <a:gd name="T7" fmla="*/ 8 h 176"/>
                  <a:gd name="T8" fmla="*/ 116 w 176"/>
                  <a:gd name="T9" fmla="*/ 8 h 176"/>
                  <a:gd name="T10" fmla="*/ 112 w 176"/>
                  <a:gd name="T11" fmla="*/ 12 h 176"/>
                  <a:gd name="T12" fmla="*/ 112 w 176"/>
                  <a:gd name="T13" fmla="*/ 22 h 176"/>
                  <a:gd name="T14" fmla="*/ 91 w 176"/>
                  <a:gd name="T15" fmla="*/ 1 h 176"/>
                  <a:gd name="T16" fmla="*/ 88 w 176"/>
                  <a:gd name="T17" fmla="*/ 0 h 176"/>
                  <a:gd name="T18" fmla="*/ 85 w 176"/>
                  <a:gd name="T19" fmla="*/ 1 h 176"/>
                  <a:gd name="T20" fmla="*/ 1 w 176"/>
                  <a:gd name="T21" fmla="*/ 85 h 176"/>
                  <a:gd name="T22" fmla="*/ 0 w 176"/>
                  <a:gd name="T23" fmla="*/ 88 h 176"/>
                  <a:gd name="T24" fmla="*/ 4 w 176"/>
                  <a:gd name="T25" fmla="*/ 92 h 176"/>
                  <a:gd name="T26" fmla="*/ 7 w 176"/>
                  <a:gd name="T27" fmla="*/ 91 h 176"/>
                  <a:gd name="T28" fmla="*/ 24 w 176"/>
                  <a:gd name="T29" fmla="*/ 74 h 176"/>
                  <a:gd name="T30" fmla="*/ 24 w 176"/>
                  <a:gd name="T31" fmla="*/ 172 h 176"/>
                  <a:gd name="T32" fmla="*/ 28 w 176"/>
                  <a:gd name="T33" fmla="*/ 176 h 176"/>
                  <a:gd name="T34" fmla="*/ 148 w 176"/>
                  <a:gd name="T35" fmla="*/ 176 h 176"/>
                  <a:gd name="T36" fmla="*/ 152 w 176"/>
                  <a:gd name="T37" fmla="*/ 172 h 176"/>
                  <a:gd name="T38" fmla="*/ 152 w 176"/>
                  <a:gd name="T39" fmla="*/ 74 h 176"/>
                  <a:gd name="T40" fmla="*/ 169 w 176"/>
                  <a:gd name="T41" fmla="*/ 91 h 176"/>
                  <a:gd name="T42" fmla="*/ 172 w 176"/>
                  <a:gd name="T43" fmla="*/ 92 h 176"/>
                  <a:gd name="T44" fmla="*/ 176 w 176"/>
                  <a:gd name="T45" fmla="*/ 88 h 176"/>
                  <a:gd name="T46" fmla="*/ 175 w 176"/>
                  <a:gd name="T47" fmla="*/ 85 h 176"/>
                  <a:gd name="T48" fmla="*/ 120 w 176"/>
                  <a:gd name="T49" fmla="*/ 16 h 176"/>
                  <a:gd name="T50" fmla="*/ 136 w 176"/>
                  <a:gd name="T51" fmla="*/ 16 h 176"/>
                  <a:gd name="T52" fmla="*/ 136 w 176"/>
                  <a:gd name="T53" fmla="*/ 46 h 176"/>
                  <a:gd name="T54" fmla="*/ 120 w 176"/>
                  <a:gd name="T55" fmla="*/ 30 h 176"/>
                  <a:gd name="T56" fmla="*/ 120 w 176"/>
                  <a:gd name="T57" fmla="*/ 16 h 176"/>
                  <a:gd name="T58" fmla="*/ 64 w 176"/>
                  <a:gd name="T59" fmla="*/ 168 h 176"/>
                  <a:gd name="T60" fmla="*/ 32 w 176"/>
                  <a:gd name="T61" fmla="*/ 168 h 176"/>
                  <a:gd name="T62" fmla="*/ 32 w 176"/>
                  <a:gd name="T63" fmla="*/ 160 h 176"/>
                  <a:gd name="T64" fmla="*/ 64 w 176"/>
                  <a:gd name="T65" fmla="*/ 160 h 176"/>
                  <a:gd name="T66" fmla="*/ 64 w 176"/>
                  <a:gd name="T67" fmla="*/ 168 h 176"/>
                  <a:gd name="T68" fmla="*/ 104 w 176"/>
                  <a:gd name="T69" fmla="*/ 168 h 176"/>
                  <a:gd name="T70" fmla="*/ 72 w 176"/>
                  <a:gd name="T71" fmla="*/ 168 h 176"/>
                  <a:gd name="T72" fmla="*/ 72 w 176"/>
                  <a:gd name="T73" fmla="*/ 104 h 176"/>
                  <a:gd name="T74" fmla="*/ 104 w 176"/>
                  <a:gd name="T75" fmla="*/ 104 h 176"/>
                  <a:gd name="T76" fmla="*/ 104 w 176"/>
                  <a:gd name="T77" fmla="*/ 168 h 176"/>
                  <a:gd name="T78" fmla="*/ 144 w 176"/>
                  <a:gd name="T79" fmla="*/ 168 h 176"/>
                  <a:gd name="T80" fmla="*/ 112 w 176"/>
                  <a:gd name="T81" fmla="*/ 168 h 176"/>
                  <a:gd name="T82" fmla="*/ 112 w 176"/>
                  <a:gd name="T83" fmla="*/ 160 h 176"/>
                  <a:gd name="T84" fmla="*/ 144 w 176"/>
                  <a:gd name="T85" fmla="*/ 160 h 176"/>
                  <a:gd name="T86" fmla="*/ 144 w 176"/>
                  <a:gd name="T87" fmla="*/ 168 h 176"/>
                  <a:gd name="T88" fmla="*/ 144 w 176"/>
                  <a:gd name="T89" fmla="*/ 152 h 176"/>
                  <a:gd name="T90" fmla="*/ 112 w 176"/>
                  <a:gd name="T91" fmla="*/ 152 h 176"/>
                  <a:gd name="T92" fmla="*/ 112 w 176"/>
                  <a:gd name="T93" fmla="*/ 100 h 176"/>
                  <a:gd name="T94" fmla="*/ 108 w 176"/>
                  <a:gd name="T95" fmla="*/ 96 h 176"/>
                  <a:gd name="T96" fmla="*/ 68 w 176"/>
                  <a:gd name="T97" fmla="*/ 96 h 176"/>
                  <a:gd name="T98" fmla="*/ 64 w 176"/>
                  <a:gd name="T99" fmla="*/ 100 h 176"/>
                  <a:gd name="T100" fmla="*/ 64 w 176"/>
                  <a:gd name="T101" fmla="*/ 152 h 176"/>
                  <a:gd name="T102" fmla="*/ 32 w 176"/>
                  <a:gd name="T103" fmla="*/ 152 h 176"/>
                  <a:gd name="T104" fmla="*/ 32 w 176"/>
                  <a:gd name="T105" fmla="*/ 66 h 176"/>
                  <a:gd name="T106" fmla="*/ 88 w 176"/>
                  <a:gd name="T107" fmla="*/ 10 h 176"/>
                  <a:gd name="T108" fmla="*/ 144 w 176"/>
                  <a:gd name="T109" fmla="*/ 66 h 176"/>
                  <a:gd name="T110" fmla="*/ 144 w 176"/>
                  <a:gd name="T111" fmla="*/ 152 h 176"/>
                  <a:gd name="T112" fmla="*/ 92 w 176"/>
                  <a:gd name="T113" fmla="*/ 144 h 176"/>
                  <a:gd name="T114" fmla="*/ 96 w 176"/>
                  <a:gd name="T115" fmla="*/ 140 h 176"/>
                  <a:gd name="T116" fmla="*/ 92 w 176"/>
                  <a:gd name="T117" fmla="*/ 136 h 176"/>
                  <a:gd name="T118" fmla="*/ 88 w 176"/>
                  <a:gd name="T119" fmla="*/ 140 h 176"/>
                  <a:gd name="T120" fmla="*/ 92 w 176"/>
                  <a:gd name="T121" fmla="*/ 14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6" h="176">
                    <a:moveTo>
                      <a:pt x="175" y="85"/>
                    </a:moveTo>
                    <a:cubicBezTo>
                      <a:pt x="144" y="54"/>
                      <a:pt x="144" y="54"/>
                      <a:pt x="144" y="54"/>
                    </a:cubicBezTo>
                    <a:cubicBezTo>
                      <a:pt x="144" y="12"/>
                      <a:pt x="144" y="12"/>
                      <a:pt x="144" y="12"/>
                    </a:cubicBezTo>
                    <a:cubicBezTo>
                      <a:pt x="144" y="10"/>
                      <a:pt x="142" y="8"/>
                      <a:pt x="140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4" y="8"/>
                      <a:pt x="112" y="10"/>
                      <a:pt x="112" y="12"/>
                    </a:cubicBezTo>
                    <a:cubicBezTo>
                      <a:pt x="112" y="22"/>
                      <a:pt x="112" y="22"/>
                      <a:pt x="112" y="22"/>
                    </a:cubicBezTo>
                    <a:cubicBezTo>
                      <a:pt x="91" y="1"/>
                      <a:pt x="91" y="1"/>
                      <a:pt x="91" y="1"/>
                    </a:cubicBezTo>
                    <a:cubicBezTo>
                      <a:pt x="90" y="0"/>
                      <a:pt x="89" y="0"/>
                      <a:pt x="88" y="0"/>
                    </a:cubicBezTo>
                    <a:cubicBezTo>
                      <a:pt x="87" y="0"/>
                      <a:pt x="86" y="0"/>
                      <a:pt x="85" y="1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0" y="86"/>
                      <a:pt x="0" y="87"/>
                      <a:pt x="0" y="88"/>
                    </a:cubicBezTo>
                    <a:cubicBezTo>
                      <a:pt x="0" y="90"/>
                      <a:pt x="2" y="92"/>
                      <a:pt x="4" y="92"/>
                    </a:cubicBezTo>
                    <a:cubicBezTo>
                      <a:pt x="5" y="92"/>
                      <a:pt x="6" y="92"/>
                      <a:pt x="7" y="91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24" y="172"/>
                      <a:pt x="24" y="172"/>
                      <a:pt x="24" y="172"/>
                    </a:cubicBezTo>
                    <a:cubicBezTo>
                      <a:pt x="24" y="174"/>
                      <a:pt x="26" y="176"/>
                      <a:pt x="28" y="176"/>
                    </a:cubicBezTo>
                    <a:cubicBezTo>
                      <a:pt x="148" y="176"/>
                      <a:pt x="148" y="176"/>
                      <a:pt x="148" y="176"/>
                    </a:cubicBezTo>
                    <a:cubicBezTo>
                      <a:pt x="150" y="176"/>
                      <a:pt x="152" y="174"/>
                      <a:pt x="152" y="172"/>
                    </a:cubicBezTo>
                    <a:cubicBezTo>
                      <a:pt x="152" y="74"/>
                      <a:pt x="152" y="74"/>
                      <a:pt x="152" y="74"/>
                    </a:cubicBezTo>
                    <a:cubicBezTo>
                      <a:pt x="169" y="91"/>
                      <a:pt x="169" y="91"/>
                      <a:pt x="169" y="91"/>
                    </a:cubicBezTo>
                    <a:cubicBezTo>
                      <a:pt x="170" y="92"/>
                      <a:pt x="171" y="92"/>
                      <a:pt x="172" y="92"/>
                    </a:cubicBezTo>
                    <a:cubicBezTo>
                      <a:pt x="174" y="92"/>
                      <a:pt x="176" y="90"/>
                      <a:pt x="176" y="88"/>
                    </a:cubicBezTo>
                    <a:cubicBezTo>
                      <a:pt x="176" y="87"/>
                      <a:pt x="176" y="86"/>
                      <a:pt x="175" y="85"/>
                    </a:cubicBezTo>
                    <a:moveTo>
                      <a:pt x="120" y="16"/>
                    </a:moveTo>
                    <a:cubicBezTo>
                      <a:pt x="136" y="16"/>
                      <a:pt x="136" y="16"/>
                      <a:pt x="136" y="16"/>
                    </a:cubicBezTo>
                    <a:cubicBezTo>
                      <a:pt x="136" y="46"/>
                      <a:pt x="136" y="46"/>
                      <a:pt x="136" y="46"/>
                    </a:cubicBezTo>
                    <a:cubicBezTo>
                      <a:pt x="120" y="30"/>
                      <a:pt x="120" y="30"/>
                      <a:pt x="120" y="30"/>
                    </a:cubicBezTo>
                    <a:lnTo>
                      <a:pt x="120" y="16"/>
                    </a:lnTo>
                    <a:close/>
                    <a:moveTo>
                      <a:pt x="64" y="168"/>
                    </a:moveTo>
                    <a:cubicBezTo>
                      <a:pt x="32" y="168"/>
                      <a:pt x="32" y="168"/>
                      <a:pt x="32" y="168"/>
                    </a:cubicBezTo>
                    <a:cubicBezTo>
                      <a:pt x="32" y="160"/>
                      <a:pt x="32" y="160"/>
                      <a:pt x="32" y="160"/>
                    </a:cubicBezTo>
                    <a:cubicBezTo>
                      <a:pt x="64" y="160"/>
                      <a:pt x="64" y="160"/>
                      <a:pt x="64" y="160"/>
                    </a:cubicBezTo>
                    <a:lnTo>
                      <a:pt x="64" y="168"/>
                    </a:lnTo>
                    <a:close/>
                    <a:moveTo>
                      <a:pt x="104" y="168"/>
                    </a:moveTo>
                    <a:cubicBezTo>
                      <a:pt x="72" y="168"/>
                      <a:pt x="72" y="168"/>
                      <a:pt x="72" y="168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lnTo>
                      <a:pt x="104" y="168"/>
                    </a:lnTo>
                    <a:close/>
                    <a:moveTo>
                      <a:pt x="144" y="168"/>
                    </a:moveTo>
                    <a:cubicBezTo>
                      <a:pt x="112" y="168"/>
                      <a:pt x="112" y="168"/>
                      <a:pt x="112" y="168"/>
                    </a:cubicBezTo>
                    <a:cubicBezTo>
                      <a:pt x="112" y="160"/>
                      <a:pt x="112" y="160"/>
                      <a:pt x="112" y="160"/>
                    </a:cubicBezTo>
                    <a:cubicBezTo>
                      <a:pt x="144" y="160"/>
                      <a:pt x="144" y="160"/>
                      <a:pt x="144" y="160"/>
                    </a:cubicBezTo>
                    <a:lnTo>
                      <a:pt x="144" y="168"/>
                    </a:lnTo>
                    <a:close/>
                    <a:moveTo>
                      <a:pt x="144" y="152"/>
                    </a:moveTo>
                    <a:cubicBezTo>
                      <a:pt x="112" y="152"/>
                      <a:pt x="112" y="152"/>
                      <a:pt x="112" y="152"/>
                    </a:cubicBezTo>
                    <a:cubicBezTo>
                      <a:pt x="112" y="100"/>
                      <a:pt x="112" y="100"/>
                      <a:pt x="112" y="100"/>
                    </a:cubicBezTo>
                    <a:cubicBezTo>
                      <a:pt x="112" y="98"/>
                      <a:pt x="110" y="96"/>
                      <a:pt x="108" y="96"/>
                    </a:cubicBezTo>
                    <a:cubicBezTo>
                      <a:pt x="68" y="96"/>
                      <a:pt x="68" y="96"/>
                      <a:pt x="68" y="96"/>
                    </a:cubicBezTo>
                    <a:cubicBezTo>
                      <a:pt x="66" y="96"/>
                      <a:pt x="64" y="98"/>
                      <a:pt x="64" y="100"/>
                    </a:cubicBezTo>
                    <a:cubicBezTo>
                      <a:pt x="64" y="152"/>
                      <a:pt x="64" y="152"/>
                      <a:pt x="64" y="152"/>
                    </a:cubicBezTo>
                    <a:cubicBezTo>
                      <a:pt x="32" y="152"/>
                      <a:pt x="32" y="152"/>
                      <a:pt x="32" y="152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88" y="10"/>
                      <a:pt x="88" y="10"/>
                      <a:pt x="88" y="10"/>
                    </a:cubicBezTo>
                    <a:cubicBezTo>
                      <a:pt x="144" y="66"/>
                      <a:pt x="144" y="66"/>
                      <a:pt x="144" y="66"/>
                    </a:cubicBezTo>
                    <a:lnTo>
                      <a:pt x="144" y="152"/>
                    </a:lnTo>
                    <a:close/>
                    <a:moveTo>
                      <a:pt x="92" y="144"/>
                    </a:moveTo>
                    <a:cubicBezTo>
                      <a:pt x="94" y="144"/>
                      <a:pt x="96" y="142"/>
                      <a:pt x="96" y="140"/>
                    </a:cubicBezTo>
                    <a:cubicBezTo>
                      <a:pt x="96" y="138"/>
                      <a:pt x="94" y="136"/>
                      <a:pt x="92" y="136"/>
                    </a:cubicBezTo>
                    <a:cubicBezTo>
                      <a:pt x="90" y="136"/>
                      <a:pt x="88" y="138"/>
                      <a:pt x="88" y="140"/>
                    </a:cubicBezTo>
                    <a:cubicBezTo>
                      <a:pt x="88" y="142"/>
                      <a:pt x="90" y="144"/>
                      <a:pt x="92" y="14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Прямоугольник 31"/>
              <p:cNvSpPr/>
              <p:nvPr/>
            </p:nvSpPr>
            <p:spPr>
              <a:xfrm>
                <a:off x="733232" y="3098484"/>
                <a:ext cx="4503785" cy="14465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1100" spc="-20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Покупка квартиры на вторичном или первичном рынке жилой  </a:t>
                </a:r>
                <a:r>
                  <a:rPr lang="ru-RU" sz="11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недвижимости. </a:t>
                </a:r>
              </a:p>
              <a:p>
                <a:endPara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endParaRPr>
              </a:p>
              <a:p>
                <a:r>
                  <a:rPr lang="ru-RU" sz="1100" spc="-20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Покупка дома</a:t>
                </a:r>
                <a:r>
                  <a:rPr lang="ru-RU" sz="11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 с </a:t>
                </a:r>
                <a:r>
                  <a:rPr lang="ru-RU" sz="1100" spc="-20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земельным участком/часть</a:t>
                </a:r>
                <a:r>
                  <a:rPr lang="ru-RU" sz="11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 жилого дома на вторичном рынке жилья</a:t>
                </a:r>
                <a:r>
                  <a:rPr lang="ru-RU" sz="1100" spc="-20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.</a:t>
                </a:r>
              </a:p>
              <a:p>
                <a:endPara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endParaRPr>
              </a:p>
              <a:p>
                <a:r>
                  <a:rPr lang="ru-RU" sz="1100" spc="-20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Рефинансирование ипотечного  кредита, предоставленного в </a:t>
                </a:r>
                <a:r>
                  <a:rPr lang="ru-RU" sz="1100" spc="-20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рамках ипотечного кредитования участников НИС </a:t>
                </a:r>
                <a:r>
                  <a:rPr lang="ru-RU" sz="1100" spc="-20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.</a:t>
                </a:r>
                <a:endPara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endParaRPr>
              </a:p>
            </p:txBody>
          </p:sp>
        </p:grpSp>
        <p:sp>
          <p:nvSpPr>
            <p:cNvPr id="28" name="Freeform 5"/>
            <p:cNvSpPr>
              <a:spLocks noEditPoints="1"/>
            </p:cNvSpPr>
            <p:nvPr/>
          </p:nvSpPr>
          <p:spPr bwMode="auto">
            <a:xfrm>
              <a:off x="335315" y="4045296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938522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330" y="598432"/>
            <a:ext cx="6102000" cy="2383492"/>
          </a:xfrm>
          <a:custGeom>
            <a:avLst/>
            <a:gdLst/>
            <a:ahLst/>
            <a:cxnLst/>
            <a:rect l="l" t="t" r="r" b="b"/>
            <a:pathLst>
              <a:path w="4641215" h="1467485">
                <a:moveTo>
                  <a:pt x="4640872" y="1467053"/>
                </a:moveTo>
                <a:lnTo>
                  <a:pt x="4640872" y="0"/>
                </a:lnTo>
                <a:lnTo>
                  <a:pt x="0" y="0"/>
                </a:lnTo>
                <a:lnTo>
                  <a:pt x="0" y="1467053"/>
                </a:lnTo>
                <a:lnTo>
                  <a:pt x="4640872" y="1467053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1545637" y="997133"/>
            <a:ext cx="125973" cy="174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dirty="0">
                <a:solidFill>
                  <a:srgbClr val="767879"/>
                </a:solidFill>
                <a:latin typeface="Verdana"/>
                <a:cs typeface="Verdana"/>
              </a:rPr>
              <a:t>3</a:t>
            </a:r>
            <a:endParaRPr sz="1050" dirty="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564988" y="3020414"/>
            <a:ext cx="2344538" cy="1885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120"/>
              </a:spcBef>
            </a:pPr>
            <a:r>
              <a:rPr sz="1200" spc="-20" dirty="0" smtClean="0">
                <a:latin typeface="Proxima Nova" charset="0"/>
                <a:ea typeface="Proxima Nova" charset="0"/>
                <a:cs typeface="Proxima Nova" charset="0"/>
              </a:rPr>
              <a:t>ПРОЦЕНТН</a:t>
            </a:r>
            <a:r>
              <a:rPr lang="ru-RU" sz="1200" spc="-20" dirty="0" smtClean="0">
                <a:latin typeface="Proxima Nova" charset="0"/>
                <a:ea typeface="Proxima Nova" charset="0"/>
                <a:cs typeface="Proxima Nova" charset="0"/>
              </a:rPr>
              <a:t>ЫЕ</a:t>
            </a:r>
            <a:r>
              <a:rPr sz="1200" spc="-20" dirty="0" smtClean="0">
                <a:latin typeface="Proxima Nova" charset="0"/>
                <a:ea typeface="Proxima Nova" charset="0"/>
                <a:cs typeface="Proxima Nova" charset="0"/>
              </a:rPr>
              <a:t>  СТАВК</a:t>
            </a:r>
            <a:r>
              <a:rPr lang="ru-RU" sz="1200" spc="-20" dirty="0" smtClean="0">
                <a:latin typeface="Proxima Nova" charset="0"/>
                <a:ea typeface="Proxima Nova" charset="0"/>
                <a:cs typeface="Proxima Nova" charset="0"/>
              </a:rPr>
              <a:t>И</a:t>
            </a:r>
            <a:endParaRPr sz="12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43" name="Заголовок 2"/>
          <p:cNvSpPr txBox="1">
            <a:spLocks/>
          </p:cNvSpPr>
          <p:nvPr/>
        </p:nvSpPr>
        <p:spPr>
          <a:xfrm>
            <a:off x="113490" y="105690"/>
            <a:ext cx="7805812" cy="633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1"/>
                </a:solidFill>
                <a:latin typeface="Montserrat ExtraBold" pitchFamily="2" charset="0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altLang="ru-RU" sz="2400" b="0" spc="-20" dirty="0">
                <a:latin typeface="Proxima Nova" charset="0"/>
                <a:ea typeface="Proxima Nova" charset="0"/>
                <a:cs typeface="Proxima Nova" charset="0"/>
              </a:rPr>
              <a:t>ИПОТЕКА ДЛЯ КЛЮЧЕВЫХ ПАРТНЕРОВ</a:t>
            </a:r>
            <a:endParaRPr lang="ru-RU" sz="2400" b="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59" name="Группа 58"/>
          <p:cNvGrpSpPr/>
          <p:nvPr/>
        </p:nvGrpSpPr>
        <p:grpSpPr>
          <a:xfrm>
            <a:off x="436004" y="633153"/>
            <a:ext cx="4853338" cy="2595726"/>
            <a:chOff x="6316104" y="1043786"/>
            <a:chExt cx="4853338" cy="2595726"/>
          </a:xfrm>
        </p:grpSpPr>
        <p:sp>
          <p:nvSpPr>
            <p:cNvPr id="45" name="Прямоугольник 44"/>
            <p:cNvSpPr/>
            <p:nvPr/>
          </p:nvSpPr>
          <p:spPr>
            <a:xfrm>
              <a:off x="6316104" y="1043786"/>
              <a:ext cx="432130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54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от</a:t>
              </a:r>
              <a:r>
                <a:rPr lang="ru-RU" sz="66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 </a:t>
              </a:r>
              <a:r>
                <a:rPr lang="ru-RU" sz="66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15,49%*</a:t>
              </a:r>
              <a:endParaRPr lang="ru-RU" sz="66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6874430" y="2319151"/>
              <a:ext cx="4295012" cy="13203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Приобретение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жилого помещения, находящегося         </a:t>
              </a:r>
              <a:endPara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lvl="0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на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этапе строительства (ДДУ, ДУПТ)</a:t>
              </a:r>
            </a:p>
            <a:p>
              <a:pPr lvl="0" fontAlgn="base">
                <a:spcBef>
                  <a:spcPct val="20000"/>
                </a:spcBef>
                <a:spcAft>
                  <a:spcPct val="0"/>
                </a:spcAft>
              </a:pPr>
              <a:endPara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lvl="0" fontAlgn="base">
                <a:spcBef>
                  <a:spcPct val="20000"/>
                </a:spcBef>
                <a:spcAft>
                  <a:spcPct val="0"/>
                </a:spcAft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Приобретение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квартиры/</a:t>
              </a:r>
              <a:r>
                <a:rPr lang="ru-RU" sz="1100" spc="-20" dirty="0" err="1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таунхауса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 </a:t>
              </a:r>
              <a:endPara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lvl="0" fontAlgn="base">
                <a:spcBef>
                  <a:spcPct val="20000"/>
                </a:spcBef>
                <a:spcAft>
                  <a:spcPct val="0"/>
                </a:spcAft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на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вторичном</a:t>
              </a:r>
              <a:r>
                <a:rPr lang="en-US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рынке жилья </a:t>
              </a:r>
            </a:p>
            <a:p>
              <a:pPr>
                <a:spcBef>
                  <a:spcPts val="600"/>
                </a:spcBef>
                <a:spcAft>
                  <a:spcPts val="600"/>
                </a:spcAft>
              </a:pPr>
              <a:endParaRPr lang="ru-RU" sz="1100" spc="-20" dirty="0">
                <a:solidFill>
                  <a:srgbClr val="FF0000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47" name="Freeform 5"/>
            <p:cNvSpPr>
              <a:spLocks noEditPoints="1"/>
            </p:cNvSpPr>
            <p:nvPr/>
          </p:nvSpPr>
          <p:spPr bwMode="auto">
            <a:xfrm>
              <a:off x="6468460" y="2394905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6469969" y="2961113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1" name="object 29"/>
          <p:cNvSpPr txBox="1"/>
          <p:nvPr/>
        </p:nvSpPr>
        <p:spPr>
          <a:xfrm>
            <a:off x="201600" y="3519262"/>
            <a:ext cx="1486368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СУММА </a:t>
            </a:r>
            <a:r>
              <a:rPr sz="1400" spc="-20" dirty="0">
                <a:latin typeface="Proxima Nova" charset="0"/>
                <a:ea typeface="Proxima Nova" charset="0"/>
                <a:cs typeface="Proxima Nova" charset="0"/>
              </a:rPr>
              <a:t>КРЕДИТА</a:t>
            </a:r>
          </a:p>
        </p:txBody>
      </p:sp>
      <p:sp>
        <p:nvSpPr>
          <p:cNvPr id="52" name="object 30"/>
          <p:cNvSpPr txBox="1"/>
          <p:nvPr/>
        </p:nvSpPr>
        <p:spPr>
          <a:xfrm>
            <a:off x="2290024" y="3539840"/>
            <a:ext cx="2353693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100 тыс. руб. – 60 млн. руб.</a:t>
            </a:r>
          </a:p>
        </p:txBody>
      </p:sp>
      <p:sp>
        <p:nvSpPr>
          <p:cNvPr id="53" name="object 32"/>
          <p:cNvSpPr txBox="1"/>
          <p:nvPr/>
        </p:nvSpPr>
        <p:spPr>
          <a:xfrm>
            <a:off x="200965" y="4141790"/>
            <a:ext cx="1752282" cy="44627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ru-RU" sz="1400" spc="-20" dirty="0">
                <a:latin typeface="Proxima Nova" charset="0"/>
                <a:ea typeface="Proxima Nova" charset="0"/>
                <a:cs typeface="Proxima Nova" charset="0"/>
              </a:rPr>
              <a:t>ПЕРВОНАЧАЛЬНЫЙ ВЗНОС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4" name="object 33"/>
          <p:cNvSpPr txBox="1"/>
          <p:nvPr/>
        </p:nvSpPr>
        <p:spPr>
          <a:xfrm>
            <a:off x="2289228" y="4156079"/>
            <a:ext cx="2468084" cy="1848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indent="-1270" fontAlgn="base">
              <a:lnSpc>
                <a:spcPct val="1022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От 15%</a:t>
            </a:r>
            <a:endParaRPr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5" name="object 34"/>
          <p:cNvSpPr txBox="1"/>
          <p:nvPr/>
        </p:nvSpPr>
        <p:spPr>
          <a:xfrm>
            <a:off x="202870" y="4769431"/>
            <a:ext cx="1202555" cy="23083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0"/>
              </a:spcBef>
            </a:pP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СРОК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6" name="object 35"/>
          <p:cNvSpPr txBox="1"/>
          <p:nvPr/>
        </p:nvSpPr>
        <p:spPr>
          <a:xfrm>
            <a:off x="2290011" y="4776535"/>
            <a:ext cx="3045828" cy="1880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R="5080" indent="-1270" fontAlgn="base">
              <a:lnSpc>
                <a:spcPct val="1022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До 30 лет</a:t>
            </a:r>
            <a:endParaRPr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7" name="object 34"/>
          <p:cNvSpPr txBox="1"/>
          <p:nvPr/>
        </p:nvSpPr>
        <p:spPr>
          <a:xfrm>
            <a:off x="197472" y="5177959"/>
            <a:ext cx="1784350" cy="44627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ДО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ПОЛНИТЕЛЬНЫЕ ВОЗМОЖНОСТИ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8" name="object 35"/>
          <p:cNvSpPr txBox="1"/>
          <p:nvPr/>
        </p:nvSpPr>
        <p:spPr>
          <a:xfrm>
            <a:off x="2242223" y="5100839"/>
            <a:ext cx="3361738" cy="109260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71450" lvl="0" indent="-171450" fontAlgn="base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Скидки </a:t>
            </a: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к 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ставкам</a:t>
            </a:r>
          </a:p>
          <a:p>
            <a:pPr marL="171450" lvl="0" indent="-171450" fontAlgn="base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Большой выбор аккредитованных объектов</a:t>
            </a:r>
          </a:p>
          <a:p>
            <a:pPr marL="171450" lvl="0" indent="-171450" fontAlgn="base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Учет 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доходов третьих лиц</a:t>
            </a:r>
          </a:p>
          <a:p>
            <a:pPr marL="171450" lvl="0" indent="-171450" fontAlgn="base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Использование материнского капитала </a:t>
            </a: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(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в </a:t>
            </a:r>
            <a:r>
              <a:rPr lang="ru-RU" sz="1100" spc="-20" dirty="0" err="1">
                <a:latin typeface="Proxima Nova" charset="0"/>
                <a:ea typeface="Proxima Nova" charset="0"/>
                <a:cs typeface="Proxima Nova" charset="0"/>
              </a:rPr>
              <a:t>т.ч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. в качестве ПВ)</a:t>
            </a:r>
          </a:p>
        </p:txBody>
      </p:sp>
      <p:graphicFrame>
        <p:nvGraphicFramePr>
          <p:cNvPr id="62" name="Таблица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7790572"/>
              </p:ext>
            </p:extLst>
          </p:nvPr>
        </p:nvGraphicFramePr>
        <p:xfrm>
          <a:off x="5550723" y="3335134"/>
          <a:ext cx="6559139" cy="2562704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2323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97447">
                  <a:extLst>
                    <a:ext uri="{9D8B030D-6E8A-4147-A177-3AD203B41FA5}">
                      <a16:colId xmlns:a16="http://schemas.microsoft.com/office/drawing/2014/main" xmlns="" val="206780820"/>
                    </a:ext>
                  </a:extLst>
                </a:gridCol>
                <a:gridCol w="1829382">
                  <a:extLst>
                    <a:ext uri="{9D8B030D-6E8A-4147-A177-3AD203B41FA5}">
                      <a16:colId xmlns:a16="http://schemas.microsoft.com/office/drawing/2014/main" xmlns="" val="3525765004"/>
                    </a:ext>
                  </a:extLst>
                </a:gridCol>
              </a:tblGrid>
              <a:tr h="41535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Сумма кредита 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Процентная ставка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5008">
                <a:tc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Квартира/</a:t>
                      </a:r>
                      <a:r>
                        <a:rPr lang="ru-RU" sz="1000" b="1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/новостройка</a:t>
                      </a:r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ПВ до 20% </a:t>
                      </a:r>
                      <a:endParaRPr lang="ru-RU" sz="1000" b="1" dirty="0"/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/>
                        <a:t>ПВ 20% и более</a:t>
                      </a:r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422259130"/>
                  </a:ext>
                </a:extLst>
              </a:tr>
              <a:tr h="300223">
                <a:tc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7 млн. </a:t>
                      </a:r>
                    </a:p>
                  </a:txBody>
                  <a:tcPr marL="121920" marR="1219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16,49%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15,99%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743211954"/>
                  </a:ext>
                </a:extLst>
              </a:tr>
              <a:tr h="300223">
                <a:tc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свыше 7 млн. </a:t>
                      </a:r>
                    </a:p>
                  </a:txBody>
                  <a:tcPr marL="121920" marR="1219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15,99%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15,49%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333825809"/>
                  </a:ext>
                </a:extLst>
              </a:tr>
              <a:tr h="436662">
                <a:tc>
                  <a:txBody>
                    <a:bodyPr/>
                    <a:lstStyle/>
                    <a:p>
                      <a:pPr marL="0" marR="508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ru-RU" sz="1000" b="1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По 2м документам</a:t>
                      </a:r>
                      <a:endParaRPr lang="ru-RU" sz="10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ru-RU" sz="750" b="1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0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750" b="1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392697708"/>
                  </a:ext>
                </a:extLst>
              </a:tr>
              <a:tr h="675238">
                <a:tc>
                  <a:txBody>
                    <a:bodyPr/>
                    <a:lstStyle/>
                    <a:p>
                      <a:pPr marL="0" marR="508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15</a:t>
                      </a:r>
                      <a:r>
                        <a:rPr lang="ru-RU" sz="1000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</a:t>
                      </a: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млн. 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17,80%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kern="1200" spc="-2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2725907"/>
                  </a:ext>
                </a:extLst>
              </a:tr>
            </a:tbl>
          </a:graphicData>
        </a:graphic>
      </p:graphicFrame>
      <p:pic>
        <p:nvPicPr>
          <p:cNvPr id="23" name="Picture 2" descr="http://mydesignclub.info/wp-content/uploads/2016/12/dizajn-odnokomnatnoj-kvartiry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605" t="8453" r="20043" b="16716"/>
          <a:stretch/>
        </p:blipFill>
        <p:spPr bwMode="auto">
          <a:xfrm>
            <a:off x="6086173" y="598432"/>
            <a:ext cx="6125168" cy="2383492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47316" y="6369111"/>
            <a:ext cx="121928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5EA038"/>
              </a:buClr>
            </a:pPr>
            <a:r>
              <a:rPr lang="ru-RU" sz="900" dirty="0" smtClean="0">
                <a:cs typeface="Arial" panose="020B0604020202020204" pitchFamily="34" charset="0"/>
              </a:rPr>
              <a:t>*Ставки </a:t>
            </a:r>
            <a:r>
              <a:rPr lang="ru-RU" sz="900" dirty="0">
                <a:cs typeface="Arial" panose="020B0604020202020204" pitchFamily="34" charset="0"/>
              </a:rPr>
              <a:t>на цели приобретения объекта недвижимости (оплаты цены по договору купли-продажи или участия в долевом строительстве объекта недвижимости) у ключевых партнеров/застройщиков </a:t>
            </a:r>
            <a:endParaRPr lang="ru-RU" sz="900" dirty="0" smtClean="0">
              <a:cs typeface="Arial" panose="020B0604020202020204" pitchFamily="34" charset="0"/>
            </a:endParaRPr>
          </a:p>
          <a:p>
            <a:pPr>
              <a:buClr>
                <a:srgbClr val="5EA038"/>
              </a:buClr>
            </a:pPr>
            <a:r>
              <a:rPr lang="ru-RU" sz="900" dirty="0" smtClean="0">
                <a:cs typeface="Arial" panose="020B0604020202020204" pitchFamily="34" charset="0"/>
              </a:rPr>
              <a:t>и </a:t>
            </a:r>
            <a:r>
              <a:rPr lang="ru-RU" sz="900" dirty="0">
                <a:cs typeface="Arial" panose="020B0604020202020204" pitchFamily="34" charset="0"/>
              </a:rPr>
              <a:t>при поступлении заявки от Партнеров, зарегистрированных в экосистеме «Своё Жильё». Процентная ставка зависит от суммы  кредита и размера первоначального </a:t>
            </a:r>
            <a:r>
              <a:rPr lang="ru-RU" sz="900" dirty="0" smtClean="0">
                <a:cs typeface="Arial" panose="020B0604020202020204" pitchFamily="34" charset="0"/>
              </a:rPr>
              <a:t>взноса</a:t>
            </a:r>
            <a:endParaRPr lang="ru-RU" sz="9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867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812" y="607431"/>
            <a:ext cx="6102000" cy="2616977"/>
          </a:xfrm>
          <a:custGeom>
            <a:avLst/>
            <a:gdLst/>
            <a:ahLst/>
            <a:cxnLst/>
            <a:rect l="l" t="t" r="r" b="b"/>
            <a:pathLst>
              <a:path w="4641215" h="1467485">
                <a:moveTo>
                  <a:pt x="4640872" y="1467053"/>
                </a:moveTo>
                <a:lnTo>
                  <a:pt x="4640872" y="0"/>
                </a:lnTo>
                <a:lnTo>
                  <a:pt x="0" y="0"/>
                </a:lnTo>
                <a:lnTo>
                  <a:pt x="0" y="1467053"/>
                </a:lnTo>
                <a:lnTo>
                  <a:pt x="4640872" y="1467053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1545637" y="997133"/>
            <a:ext cx="125973" cy="174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dirty="0">
                <a:solidFill>
                  <a:srgbClr val="767879"/>
                </a:solidFill>
                <a:latin typeface="Verdana"/>
                <a:cs typeface="Verdana"/>
              </a:rPr>
              <a:t>3</a:t>
            </a:r>
            <a:endParaRPr sz="1050" dirty="0">
              <a:latin typeface="Verdana"/>
              <a:cs typeface="Verdana"/>
            </a:endParaRPr>
          </a:p>
        </p:txBody>
      </p:sp>
      <p:sp>
        <p:nvSpPr>
          <p:cNvPr id="43" name="Заголовок 2"/>
          <p:cNvSpPr txBox="1">
            <a:spLocks/>
          </p:cNvSpPr>
          <p:nvPr/>
        </p:nvSpPr>
        <p:spPr>
          <a:xfrm>
            <a:off x="113490" y="105690"/>
            <a:ext cx="7805812" cy="633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1"/>
                </a:solidFill>
                <a:latin typeface="Montserrat ExtraBold" pitchFamily="2" charset="0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sz="2400" b="0" spc="-20" dirty="0">
                <a:latin typeface="Proxima Nova" charset="0"/>
                <a:ea typeface="Proxima Nova" charset="0"/>
                <a:cs typeface="Proxima Nova" charset="0"/>
              </a:rPr>
              <a:t>ИПОТЕЧНОЕ ЖИЛИЩНОЕ КРЕДИТОВАНИЕ</a:t>
            </a:r>
          </a:p>
        </p:txBody>
      </p:sp>
      <p:grpSp>
        <p:nvGrpSpPr>
          <p:cNvPr id="59" name="Группа 58"/>
          <p:cNvGrpSpPr/>
          <p:nvPr/>
        </p:nvGrpSpPr>
        <p:grpSpPr>
          <a:xfrm>
            <a:off x="436004" y="606545"/>
            <a:ext cx="4853338" cy="2398339"/>
            <a:chOff x="6316104" y="979988"/>
            <a:chExt cx="4853338" cy="2398339"/>
          </a:xfrm>
        </p:grpSpPr>
        <p:sp>
          <p:nvSpPr>
            <p:cNvPr id="45" name="Прямоугольник 44"/>
            <p:cNvSpPr/>
            <p:nvPr/>
          </p:nvSpPr>
          <p:spPr>
            <a:xfrm>
              <a:off x="6316104" y="979988"/>
              <a:ext cx="4688445" cy="1107996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r>
                <a:rPr lang="ru-RU" sz="54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от</a:t>
              </a:r>
              <a:r>
                <a:rPr lang="ru-RU" sz="66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 </a:t>
              </a:r>
              <a:r>
                <a:rPr lang="ru-RU" sz="66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16,49%*</a:t>
              </a:r>
              <a:endParaRPr lang="ru-RU" sz="66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6874430" y="2387286"/>
              <a:ext cx="4295012" cy="9910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Aft>
                  <a:spcPct val="0"/>
                </a:spcAft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Приобретение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жилого помещения, </a:t>
              </a:r>
            </a:p>
            <a:p>
              <a:pPr lvl="0" fontAlgn="base">
                <a:spcAft>
                  <a:spcPct val="0"/>
                </a:spcAft>
              </a:pP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находящегося на этапе строительства </a:t>
              </a: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(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ДДУ, ДУПТ</a:t>
              </a: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)</a:t>
              </a:r>
              <a:endPara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lvl="0" fontAlgn="base">
                <a:spcBef>
                  <a:spcPct val="20000"/>
                </a:spcBef>
                <a:spcAft>
                  <a:spcPct val="0"/>
                </a:spcAft>
                <a:defRPr/>
              </a:pPr>
              <a:endParaRPr lang="ru-RU" sz="12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fontAlgn="base">
                <a:spcAft>
                  <a:spcPct val="0"/>
                </a:spcAft>
                <a:defRPr/>
              </a:pP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Приобретение квартиры/</a:t>
              </a:r>
              <a:r>
                <a:rPr lang="ru-RU" sz="1100" spc="-20" dirty="0" err="1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таунхауса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 </a:t>
              </a:r>
            </a:p>
            <a:p>
              <a:pPr fontAlgn="base">
                <a:spcAft>
                  <a:spcPct val="0"/>
                </a:spcAft>
                <a:defRPr/>
              </a:pP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или апартаментов на вторичном рынке жилья </a:t>
              </a:r>
            </a:p>
          </p:txBody>
        </p:sp>
        <p:sp>
          <p:nvSpPr>
            <p:cNvPr id="47" name="Freeform 5"/>
            <p:cNvSpPr>
              <a:spLocks noEditPoints="1"/>
            </p:cNvSpPr>
            <p:nvPr/>
          </p:nvSpPr>
          <p:spPr bwMode="auto">
            <a:xfrm>
              <a:off x="6468460" y="2394905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6469969" y="2950723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1" name="object 29"/>
          <p:cNvSpPr txBox="1"/>
          <p:nvPr/>
        </p:nvSpPr>
        <p:spPr>
          <a:xfrm>
            <a:off x="225449" y="3625602"/>
            <a:ext cx="1486368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СУММА </a:t>
            </a:r>
            <a:r>
              <a:rPr sz="1400" spc="-20" dirty="0">
                <a:latin typeface="Proxima Nova" charset="0"/>
                <a:ea typeface="Proxima Nova" charset="0"/>
                <a:cs typeface="Proxima Nova" charset="0"/>
              </a:rPr>
              <a:t>КРЕДИТА</a:t>
            </a:r>
          </a:p>
        </p:txBody>
      </p:sp>
      <p:sp>
        <p:nvSpPr>
          <p:cNvPr id="52" name="object 30"/>
          <p:cNvSpPr txBox="1"/>
          <p:nvPr/>
        </p:nvSpPr>
        <p:spPr>
          <a:xfrm>
            <a:off x="2313873" y="3646180"/>
            <a:ext cx="2353693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100 тыс. руб. – 60 млн. руб.</a:t>
            </a:r>
          </a:p>
        </p:txBody>
      </p:sp>
      <p:sp>
        <p:nvSpPr>
          <p:cNvPr id="53" name="object 32"/>
          <p:cNvSpPr txBox="1"/>
          <p:nvPr/>
        </p:nvSpPr>
        <p:spPr>
          <a:xfrm>
            <a:off x="224814" y="4248130"/>
            <a:ext cx="1752282" cy="44627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ru-RU" sz="1400" spc="-20" dirty="0">
                <a:latin typeface="Proxima Nova" charset="0"/>
                <a:ea typeface="Proxima Nova" charset="0"/>
                <a:cs typeface="Proxima Nova" charset="0"/>
              </a:rPr>
              <a:t>ПЕРВОНАЧАЛЬНЫЙ ВЗНОС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4" name="object 33"/>
          <p:cNvSpPr txBox="1"/>
          <p:nvPr/>
        </p:nvSpPr>
        <p:spPr>
          <a:xfrm>
            <a:off x="2313077" y="4262419"/>
            <a:ext cx="2468084" cy="1738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indent="-1270" fontAlgn="base">
              <a:lnSpc>
                <a:spcPct val="1022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От 15%</a:t>
            </a:r>
            <a:endParaRPr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5" name="object 34"/>
          <p:cNvSpPr txBox="1"/>
          <p:nvPr/>
        </p:nvSpPr>
        <p:spPr>
          <a:xfrm>
            <a:off x="226719" y="4875771"/>
            <a:ext cx="1202555" cy="23083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0"/>
              </a:spcBef>
            </a:pP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СРОК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6" name="object 35"/>
          <p:cNvSpPr txBox="1"/>
          <p:nvPr/>
        </p:nvSpPr>
        <p:spPr>
          <a:xfrm>
            <a:off x="2313860" y="4797824"/>
            <a:ext cx="3045828" cy="17703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R="5080" indent="-1270" fontAlgn="base">
              <a:lnSpc>
                <a:spcPct val="1022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До 30 лет</a:t>
            </a:r>
            <a:endParaRPr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7" name="object 34"/>
          <p:cNvSpPr txBox="1"/>
          <p:nvPr/>
        </p:nvSpPr>
        <p:spPr>
          <a:xfrm>
            <a:off x="221321" y="5284299"/>
            <a:ext cx="1784350" cy="44627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ДО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ПОЛНИТЕЛЬНЫЕ ВОЗМОЖНОСТИ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8" name="object 35"/>
          <p:cNvSpPr txBox="1"/>
          <p:nvPr/>
        </p:nvSpPr>
        <p:spPr>
          <a:xfrm>
            <a:off x="2284983" y="5131912"/>
            <a:ext cx="3361738" cy="79406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71450" lvl="0" indent="-17145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Скидка 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молодой семье – 0,05%</a:t>
            </a:r>
          </a:p>
          <a:p>
            <a:pPr marL="171450" lvl="0" indent="-17145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Сделки между ближайшими  </a:t>
            </a: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родственниками</a:t>
            </a:r>
            <a:endParaRPr lang="ru-RU" sz="1100" spc="-20" dirty="0">
              <a:latin typeface="Proxima Nova" charset="0"/>
              <a:ea typeface="Proxima Nova" charset="0"/>
              <a:cs typeface="Proxima Nova" charset="0"/>
            </a:endParaRPr>
          </a:p>
          <a:p>
            <a:pPr marL="171450" lvl="0" indent="-17145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Использование материнского капитала </a:t>
            </a:r>
            <a:endParaRPr lang="ru-RU" sz="1100" spc="-20" dirty="0" smtClean="0">
              <a:latin typeface="Proxima Nova" charset="0"/>
              <a:ea typeface="Proxima Nova" charset="0"/>
              <a:cs typeface="Proxima Nova" charset="0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    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(в </a:t>
            </a:r>
            <a:r>
              <a:rPr lang="ru-RU" sz="1100" spc="-20" dirty="0" err="1">
                <a:latin typeface="Proxima Nova" charset="0"/>
                <a:ea typeface="Proxima Nova" charset="0"/>
                <a:cs typeface="Proxima Nova" charset="0"/>
              </a:rPr>
              <a:t>т.ч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. в качестве ПВ</a:t>
            </a: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)</a:t>
            </a:r>
            <a:endParaRPr lang="ru-RU"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pic>
        <p:nvPicPr>
          <p:cNvPr id="1027" name="Picture 3" descr="F:\ЛИЧНЫЕ ПАПКИ СОТРУДНИКОВ\Слободян\Документы\Презентация продукты\1327684499_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762" b="17307"/>
          <a:stretch/>
        </p:blipFill>
        <p:spPr bwMode="auto">
          <a:xfrm>
            <a:off x="6091460" y="608998"/>
            <a:ext cx="6102000" cy="261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bject 27"/>
          <p:cNvSpPr txBox="1"/>
          <p:nvPr/>
        </p:nvSpPr>
        <p:spPr>
          <a:xfrm>
            <a:off x="5679861" y="3292857"/>
            <a:ext cx="2344538" cy="2005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120"/>
              </a:spcBef>
            </a:pPr>
            <a:r>
              <a:rPr sz="1200" spc="-20" dirty="0" smtClean="0">
                <a:latin typeface="Proxima Nova" charset="0"/>
                <a:ea typeface="Proxima Nova" charset="0"/>
                <a:cs typeface="Proxima Nova" charset="0"/>
              </a:rPr>
              <a:t>ПРОЦЕНТН</a:t>
            </a:r>
            <a:r>
              <a:rPr lang="ru-RU" sz="1200" spc="-20" dirty="0" smtClean="0">
                <a:latin typeface="Proxima Nova" charset="0"/>
                <a:ea typeface="Proxima Nova" charset="0"/>
                <a:cs typeface="Proxima Nova" charset="0"/>
              </a:rPr>
              <a:t>ЫЕ</a:t>
            </a:r>
            <a:r>
              <a:rPr sz="1200" spc="-20" dirty="0" smtClean="0">
                <a:latin typeface="Proxima Nova" charset="0"/>
                <a:ea typeface="Proxima Nova" charset="0"/>
                <a:cs typeface="Proxima Nova" charset="0"/>
              </a:rPr>
              <a:t> СТАВК</a:t>
            </a:r>
            <a:r>
              <a:rPr lang="ru-RU" sz="1200" spc="-20" dirty="0" smtClean="0">
                <a:latin typeface="Proxima Nova" charset="0"/>
                <a:ea typeface="Proxima Nova" charset="0"/>
                <a:cs typeface="Proxima Nova" charset="0"/>
              </a:rPr>
              <a:t>И</a:t>
            </a:r>
            <a:endParaRPr sz="12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0" y="6339692"/>
            <a:ext cx="55182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5EA038"/>
              </a:buClr>
            </a:pPr>
            <a:r>
              <a:rPr lang="ru-RU" sz="800" spc="-20" dirty="0" smtClean="0">
                <a:ea typeface="Proxima Nova" charset="0"/>
                <a:cs typeface="Proxima Nova" charset="0"/>
              </a:rPr>
              <a:t>* Ставки применяются при наличии личного страхования, и </a:t>
            </a:r>
            <a:r>
              <a:rPr lang="ru-RU" sz="800" dirty="0" smtClean="0">
                <a:cs typeface="Arial" panose="020B0604020202020204" pitchFamily="34" charset="0"/>
              </a:rPr>
              <a:t>зависят </a:t>
            </a:r>
            <a:r>
              <a:rPr lang="ru-RU" sz="800" dirty="0">
                <a:cs typeface="Arial" panose="020B0604020202020204" pitchFamily="34" charset="0"/>
              </a:rPr>
              <a:t>от </a:t>
            </a:r>
            <a:r>
              <a:rPr lang="ru-RU" sz="800" dirty="0" smtClean="0">
                <a:cs typeface="Arial" panose="020B0604020202020204" pitchFamily="34" charset="0"/>
              </a:rPr>
              <a:t>суммы кредита и </a:t>
            </a:r>
            <a:r>
              <a:rPr lang="ru-RU" sz="800" dirty="0">
                <a:cs typeface="Arial" panose="020B0604020202020204" pitchFamily="34" charset="0"/>
              </a:rPr>
              <a:t>размера первоначального </a:t>
            </a:r>
            <a:r>
              <a:rPr lang="ru-RU" sz="800" dirty="0" smtClean="0">
                <a:cs typeface="Arial" panose="020B0604020202020204" pitchFamily="34" charset="0"/>
              </a:rPr>
              <a:t>взноса</a:t>
            </a:r>
            <a:endParaRPr lang="ru-RU" sz="800" dirty="0">
              <a:cs typeface="Arial" panose="020B0604020202020204" pitchFamily="34" charset="0"/>
            </a:endParaRPr>
          </a:p>
          <a:p>
            <a:pPr>
              <a:buClr>
                <a:srgbClr val="5EA038"/>
              </a:buClr>
            </a:pPr>
            <a:endParaRPr lang="ru-RU" sz="800" spc="-20" dirty="0">
              <a:ea typeface="Proxima Nova" charset="0"/>
              <a:cs typeface="Proxima Nova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94499556"/>
              </p:ext>
            </p:extLst>
          </p:nvPr>
        </p:nvGraphicFramePr>
        <p:xfrm>
          <a:off x="5625012" y="3521101"/>
          <a:ext cx="6559139" cy="2531197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243081">
                  <a:extLst>
                    <a:ext uri="{9D8B030D-6E8A-4147-A177-3AD203B41FA5}">
                      <a16:colId xmlns:a16="http://schemas.microsoft.com/office/drawing/2014/main" xmlns="" val="2535167381"/>
                    </a:ext>
                  </a:extLst>
                </a:gridCol>
                <a:gridCol w="2254102">
                  <a:extLst>
                    <a:ext uri="{9D8B030D-6E8A-4147-A177-3AD203B41FA5}">
                      <a16:colId xmlns:a16="http://schemas.microsoft.com/office/drawing/2014/main" xmlns="" val="2339989089"/>
                    </a:ext>
                  </a:extLst>
                </a:gridCol>
                <a:gridCol w="2061956">
                  <a:extLst>
                    <a:ext uri="{9D8B030D-6E8A-4147-A177-3AD203B41FA5}">
                      <a16:colId xmlns:a16="http://schemas.microsoft.com/office/drawing/2014/main" xmlns="" val="2073749476"/>
                    </a:ext>
                  </a:extLst>
                </a:gridCol>
              </a:tblGrid>
              <a:tr h="488191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Сумма кредита 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Процентная ставка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36211465"/>
                  </a:ext>
                </a:extLst>
              </a:tr>
              <a:tr h="386862">
                <a:tc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Квартира/</a:t>
                      </a:r>
                      <a:r>
                        <a:rPr lang="ru-RU" sz="1000" b="1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/новостройка</a:t>
                      </a:r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/>
                        <a:t>ПВ до 20% </a:t>
                      </a:r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/>
                        <a:t>ПВ 20% и более</a:t>
                      </a:r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787981461"/>
                  </a:ext>
                </a:extLst>
              </a:tr>
              <a:tr h="386862">
                <a:tc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</a:t>
                      </a:r>
                      <a:r>
                        <a:rPr lang="en-US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7</a:t>
                      </a: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млн. </a:t>
                      </a:r>
                    </a:p>
                  </a:txBody>
                  <a:tcPr marL="121920" marR="1219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540385" algn="l"/>
                        </a:tabLs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17,49%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16,99%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87797681"/>
                  </a:ext>
                </a:extLst>
              </a:tr>
              <a:tr h="386862">
                <a:tc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свыше 7 млн. </a:t>
                      </a:r>
                    </a:p>
                  </a:txBody>
                  <a:tcPr marL="121920" marR="1219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540385" algn="l"/>
                        </a:tabLs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16,99%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16,49%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87970361"/>
                  </a:ext>
                </a:extLst>
              </a:tr>
              <a:tr h="495558">
                <a:tc>
                  <a:txBody>
                    <a:bodyPr/>
                    <a:lstStyle/>
                    <a:p>
                      <a:pPr marL="0" marR="508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ru-RU" sz="1000" b="1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Дом с землей</a:t>
                      </a:r>
                      <a:endParaRPr lang="ru-RU" sz="10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540385" algn="l"/>
                        </a:tabLst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ПВ до 50%</a:t>
                      </a:r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540385" algn="l"/>
                        </a:tabLst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ПВ 50% и более</a:t>
                      </a:r>
                    </a:p>
                  </a:txBody>
                  <a:tcPr marL="121920" marR="1219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77369261"/>
                  </a:ext>
                </a:extLst>
              </a:tr>
              <a:tr h="386862">
                <a:tc>
                  <a:txBody>
                    <a:bodyPr/>
                    <a:lstStyle/>
                    <a:p>
                      <a:pPr marL="0" marR="508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20</a:t>
                      </a:r>
                      <a:r>
                        <a:rPr lang="ru-RU" sz="1000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</a:t>
                      </a: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млн. 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540385" algn="l"/>
                        </a:tabLs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18,45</a:t>
                      </a:r>
                      <a:r>
                        <a:rPr lang="ru-RU" sz="100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%</a:t>
                      </a: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540385" algn="l"/>
                        </a:tabLs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17,10</a:t>
                      </a:r>
                      <a:r>
                        <a:rPr lang="ru-RU" sz="100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%</a:t>
                      </a:r>
                    </a:p>
                  </a:txBody>
                  <a:tcPr marL="68580" marR="6858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9447187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42538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812" y="800563"/>
            <a:ext cx="6118960" cy="2958757"/>
          </a:xfrm>
          <a:custGeom>
            <a:avLst/>
            <a:gdLst/>
            <a:ahLst/>
            <a:cxnLst/>
            <a:rect l="l" t="t" r="r" b="b"/>
            <a:pathLst>
              <a:path w="4641215" h="1467485">
                <a:moveTo>
                  <a:pt x="4640872" y="1467053"/>
                </a:moveTo>
                <a:lnTo>
                  <a:pt x="4640872" y="0"/>
                </a:lnTo>
                <a:lnTo>
                  <a:pt x="0" y="0"/>
                </a:lnTo>
                <a:lnTo>
                  <a:pt x="0" y="1467053"/>
                </a:lnTo>
                <a:lnTo>
                  <a:pt x="4640872" y="1467053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1545637" y="997133"/>
            <a:ext cx="125973" cy="174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dirty="0">
                <a:solidFill>
                  <a:srgbClr val="767879"/>
                </a:solidFill>
                <a:latin typeface="Verdana"/>
                <a:cs typeface="Verdana"/>
              </a:rPr>
              <a:t>3</a:t>
            </a:r>
            <a:endParaRPr sz="1050" dirty="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115375" y="3807444"/>
            <a:ext cx="2344538" cy="2319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ПРОЦЕНТН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ЫЕ</a:t>
            </a: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  СТАВК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И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43" name="Заголовок 2"/>
          <p:cNvSpPr txBox="1">
            <a:spLocks/>
          </p:cNvSpPr>
          <p:nvPr/>
        </p:nvSpPr>
        <p:spPr>
          <a:xfrm>
            <a:off x="113490" y="105690"/>
            <a:ext cx="7805812" cy="6339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1"/>
                </a:solidFill>
                <a:latin typeface="Montserrat ExtraBold" pitchFamily="2" charset="0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altLang="ru-RU" sz="2400" b="0" spc="-20" dirty="0">
                <a:latin typeface="Proxima Nova" charset="0"/>
                <a:ea typeface="Proxima Nova" charset="0"/>
                <a:cs typeface="Proxima Nova" charset="0"/>
              </a:rPr>
              <a:t>РЕФИНАНСИРОВАНИЕ</a:t>
            </a:r>
            <a:endParaRPr lang="ru-RU" sz="2400" b="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59" name="Группа 58"/>
          <p:cNvGrpSpPr/>
          <p:nvPr/>
        </p:nvGrpSpPr>
        <p:grpSpPr>
          <a:xfrm>
            <a:off x="436004" y="835961"/>
            <a:ext cx="5281482" cy="2700007"/>
            <a:chOff x="6316104" y="1043786"/>
            <a:chExt cx="5281482" cy="2700007"/>
          </a:xfrm>
        </p:grpSpPr>
        <p:sp>
          <p:nvSpPr>
            <p:cNvPr id="45" name="Прямоугольник 44"/>
            <p:cNvSpPr/>
            <p:nvPr/>
          </p:nvSpPr>
          <p:spPr>
            <a:xfrm>
              <a:off x="6316104" y="1043786"/>
              <a:ext cx="4574145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54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от</a:t>
              </a:r>
              <a:r>
                <a:rPr lang="ru-RU" sz="66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 </a:t>
              </a:r>
              <a:r>
                <a:rPr lang="ru-RU" sz="66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23,75%*</a:t>
              </a:r>
              <a:endParaRPr lang="ru-RU" sz="66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6874429" y="2081800"/>
              <a:ext cx="4723157" cy="16619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ts val="600"/>
                </a:spcBef>
                <a:spcAft>
                  <a:spcPct val="0"/>
                </a:spcAft>
                <a:defRPr/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Погашение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кредита (займа), ранее предоставленного на цели:</a:t>
              </a:r>
            </a:p>
            <a:p>
              <a:pPr fontAlgn="base">
                <a:spcBef>
                  <a:spcPts val="1200"/>
                </a:spcBef>
                <a:spcAft>
                  <a:spcPct val="0"/>
                </a:spcAft>
                <a:defRPr/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приобретение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квартиры, </a:t>
              </a:r>
              <a:r>
                <a:rPr lang="ru-RU" sz="1100" spc="-20" dirty="0" err="1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таунхауса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, на первичном и вторичном </a:t>
              </a: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рынках, приобретение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жилого дома </a:t>
              </a: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с 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земельным участком</a:t>
              </a:r>
              <a:r>
                <a:rPr lang="en-US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 </a:t>
              </a:r>
              <a:endPara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fontAlgn="base">
                <a:spcBef>
                  <a:spcPts val="1200"/>
                </a:spcBef>
                <a:spcAft>
                  <a:spcPct val="0"/>
                </a:spcAft>
                <a:defRPr/>
              </a:pP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рефинансирование ранее предоставленного кредита (займа) на приобретение квартиры, </a:t>
              </a:r>
              <a:r>
                <a:rPr lang="ru-RU" sz="1100" spc="-20" dirty="0" err="1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таунхауса</a:t>
              </a:r>
              <a:r>
                <a:rPr lang="ru-RU" sz="1100" spc="-2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,  жилого дома с земельным участком, рефинансирование кредита </a:t>
              </a:r>
            </a:p>
            <a:p>
              <a:pPr>
                <a:spcBef>
                  <a:spcPts val="600"/>
                </a:spcBef>
                <a:spcAft>
                  <a:spcPts val="600"/>
                </a:spcAft>
              </a:pPr>
              <a:endParaRPr lang="ru-RU" sz="1100" spc="-20" dirty="0">
                <a:solidFill>
                  <a:srgbClr val="FF0000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47" name="Freeform 5"/>
            <p:cNvSpPr>
              <a:spLocks noEditPoints="1"/>
            </p:cNvSpPr>
            <p:nvPr/>
          </p:nvSpPr>
          <p:spPr bwMode="auto">
            <a:xfrm>
              <a:off x="6468460" y="2436470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6469969" y="2979588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1" name="object 29"/>
          <p:cNvSpPr txBox="1"/>
          <p:nvPr/>
        </p:nvSpPr>
        <p:spPr>
          <a:xfrm>
            <a:off x="583248" y="3870161"/>
            <a:ext cx="1486368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СУММА </a:t>
            </a:r>
            <a:r>
              <a:rPr sz="1400" spc="-20" dirty="0">
                <a:latin typeface="Proxima Nova" charset="0"/>
                <a:ea typeface="Proxima Nova" charset="0"/>
                <a:cs typeface="Proxima Nova" charset="0"/>
              </a:rPr>
              <a:t>КРЕДИТА</a:t>
            </a:r>
          </a:p>
        </p:txBody>
      </p:sp>
      <p:sp>
        <p:nvSpPr>
          <p:cNvPr id="52" name="object 30"/>
          <p:cNvSpPr txBox="1"/>
          <p:nvPr/>
        </p:nvSpPr>
        <p:spPr>
          <a:xfrm>
            <a:off x="2671672" y="3890739"/>
            <a:ext cx="2852828" cy="141872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100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 тыс. руб. – </a:t>
            </a: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20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 млн. руб.</a:t>
            </a:r>
          </a:p>
          <a:p>
            <a:pPr marL="171450" indent="-171450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не более 80% от стоимости квартиры, </a:t>
            </a:r>
            <a:r>
              <a:rPr lang="ru-RU" sz="1100" spc="-20" dirty="0" err="1">
                <a:latin typeface="Proxima Nova" charset="0"/>
                <a:ea typeface="Proxima Nova" charset="0"/>
                <a:cs typeface="Proxima Nova" charset="0"/>
              </a:rPr>
              <a:t>таунхауса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, цены, указанной в ДУДС </a:t>
            </a:r>
          </a:p>
          <a:p>
            <a:pPr marL="171450" indent="-171450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не более 75% от стоимости жилого дома с земельным участком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endParaRPr lang="ru-RU" sz="1100" spc="-20" dirty="0">
              <a:latin typeface="Proxima Nova" charset="0"/>
              <a:ea typeface="Proxima Nova" charset="0"/>
              <a:cs typeface="Proxima Nova" charset="0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endParaRPr lang="ru-RU"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5" name="object 34"/>
          <p:cNvSpPr txBox="1"/>
          <p:nvPr/>
        </p:nvSpPr>
        <p:spPr>
          <a:xfrm>
            <a:off x="584518" y="5031430"/>
            <a:ext cx="1202555" cy="23083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0"/>
              </a:spcBef>
            </a:pP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СРОК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6" name="object 35"/>
          <p:cNvSpPr txBox="1"/>
          <p:nvPr/>
        </p:nvSpPr>
        <p:spPr>
          <a:xfrm>
            <a:off x="2671659" y="5038534"/>
            <a:ext cx="3045828" cy="17703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R="5080" indent="-1270" fontAlgn="base">
              <a:lnSpc>
                <a:spcPct val="1022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До 30 лет</a:t>
            </a:r>
            <a:endParaRPr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7" name="object 34"/>
          <p:cNvSpPr txBox="1"/>
          <p:nvPr/>
        </p:nvSpPr>
        <p:spPr>
          <a:xfrm>
            <a:off x="579120" y="5439958"/>
            <a:ext cx="1784350" cy="44627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ДО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ПОЛНИТЕЛЬНЫЕ ВОЗМОЖНОСТИ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8" name="object 35"/>
          <p:cNvSpPr txBox="1"/>
          <p:nvPr/>
        </p:nvSpPr>
        <p:spPr>
          <a:xfrm>
            <a:off x="2664048" y="5447062"/>
            <a:ext cx="3361738" cy="126188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71450" lvl="0" indent="-171450" fontAlgn="base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Снижение кредитной нагрузки</a:t>
            </a:r>
          </a:p>
          <a:p>
            <a:pPr marL="171450" lvl="0" indent="-171450" fontAlgn="base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Изменение условий кредитования (срок, вид платежа)</a:t>
            </a:r>
            <a:endParaRPr lang="ru-RU" sz="1100" spc="-20" dirty="0">
              <a:latin typeface="Proxima Nova" charset="0"/>
              <a:ea typeface="Proxima Nova" charset="0"/>
              <a:cs typeface="Proxima Nova" charset="0"/>
            </a:endParaRPr>
          </a:p>
          <a:p>
            <a:pPr marL="171450" lvl="0" indent="-171450" fontAlgn="base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Получение налогового вычета  за уплаченные проценты</a:t>
            </a:r>
          </a:p>
          <a:p>
            <a:pPr marL="171450" lvl="0" indent="-171450" fontAlgn="base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Получение дополнительной суммы на иные цели</a:t>
            </a:r>
            <a:endParaRPr lang="ru-RU"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30096233"/>
              </p:ext>
            </p:extLst>
          </p:nvPr>
        </p:nvGraphicFramePr>
        <p:xfrm>
          <a:off x="6079664" y="4013400"/>
          <a:ext cx="5983644" cy="257617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4959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887">
                  <a:extLst>
                    <a:ext uri="{9D8B030D-6E8A-4147-A177-3AD203B41FA5}">
                      <a16:colId xmlns:a16="http://schemas.microsoft.com/office/drawing/2014/main" xmlns="" val="3186539521"/>
                    </a:ext>
                  </a:extLst>
                </a:gridCol>
                <a:gridCol w="1217024">
                  <a:extLst>
                    <a:ext uri="{9D8B030D-6E8A-4147-A177-3AD203B41FA5}">
                      <a16:colId xmlns:a16="http://schemas.microsoft.com/office/drawing/2014/main" xmlns="" val="2130393730"/>
                    </a:ext>
                  </a:extLst>
                </a:gridCol>
                <a:gridCol w="530449">
                  <a:extLst>
                    <a:ext uri="{9D8B030D-6E8A-4147-A177-3AD203B41FA5}">
                      <a16:colId xmlns:a16="http://schemas.microsoft.com/office/drawing/2014/main" xmlns="" val="890570804"/>
                    </a:ext>
                  </a:extLst>
                </a:gridCol>
                <a:gridCol w="246137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75428">
                <a:tc gridSpan="2"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Цель кредитования/</a:t>
                      </a:r>
                      <a:b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</a:br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сумма кредита 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Процентная ставка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9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2245">
                <a:tc gridSpan="5"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Приобретение новостройки (в том числе по договору уступки прав (требований)) </a:t>
                      </a:r>
                    </a:p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Приобретение квартиры, рефинансирование ранее предоставленного кредита (займа) на приобретение квартиры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Коэффициент Кредит/Залог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5080" lvl="0" indent="-1270" algn="ctr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                 от 80% и до 50%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080" lvl="0" indent="-1270" algn="ctr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                50% и менее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05978037"/>
                  </a:ext>
                </a:extLst>
              </a:tr>
              <a:tr h="252678">
                <a:tc gridSpan="2">
                  <a:txBody>
                    <a:bodyPr/>
                    <a:lstStyle/>
                    <a:p>
                      <a:pPr algn="l"/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3 млн. </a:t>
                      </a:r>
                      <a:endParaRPr lang="ru-RU" sz="85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85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24,30%</a:t>
                      </a:r>
                    </a:p>
                  </a:txBody>
                  <a:tcPr marL="68580" marR="6858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23,95%</a:t>
                      </a:r>
                      <a:endParaRPr lang="ru-RU" sz="85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49527">
                <a:tc gridSpan="2">
                  <a:txBody>
                    <a:bodyPr/>
                    <a:lstStyle/>
                    <a:p>
                      <a:pPr algn="l"/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более</a:t>
                      </a:r>
                      <a:r>
                        <a:rPr lang="ru-RU" sz="850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3 млн.</a:t>
                      </a:r>
                      <a:endParaRPr lang="ru-RU" sz="85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85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24,10%</a:t>
                      </a:r>
                    </a:p>
                  </a:txBody>
                  <a:tcPr marL="68580" marR="6858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23,75%</a:t>
                      </a:r>
                      <a:endParaRPr lang="ru-RU" sz="85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29616">
                <a:tc gridSpan="5"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Приобретение жилого дома с земельным участком, рефинансирование ранее предоставленного кредита (займа) на приобретение жилого дома с земельным участком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77078">
                <a:tc gridSpan="2">
                  <a:txBody>
                    <a:bodyPr/>
                    <a:lstStyle/>
                    <a:p>
                      <a:pPr algn="l"/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3 млн. </a:t>
                      </a:r>
                      <a:endParaRPr lang="ru-RU" sz="85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algn="ctr" defTabSz="905800" rtl="0" eaLnBrk="1" latinLnBrk="0" hangingPunct="1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24,85%</a:t>
                      </a:r>
                      <a:endParaRPr lang="ru-RU" sz="85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ru-RU" sz="9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77078">
                <a:tc gridSpan="2">
                  <a:txBody>
                    <a:bodyPr/>
                    <a:lstStyle/>
                    <a:p>
                      <a:pPr algn="l"/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более</a:t>
                      </a:r>
                      <a:r>
                        <a:rPr lang="ru-RU" sz="850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3 млн.</a:t>
                      </a:r>
                      <a:endParaRPr lang="ru-RU" sz="85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algn="ctr" defTabSz="905800" rtl="0" eaLnBrk="1" latinLnBrk="0" hangingPunct="1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8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24,60%</a:t>
                      </a:r>
                      <a:endParaRPr lang="ru-RU" sz="85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ru-RU" sz="9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pic>
        <p:nvPicPr>
          <p:cNvPr id="1026" name="Picture 2" descr="C:\Users\Slobodyan-RA\Desktop\Картинки\137053f8c2c93629d7cfb049601ca63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858" b="3051"/>
          <a:stretch/>
        </p:blipFill>
        <p:spPr bwMode="auto">
          <a:xfrm>
            <a:off x="6012096" y="800564"/>
            <a:ext cx="6183369" cy="295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6126556" y="6534549"/>
            <a:ext cx="58192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5EA038"/>
              </a:buClr>
            </a:pPr>
            <a:r>
              <a:rPr lang="ru-RU" sz="800" dirty="0" smtClean="0">
                <a:cs typeface="Arial" panose="020B0604020202020204" pitchFamily="34" charset="0"/>
              </a:rPr>
              <a:t>*Процентная ставка зависит от </a:t>
            </a:r>
            <a:r>
              <a:rPr lang="ru-RU" sz="800" dirty="0">
                <a:cs typeface="Arial" panose="020B0604020202020204" pitchFamily="34" charset="0"/>
              </a:rPr>
              <a:t>суммы кредита и </a:t>
            </a:r>
            <a:r>
              <a:rPr lang="x-none" sz="800" dirty="0">
                <a:cs typeface="Arial" panose="020B0604020202020204" pitchFamily="34" charset="0"/>
              </a:rPr>
              <a:t>соотношени</a:t>
            </a:r>
            <a:r>
              <a:rPr lang="ru-RU" sz="800" dirty="0">
                <a:cs typeface="Arial" panose="020B0604020202020204" pitchFamily="34" charset="0"/>
              </a:rPr>
              <a:t>я</a:t>
            </a:r>
            <a:r>
              <a:rPr lang="x-none" sz="800" dirty="0">
                <a:cs typeface="Arial" panose="020B0604020202020204" pitchFamily="34" charset="0"/>
              </a:rPr>
              <a:t> между суммой кредита и </a:t>
            </a:r>
            <a:r>
              <a:rPr lang="ru-RU" sz="800" dirty="0">
                <a:cs typeface="Arial" panose="020B0604020202020204" pitchFamily="34" charset="0"/>
              </a:rPr>
              <a:t>залоговой стоимостью объекта недвижимости  </a:t>
            </a:r>
          </a:p>
        </p:txBody>
      </p:sp>
    </p:spTree>
    <p:extLst>
      <p:ext uri="{BB962C8B-B14F-4D97-AF65-F5344CB8AC3E}">
        <p14:creationId xmlns:p14="http://schemas.microsoft.com/office/powerpoint/2010/main" xmlns="" val="175969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812" y="809910"/>
            <a:ext cx="6102000" cy="2909494"/>
          </a:xfrm>
          <a:custGeom>
            <a:avLst/>
            <a:gdLst/>
            <a:ahLst/>
            <a:cxnLst/>
            <a:rect l="l" t="t" r="r" b="b"/>
            <a:pathLst>
              <a:path w="4641215" h="1467485">
                <a:moveTo>
                  <a:pt x="4640872" y="1467053"/>
                </a:moveTo>
                <a:lnTo>
                  <a:pt x="4640872" y="0"/>
                </a:lnTo>
                <a:lnTo>
                  <a:pt x="0" y="0"/>
                </a:lnTo>
                <a:lnTo>
                  <a:pt x="0" y="1467053"/>
                </a:lnTo>
                <a:lnTo>
                  <a:pt x="4640872" y="1467053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1545637" y="997133"/>
            <a:ext cx="125973" cy="174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dirty="0">
                <a:solidFill>
                  <a:srgbClr val="767879"/>
                </a:solidFill>
                <a:latin typeface="Verdana"/>
                <a:cs typeface="Verdana"/>
              </a:rPr>
              <a:t>3</a:t>
            </a:r>
            <a:endParaRPr sz="1050" dirty="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196195" y="3877782"/>
            <a:ext cx="2344538" cy="2319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ПРОЦЕНТН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ЫЕ</a:t>
            </a: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  СТАВК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И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43" name="Заголовок 2"/>
          <p:cNvSpPr txBox="1">
            <a:spLocks/>
          </p:cNvSpPr>
          <p:nvPr/>
        </p:nvSpPr>
        <p:spPr>
          <a:xfrm>
            <a:off x="113490" y="105690"/>
            <a:ext cx="7805812" cy="633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1"/>
                </a:solidFill>
                <a:latin typeface="Montserrat ExtraBold" pitchFamily="2" charset="0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altLang="ru-RU" sz="2400" b="0" spc="-20" dirty="0">
                <a:latin typeface="Proxima Nova" charset="0"/>
                <a:ea typeface="Proxima Nova" charset="0"/>
                <a:cs typeface="Proxima Nova" charset="0"/>
              </a:rPr>
              <a:t>ЖИЛОЙ ДОМ С ЗЕМЕЛЬНЫМ УЧАСТКОМ</a:t>
            </a:r>
            <a:endParaRPr lang="ru-RU" sz="2400" b="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59" name="Группа 58"/>
          <p:cNvGrpSpPr/>
          <p:nvPr/>
        </p:nvGrpSpPr>
        <p:grpSpPr>
          <a:xfrm>
            <a:off x="436005" y="946801"/>
            <a:ext cx="4853337" cy="2172192"/>
            <a:chOff x="6316105" y="1043786"/>
            <a:chExt cx="4853337" cy="2172192"/>
          </a:xfrm>
        </p:grpSpPr>
        <p:sp>
          <p:nvSpPr>
            <p:cNvPr id="45" name="Прямоугольник 44"/>
            <p:cNvSpPr/>
            <p:nvPr/>
          </p:nvSpPr>
          <p:spPr>
            <a:xfrm>
              <a:off x="6316105" y="1043786"/>
              <a:ext cx="4099900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54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от</a:t>
              </a:r>
              <a:r>
                <a:rPr lang="ru-RU" sz="6600" b="1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 </a:t>
              </a:r>
              <a:r>
                <a:rPr lang="ru-RU" sz="66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17,1%</a:t>
              </a:r>
              <a:endParaRPr lang="ru-RU" sz="66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6874430" y="2331180"/>
              <a:ext cx="4295012" cy="8371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Aft>
                  <a:spcPct val="0"/>
                </a:spcAft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Приобретение жилого дома</a:t>
              </a:r>
            </a:p>
            <a:p>
              <a:pPr lvl="0" fontAlgn="base">
                <a:spcAft>
                  <a:spcPct val="0"/>
                </a:spcAft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с земельным участком</a:t>
              </a:r>
              <a:endPara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lvl="0" fontAlgn="base">
                <a:spcBef>
                  <a:spcPct val="20000"/>
                </a:spcBef>
                <a:spcAft>
                  <a:spcPct val="0"/>
                </a:spcAft>
                <a:defRPr/>
              </a:pPr>
              <a:endPara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lvl="0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ru-RU" sz="1100" spc="-2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Приобретение земельного участка</a:t>
              </a:r>
              <a:endPara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47" name="Freeform 5"/>
            <p:cNvSpPr>
              <a:spLocks noEditPoints="1"/>
            </p:cNvSpPr>
            <p:nvPr/>
          </p:nvSpPr>
          <p:spPr bwMode="auto">
            <a:xfrm>
              <a:off x="6468460" y="2394905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6469969" y="2895303"/>
              <a:ext cx="320675" cy="320675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1" name="object 29"/>
          <p:cNvSpPr txBox="1"/>
          <p:nvPr/>
        </p:nvSpPr>
        <p:spPr>
          <a:xfrm>
            <a:off x="583248" y="3870161"/>
            <a:ext cx="1486368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СУММА </a:t>
            </a:r>
            <a:r>
              <a:rPr sz="1400" spc="-20" dirty="0">
                <a:latin typeface="Proxima Nova" charset="0"/>
                <a:ea typeface="Proxima Nova" charset="0"/>
                <a:cs typeface="Proxima Nova" charset="0"/>
              </a:rPr>
              <a:t>КРЕДИТА</a:t>
            </a:r>
          </a:p>
        </p:txBody>
      </p:sp>
      <p:sp>
        <p:nvSpPr>
          <p:cNvPr id="52" name="object 30"/>
          <p:cNvSpPr txBox="1"/>
          <p:nvPr/>
        </p:nvSpPr>
        <p:spPr>
          <a:xfrm>
            <a:off x="2671672" y="3890739"/>
            <a:ext cx="2353693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100 тыс. руб. – </a:t>
            </a: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20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 млн. руб.</a:t>
            </a:r>
          </a:p>
        </p:txBody>
      </p:sp>
      <p:sp>
        <p:nvSpPr>
          <p:cNvPr id="53" name="object 32"/>
          <p:cNvSpPr txBox="1"/>
          <p:nvPr/>
        </p:nvSpPr>
        <p:spPr>
          <a:xfrm>
            <a:off x="582613" y="4492689"/>
            <a:ext cx="1752282" cy="44627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ru-RU" sz="1400" spc="-20" dirty="0">
                <a:latin typeface="Proxima Nova" charset="0"/>
                <a:ea typeface="Proxima Nova" charset="0"/>
                <a:cs typeface="Proxima Nova" charset="0"/>
              </a:rPr>
              <a:t>ПЕРВОНАЧАЛЬНЫЙ ВЗНОС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4" name="object 33"/>
          <p:cNvSpPr txBox="1"/>
          <p:nvPr/>
        </p:nvSpPr>
        <p:spPr>
          <a:xfrm>
            <a:off x="2670876" y="4506978"/>
            <a:ext cx="2468084" cy="1848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indent="-1270" fontAlgn="base">
              <a:lnSpc>
                <a:spcPct val="1022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От </a:t>
            </a: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25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%</a:t>
            </a:r>
            <a:endParaRPr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5" name="object 34"/>
          <p:cNvSpPr txBox="1"/>
          <p:nvPr/>
        </p:nvSpPr>
        <p:spPr>
          <a:xfrm>
            <a:off x="584518" y="5120330"/>
            <a:ext cx="1202555" cy="23083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0"/>
              </a:spcBef>
            </a:pP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СРОК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6" name="object 35"/>
          <p:cNvSpPr txBox="1"/>
          <p:nvPr/>
        </p:nvSpPr>
        <p:spPr>
          <a:xfrm>
            <a:off x="2671659" y="5127434"/>
            <a:ext cx="3045828" cy="17703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R="5080" indent="-1270" fontAlgn="base">
              <a:lnSpc>
                <a:spcPct val="1022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До 30 лет</a:t>
            </a:r>
            <a:endParaRPr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7" name="object 34"/>
          <p:cNvSpPr txBox="1"/>
          <p:nvPr/>
        </p:nvSpPr>
        <p:spPr>
          <a:xfrm>
            <a:off x="579120" y="5528858"/>
            <a:ext cx="1784350" cy="44627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ДО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ПОЛНИТЕЛЬНЫЕ ВОЗМОЖНОСТИ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8" name="object 35"/>
          <p:cNvSpPr txBox="1"/>
          <p:nvPr/>
        </p:nvSpPr>
        <p:spPr>
          <a:xfrm>
            <a:off x="2664048" y="5535962"/>
            <a:ext cx="3196425" cy="96334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71450" indent="-17145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100" spc="-20" dirty="0" smtClean="0">
                <a:latin typeface="Proxima Nova" charset="0"/>
                <a:ea typeface="Proxima Nova" charset="0"/>
                <a:cs typeface="Proxima Nova" charset="0"/>
              </a:rPr>
              <a:t>Покупка </a:t>
            </a: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земельного участка для строительства дома</a:t>
            </a:r>
          </a:p>
          <a:p>
            <a:pPr marL="171450" indent="-17145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Покупка дачи</a:t>
            </a:r>
          </a:p>
          <a:p>
            <a:pPr marL="171450" indent="-17145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Сделки между ближайшими родственниками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endParaRPr lang="ru-RU"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graphicFrame>
        <p:nvGraphicFramePr>
          <p:cNvPr id="62" name="Таблица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90363471"/>
              </p:ext>
            </p:extLst>
          </p:nvPr>
        </p:nvGraphicFramePr>
        <p:xfrm>
          <a:off x="6198174" y="4109705"/>
          <a:ext cx="5876596" cy="1962848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2341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212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21232">
                  <a:extLst>
                    <a:ext uri="{9D8B030D-6E8A-4147-A177-3AD203B41FA5}">
                      <a16:colId xmlns:a16="http://schemas.microsoft.com/office/drawing/2014/main" xmlns="" val="1014178284"/>
                    </a:ext>
                  </a:extLst>
                </a:gridCol>
              </a:tblGrid>
              <a:tr h="553094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Сумма кредита 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Процентная ставка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4877">
                <a:tc>
                  <a:txBody>
                    <a:bodyPr/>
                    <a:lstStyle/>
                    <a:p>
                      <a:pPr marL="0" marR="508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Первоначальный</a:t>
                      </a:r>
                      <a:r>
                        <a:rPr lang="ru-RU" sz="1000" b="1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взнос</a:t>
                      </a:r>
                      <a:endParaRPr lang="ru-RU" sz="10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50%</a:t>
                      </a:r>
                      <a:endParaRPr lang="ru-RU" sz="10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50% и более</a:t>
                      </a:r>
                      <a:endParaRPr lang="ru-RU" sz="10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368315639"/>
                  </a:ext>
                </a:extLst>
              </a:tr>
              <a:tr h="704877">
                <a:tc>
                  <a:txBody>
                    <a:bodyPr/>
                    <a:lstStyle/>
                    <a:p>
                      <a:pPr marL="0" marR="508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</a:t>
                      </a:r>
                      <a:r>
                        <a:rPr lang="en-US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20 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млн. 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121920" marR="1219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540385" algn="l"/>
                        </a:tabLs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18,45</a:t>
                      </a:r>
                      <a:r>
                        <a:rPr lang="ru-RU" sz="100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540385" algn="l"/>
                        </a:tabLs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17,10</a:t>
                      </a:r>
                      <a:r>
                        <a:rPr lang="ru-RU" sz="100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23" name="Picture 3" descr="C:\Users\Slobodyan-RA\Desktop\Картинки\53bd084daca19a36176e790685d5527f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266"/>
          <a:stretch/>
        </p:blipFill>
        <p:spPr bwMode="auto">
          <a:xfrm>
            <a:off x="6101188" y="809910"/>
            <a:ext cx="6090811" cy="2909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82130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812" y="800563"/>
            <a:ext cx="6102000" cy="2958757"/>
          </a:xfrm>
          <a:custGeom>
            <a:avLst/>
            <a:gdLst/>
            <a:ahLst/>
            <a:cxnLst/>
            <a:rect l="l" t="t" r="r" b="b"/>
            <a:pathLst>
              <a:path w="4641215" h="1467485">
                <a:moveTo>
                  <a:pt x="4640872" y="1467053"/>
                </a:moveTo>
                <a:lnTo>
                  <a:pt x="4640872" y="0"/>
                </a:lnTo>
                <a:lnTo>
                  <a:pt x="0" y="0"/>
                </a:lnTo>
                <a:lnTo>
                  <a:pt x="0" y="1467053"/>
                </a:lnTo>
                <a:lnTo>
                  <a:pt x="4640872" y="1467053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6188110" y="3877782"/>
            <a:ext cx="2344538" cy="2319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ПРОЦЕНТН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ЫЕ</a:t>
            </a: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  СТАВК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И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43" name="Заголовок 2"/>
          <p:cNvSpPr txBox="1">
            <a:spLocks/>
          </p:cNvSpPr>
          <p:nvPr/>
        </p:nvSpPr>
        <p:spPr>
          <a:xfrm>
            <a:off x="113490" y="105690"/>
            <a:ext cx="7805812" cy="6339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1"/>
                </a:solidFill>
                <a:latin typeface="Montserrat ExtraBold" pitchFamily="2" charset="0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altLang="ru-RU" sz="2400" b="0" spc="-20" dirty="0" smtClean="0">
                <a:latin typeface="Proxima Nova" charset="0"/>
                <a:ea typeface="Proxima Nova" charset="0"/>
                <a:cs typeface="Proxima Nova" charset="0"/>
              </a:rPr>
              <a:t>ЦЕЛЕВАЯ ИПОТЕКА</a:t>
            </a:r>
            <a:endParaRPr lang="ru-RU" sz="2400" b="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436005" y="835961"/>
            <a:ext cx="390891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от</a:t>
            </a:r>
            <a:r>
              <a:rPr lang="ru-RU" sz="6600" b="1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66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16,8%</a:t>
            </a:r>
            <a:endParaRPr lang="ru-RU" sz="66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1" name="object 29"/>
          <p:cNvSpPr txBox="1"/>
          <p:nvPr/>
        </p:nvSpPr>
        <p:spPr>
          <a:xfrm>
            <a:off x="583248" y="3870161"/>
            <a:ext cx="1486368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СУММА </a:t>
            </a:r>
            <a:r>
              <a:rPr sz="1400" spc="-20" dirty="0">
                <a:latin typeface="Proxima Nova" charset="0"/>
                <a:ea typeface="Proxima Nova" charset="0"/>
                <a:cs typeface="Proxima Nova" charset="0"/>
              </a:rPr>
              <a:t>КРЕДИТА</a:t>
            </a:r>
          </a:p>
        </p:txBody>
      </p:sp>
      <p:sp>
        <p:nvSpPr>
          <p:cNvPr id="52" name="object 30"/>
          <p:cNvSpPr txBox="1"/>
          <p:nvPr/>
        </p:nvSpPr>
        <p:spPr>
          <a:xfrm>
            <a:off x="2671672" y="3890739"/>
            <a:ext cx="2852828" cy="926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100 тыс. руб. – 20 млн. руб.</a:t>
            </a:r>
          </a:p>
          <a:p>
            <a:pPr fontAlgn="base"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не более 70% от стоимости</a:t>
            </a:r>
          </a:p>
          <a:p>
            <a:pPr fontAlgn="base"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недвижимости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endParaRPr lang="ru-RU" sz="1100" spc="-20" dirty="0">
              <a:latin typeface="Proxima Nova" charset="0"/>
              <a:ea typeface="Proxima Nova" charset="0"/>
              <a:cs typeface="Proxima Nova" charset="0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endParaRPr lang="ru-RU"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579120" y="4663130"/>
            <a:ext cx="5446666" cy="1422061"/>
            <a:chOff x="579120" y="4955230"/>
            <a:chExt cx="5446666" cy="1422061"/>
          </a:xfrm>
        </p:grpSpPr>
        <p:sp>
          <p:nvSpPr>
            <p:cNvPr id="55" name="object 34"/>
            <p:cNvSpPr txBox="1"/>
            <p:nvPr/>
          </p:nvSpPr>
          <p:spPr>
            <a:xfrm>
              <a:off x="584518" y="4955230"/>
              <a:ext cx="1202555" cy="230832"/>
            </a:xfrm>
            <a:prstGeom prst="rect">
              <a:avLst/>
            </a:prstGeom>
          </p:spPr>
          <p:txBody>
            <a:bodyPr vert="horz" wrap="square" lIns="0" tIns="15240" rIns="0" bIns="0" rtlCol="0">
              <a:spAutoFit/>
            </a:bodyPr>
            <a:lstStyle/>
            <a:p>
              <a:pPr marL="12700" marR="5080">
                <a:lnSpc>
                  <a:spcPct val="100000"/>
                </a:lnSpc>
                <a:spcBef>
                  <a:spcPts val="120"/>
                </a:spcBef>
              </a:pPr>
              <a:r>
                <a:rPr lang="ru-RU" sz="1400" spc="-20" dirty="0" smtClean="0">
                  <a:latin typeface="Proxima Nova" charset="0"/>
                  <a:ea typeface="Proxima Nova" charset="0"/>
                  <a:cs typeface="Proxima Nova" charset="0"/>
                </a:rPr>
                <a:t>СРОК</a:t>
              </a:r>
              <a:endParaRPr sz="14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56" name="object 35"/>
            <p:cNvSpPr txBox="1"/>
            <p:nvPr/>
          </p:nvSpPr>
          <p:spPr>
            <a:xfrm>
              <a:off x="2671659" y="4962334"/>
              <a:ext cx="3045828" cy="177036"/>
            </a:xfrm>
            <a:prstGeom prst="rect">
              <a:avLst/>
            </a:prstGeom>
          </p:spPr>
          <p:txBody>
            <a:bodyPr vert="horz" wrap="square" lIns="0" tIns="15240" rIns="0" bIns="0" rtlCol="0">
              <a:spAutoFit/>
            </a:bodyPr>
            <a:lstStyle/>
            <a:p>
              <a:pPr marR="5080" indent="-1270" fontAlgn="base">
                <a:lnSpc>
                  <a:spcPct val="102200"/>
                </a:lnSpc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До 30 лет</a:t>
              </a:r>
              <a:endParaRPr sz="11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57" name="object 34"/>
            <p:cNvSpPr txBox="1"/>
            <p:nvPr/>
          </p:nvSpPr>
          <p:spPr>
            <a:xfrm>
              <a:off x="579120" y="5363758"/>
              <a:ext cx="1784350" cy="446276"/>
            </a:xfrm>
            <a:prstGeom prst="rect">
              <a:avLst/>
            </a:prstGeom>
          </p:spPr>
          <p:txBody>
            <a:bodyPr vert="horz" wrap="square" lIns="0" tIns="15240" rIns="0" bIns="0" rtlCol="0">
              <a:spAutoFit/>
            </a:bodyPr>
            <a:lstStyle/>
            <a:p>
              <a:pPr marL="12700" marR="5080">
                <a:lnSpc>
                  <a:spcPct val="100000"/>
                </a:lnSpc>
                <a:spcBef>
                  <a:spcPts val="120"/>
                </a:spcBef>
              </a:pPr>
              <a:r>
                <a:rPr sz="1400" spc="-20" dirty="0" smtClean="0">
                  <a:latin typeface="Proxima Nova" charset="0"/>
                  <a:ea typeface="Proxima Nova" charset="0"/>
                  <a:cs typeface="Proxima Nova" charset="0"/>
                </a:rPr>
                <a:t>ДО</a:t>
              </a:r>
              <a:r>
                <a:rPr lang="ru-RU" sz="1400" spc="-20" dirty="0" smtClean="0">
                  <a:latin typeface="Proxima Nova" charset="0"/>
                  <a:ea typeface="Proxima Nova" charset="0"/>
                  <a:cs typeface="Proxima Nova" charset="0"/>
                </a:rPr>
                <a:t>ПОЛНИТЕЛЬНЫЕ ВОЗМОЖНОСТИ</a:t>
              </a:r>
              <a:endParaRPr sz="14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58" name="object 35"/>
            <p:cNvSpPr txBox="1"/>
            <p:nvPr/>
          </p:nvSpPr>
          <p:spPr>
            <a:xfrm>
              <a:off x="2664048" y="5370862"/>
              <a:ext cx="3361738" cy="1006429"/>
            </a:xfrm>
            <a:prstGeom prst="rect">
              <a:avLst/>
            </a:prstGeom>
          </p:spPr>
          <p:txBody>
            <a:bodyPr vert="horz" wrap="square" lIns="0" tIns="15240" rIns="0" bIns="0" rtlCol="0">
              <a:spAutoFit/>
            </a:bodyPr>
            <a:lstStyle/>
            <a:p>
              <a:pPr marL="171450" lvl="0" indent="-171450" fontAlgn="base">
                <a:spcBef>
                  <a:spcPts val="600"/>
                </a:spcBef>
                <a:spcAft>
                  <a:spcPct val="0"/>
                </a:spcAft>
                <a:buFont typeface="Wingdings" panose="05000000000000000000" pitchFamily="2" charset="2"/>
                <a:buChar char="q"/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Учет </a:t>
              </a:r>
              <a:r>
                <a:rPr lang="ru-RU" sz="1100" spc="-20" dirty="0">
                  <a:latin typeface="Proxima Nova" charset="0"/>
                  <a:ea typeface="Proxima Nova" charset="0"/>
                  <a:cs typeface="Proxima Nova" charset="0"/>
                </a:rPr>
                <a:t>доходов третьих лиц</a:t>
              </a:r>
            </a:p>
            <a:p>
              <a:pPr marL="171450" lvl="0" indent="-171450" fontAlgn="base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q"/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Покупка </a:t>
              </a:r>
              <a:r>
                <a:rPr lang="ru-RU" sz="1100" spc="-20" dirty="0">
                  <a:latin typeface="Proxima Nova" charset="0"/>
                  <a:ea typeface="Proxima Nova" charset="0"/>
                  <a:cs typeface="Proxima Nova" charset="0"/>
                </a:rPr>
                <a:t>недвижимости детям/родителям, в </a:t>
              </a:r>
              <a:r>
                <a:rPr lang="ru-RU" sz="1100" spc="-20" dirty="0" err="1">
                  <a:latin typeface="Proxima Nova" charset="0"/>
                  <a:ea typeface="Proxima Nova" charset="0"/>
                  <a:cs typeface="Proxima Nova" charset="0"/>
                </a:rPr>
                <a:t>т.ч</a:t>
              </a:r>
              <a:r>
                <a:rPr lang="ru-RU" sz="1100" spc="-20" dirty="0">
                  <a:latin typeface="Proxima Nova" charset="0"/>
                  <a:ea typeface="Proxima Nova" charset="0"/>
                  <a:cs typeface="Proxima Nova" charset="0"/>
                </a:rPr>
                <a:t>. неудовлетворяющую требованиям банков.</a:t>
              </a:r>
            </a:p>
            <a:p>
              <a:pPr marL="171450" lvl="0" indent="-171450" fontAlgn="base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q"/>
                <a:defRPr/>
              </a:pPr>
              <a:r>
                <a:rPr lang="ru-RU" sz="1100" spc="-20" dirty="0">
                  <a:latin typeface="Proxima Nova" charset="0"/>
                  <a:ea typeface="Proxima Nova" charset="0"/>
                  <a:cs typeface="Proxima Nova" charset="0"/>
                </a:rPr>
                <a:t>Ремонт квартиры, строительство дома. </a:t>
              </a:r>
            </a:p>
            <a:p>
              <a:pPr marL="171450" lvl="0" indent="-171450" fontAlgn="base">
                <a:spcBef>
                  <a:spcPts val="600"/>
                </a:spcBef>
                <a:spcAft>
                  <a:spcPct val="0"/>
                </a:spcAft>
                <a:buFont typeface="Wingdings" panose="05000000000000000000" pitchFamily="2" charset="2"/>
                <a:buChar char="q"/>
                <a:defRPr/>
              </a:pPr>
              <a:endParaRPr lang="ru-RU" sz="11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</p:grp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5685617"/>
              </p:ext>
            </p:extLst>
          </p:nvPr>
        </p:nvGraphicFramePr>
        <p:xfrm>
          <a:off x="6190883" y="4109704"/>
          <a:ext cx="5811080" cy="1946284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3435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67563">
                  <a:extLst>
                    <a:ext uri="{9D8B030D-6E8A-4147-A177-3AD203B41FA5}">
                      <a16:colId xmlns:a16="http://schemas.microsoft.com/office/drawing/2014/main" xmlns="" val="500325341"/>
                    </a:ext>
                  </a:extLst>
                </a:gridCol>
              </a:tblGrid>
              <a:tr h="4001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Сумма кредита 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Процентная ставка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1073">
                <a:tc gridSpan="2"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 /</a:t>
                      </a:r>
                      <a:r>
                        <a:rPr lang="ru-RU" sz="1000" b="1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endParaRPr lang="ru-RU" sz="1000" b="1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44427">
                <a:tc>
                  <a:txBody>
                    <a:bodyPr/>
                    <a:lstStyle/>
                    <a:p>
                      <a:pPr marL="0" marR="0" lvl="0" indent="0" algn="l" defTabSz="90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0" i="0" u="none" strike="noStrike" kern="1200" cap="none" spc="-2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20 млн.</a:t>
                      </a:r>
                      <a:endParaRPr kumimoji="0" lang="ru-RU" sz="1000" b="0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05800" rtl="0" eaLnBrk="1" latinLnBrk="0" hangingPunct="1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0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16,80%</a:t>
                      </a:r>
                      <a:endParaRPr lang="ru-RU" sz="105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02767">
                <a:tc gridSpan="2"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Жилой дом с земельным участком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507929">
                <a:tc>
                  <a:txBody>
                    <a:bodyPr/>
                    <a:lstStyle/>
                    <a:p>
                      <a:pPr algn="l"/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20 млн.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05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18,50%</a:t>
                      </a:r>
                      <a:endParaRPr lang="ru-RU" sz="105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1405" y="1943957"/>
            <a:ext cx="539329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Программа кредитования под залог </a:t>
            </a: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(ипотека) объекта недвижимости, имеющегося в собственности Заемщика и/или </a:t>
            </a:r>
            <a:r>
              <a:rPr lang="ru-RU" sz="1400" b="1" spc="-20" dirty="0" err="1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Созаемщика</a:t>
            </a: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и/или Поручителя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964911" y="2710159"/>
            <a:ext cx="4295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Покупка </a:t>
            </a:r>
            <a:r>
              <a: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квартиры в готовом или строящемся доме по договору купли-продажи /договору долевого </a:t>
            </a: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участия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Покупка </a:t>
            </a:r>
            <a:r>
              <a: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дома с землей по договору купли-продажи / покупка земельного участка и строительство на нем жилого </a:t>
            </a: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дома</a:t>
            </a:r>
            <a:endParaRPr lang="ru-RU" sz="11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24" name="Freeform 5"/>
          <p:cNvSpPr>
            <a:spLocks noEditPoints="1"/>
          </p:cNvSpPr>
          <p:nvPr/>
        </p:nvSpPr>
        <p:spPr bwMode="auto">
          <a:xfrm>
            <a:off x="558941" y="2746656"/>
            <a:ext cx="320675" cy="320675"/>
          </a:xfrm>
          <a:custGeom>
            <a:avLst/>
            <a:gdLst>
              <a:gd name="T0" fmla="*/ 175 w 176"/>
              <a:gd name="T1" fmla="*/ 85 h 176"/>
              <a:gd name="T2" fmla="*/ 144 w 176"/>
              <a:gd name="T3" fmla="*/ 54 h 176"/>
              <a:gd name="T4" fmla="*/ 144 w 176"/>
              <a:gd name="T5" fmla="*/ 12 h 176"/>
              <a:gd name="T6" fmla="*/ 140 w 176"/>
              <a:gd name="T7" fmla="*/ 8 h 176"/>
              <a:gd name="T8" fmla="*/ 116 w 176"/>
              <a:gd name="T9" fmla="*/ 8 h 176"/>
              <a:gd name="T10" fmla="*/ 112 w 176"/>
              <a:gd name="T11" fmla="*/ 12 h 176"/>
              <a:gd name="T12" fmla="*/ 112 w 176"/>
              <a:gd name="T13" fmla="*/ 22 h 176"/>
              <a:gd name="T14" fmla="*/ 91 w 176"/>
              <a:gd name="T15" fmla="*/ 1 h 176"/>
              <a:gd name="T16" fmla="*/ 88 w 176"/>
              <a:gd name="T17" fmla="*/ 0 h 176"/>
              <a:gd name="T18" fmla="*/ 85 w 176"/>
              <a:gd name="T19" fmla="*/ 1 h 176"/>
              <a:gd name="T20" fmla="*/ 1 w 176"/>
              <a:gd name="T21" fmla="*/ 85 h 176"/>
              <a:gd name="T22" fmla="*/ 0 w 176"/>
              <a:gd name="T23" fmla="*/ 88 h 176"/>
              <a:gd name="T24" fmla="*/ 4 w 176"/>
              <a:gd name="T25" fmla="*/ 92 h 176"/>
              <a:gd name="T26" fmla="*/ 7 w 176"/>
              <a:gd name="T27" fmla="*/ 91 h 176"/>
              <a:gd name="T28" fmla="*/ 24 w 176"/>
              <a:gd name="T29" fmla="*/ 74 h 176"/>
              <a:gd name="T30" fmla="*/ 24 w 176"/>
              <a:gd name="T31" fmla="*/ 172 h 176"/>
              <a:gd name="T32" fmla="*/ 28 w 176"/>
              <a:gd name="T33" fmla="*/ 176 h 176"/>
              <a:gd name="T34" fmla="*/ 148 w 176"/>
              <a:gd name="T35" fmla="*/ 176 h 176"/>
              <a:gd name="T36" fmla="*/ 152 w 176"/>
              <a:gd name="T37" fmla="*/ 172 h 176"/>
              <a:gd name="T38" fmla="*/ 152 w 176"/>
              <a:gd name="T39" fmla="*/ 74 h 176"/>
              <a:gd name="T40" fmla="*/ 169 w 176"/>
              <a:gd name="T41" fmla="*/ 91 h 176"/>
              <a:gd name="T42" fmla="*/ 172 w 176"/>
              <a:gd name="T43" fmla="*/ 92 h 176"/>
              <a:gd name="T44" fmla="*/ 176 w 176"/>
              <a:gd name="T45" fmla="*/ 88 h 176"/>
              <a:gd name="T46" fmla="*/ 175 w 176"/>
              <a:gd name="T47" fmla="*/ 85 h 176"/>
              <a:gd name="T48" fmla="*/ 120 w 176"/>
              <a:gd name="T49" fmla="*/ 16 h 176"/>
              <a:gd name="T50" fmla="*/ 136 w 176"/>
              <a:gd name="T51" fmla="*/ 16 h 176"/>
              <a:gd name="T52" fmla="*/ 136 w 176"/>
              <a:gd name="T53" fmla="*/ 46 h 176"/>
              <a:gd name="T54" fmla="*/ 120 w 176"/>
              <a:gd name="T55" fmla="*/ 30 h 176"/>
              <a:gd name="T56" fmla="*/ 120 w 176"/>
              <a:gd name="T57" fmla="*/ 16 h 176"/>
              <a:gd name="T58" fmla="*/ 64 w 176"/>
              <a:gd name="T59" fmla="*/ 168 h 176"/>
              <a:gd name="T60" fmla="*/ 32 w 176"/>
              <a:gd name="T61" fmla="*/ 168 h 176"/>
              <a:gd name="T62" fmla="*/ 32 w 176"/>
              <a:gd name="T63" fmla="*/ 160 h 176"/>
              <a:gd name="T64" fmla="*/ 64 w 176"/>
              <a:gd name="T65" fmla="*/ 160 h 176"/>
              <a:gd name="T66" fmla="*/ 64 w 176"/>
              <a:gd name="T67" fmla="*/ 168 h 176"/>
              <a:gd name="T68" fmla="*/ 104 w 176"/>
              <a:gd name="T69" fmla="*/ 168 h 176"/>
              <a:gd name="T70" fmla="*/ 72 w 176"/>
              <a:gd name="T71" fmla="*/ 168 h 176"/>
              <a:gd name="T72" fmla="*/ 72 w 176"/>
              <a:gd name="T73" fmla="*/ 104 h 176"/>
              <a:gd name="T74" fmla="*/ 104 w 176"/>
              <a:gd name="T75" fmla="*/ 104 h 176"/>
              <a:gd name="T76" fmla="*/ 104 w 176"/>
              <a:gd name="T77" fmla="*/ 168 h 176"/>
              <a:gd name="T78" fmla="*/ 144 w 176"/>
              <a:gd name="T79" fmla="*/ 168 h 176"/>
              <a:gd name="T80" fmla="*/ 112 w 176"/>
              <a:gd name="T81" fmla="*/ 168 h 176"/>
              <a:gd name="T82" fmla="*/ 112 w 176"/>
              <a:gd name="T83" fmla="*/ 160 h 176"/>
              <a:gd name="T84" fmla="*/ 144 w 176"/>
              <a:gd name="T85" fmla="*/ 160 h 176"/>
              <a:gd name="T86" fmla="*/ 144 w 176"/>
              <a:gd name="T87" fmla="*/ 168 h 176"/>
              <a:gd name="T88" fmla="*/ 144 w 176"/>
              <a:gd name="T89" fmla="*/ 152 h 176"/>
              <a:gd name="T90" fmla="*/ 112 w 176"/>
              <a:gd name="T91" fmla="*/ 152 h 176"/>
              <a:gd name="T92" fmla="*/ 112 w 176"/>
              <a:gd name="T93" fmla="*/ 100 h 176"/>
              <a:gd name="T94" fmla="*/ 108 w 176"/>
              <a:gd name="T95" fmla="*/ 96 h 176"/>
              <a:gd name="T96" fmla="*/ 68 w 176"/>
              <a:gd name="T97" fmla="*/ 96 h 176"/>
              <a:gd name="T98" fmla="*/ 64 w 176"/>
              <a:gd name="T99" fmla="*/ 100 h 176"/>
              <a:gd name="T100" fmla="*/ 64 w 176"/>
              <a:gd name="T101" fmla="*/ 152 h 176"/>
              <a:gd name="T102" fmla="*/ 32 w 176"/>
              <a:gd name="T103" fmla="*/ 152 h 176"/>
              <a:gd name="T104" fmla="*/ 32 w 176"/>
              <a:gd name="T105" fmla="*/ 66 h 176"/>
              <a:gd name="T106" fmla="*/ 88 w 176"/>
              <a:gd name="T107" fmla="*/ 10 h 176"/>
              <a:gd name="T108" fmla="*/ 144 w 176"/>
              <a:gd name="T109" fmla="*/ 66 h 176"/>
              <a:gd name="T110" fmla="*/ 144 w 176"/>
              <a:gd name="T111" fmla="*/ 152 h 176"/>
              <a:gd name="T112" fmla="*/ 92 w 176"/>
              <a:gd name="T113" fmla="*/ 144 h 176"/>
              <a:gd name="T114" fmla="*/ 96 w 176"/>
              <a:gd name="T115" fmla="*/ 140 h 176"/>
              <a:gd name="T116" fmla="*/ 92 w 176"/>
              <a:gd name="T117" fmla="*/ 136 h 176"/>
              <a:gd name="T118" fmla="*/ 88 w 176"/>
              <a:gd name="T119" fmla="*/ 140 h 176"/>
              <a:gd name="T120" fmla="*/ 92 w 176"/>
              <a:gd name="T12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44" y="54"/>
                  <a:pt x="144" y="54"/>
                  <a:pt x="144" y="54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8"/>
                  <a:pt x="112" y="10"/>
                  <a:pt x="112" y="1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5" y="92"/>
                  <a:pt x="6" y="92"/>
                  <a:pt x="7" y="91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70" y="92"/>
                  <a:pt x="171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moveTo>
                  <a:pt x="120" y="16"/>
                </a:moveTo>
                <a:cubicBezTo>
                  <a:pt x="136" y="16"/>
                  <a:pt x="136" y="16"/>
                  <a:pt x="136" y="16"/>
                </a:cubicBezTo>
                <a:cubicBezTo>
                  <a:pt x="136" y="46"/>
                  <a:pt x="136" y="46"/>
                  <a:pt x="136" y="46"/>
                </a:cubicBezTo>
                <a:cubicBezTo>
                  <a:pt x="120" y="30"/>
                  <a:pt x="120" y="30"/>
                  <a:pt x="120" y="30"/>
                </a:cubicBezTo>
                <a:lnTo>
                  <a:pt x="120" y="16"/>
                </a:lnTo>
                <a:close/>
                <a:moveTo>
                  <a:pt x="6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64" y="160"/>
                  <a:pt x="64" y="160"/>
                  <a:pt x="64" y="160"/>
                </a:cubicBezTo>
                <a:lnTo>
                  <a:pt x="64" y="168"/>
                </a:lnTo>
                <a:close/>
                <a:moveTo>
                  <a:pt x="104" y="168"/>
                </a:moveTo>
                <a:cubicBezTo>
                  <a:pt x="72" y="168"/>
                  <a:pt x="72" y="168"/>
                  <a:pt x="72" y="16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68"/>
                </a:lnTo>
                <a:close/>
                <a:moveTo>
                  <a:pt x="144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12" y="160"/>
                  <a:pt x="112" y="160"/>
                  <a:pt x="112" y="160"/>
                </a:cubicBezTo>
                <a:cubicBezTo>
                  <a:pt x="144" y="160"/>
                  <a:pt x="144" y="160"/>
                  <a:pt x="144" y="160"/>
                </a:cubicBezTo>
                <a:lnTo>
                  <a:pt x="144" y="168"/>
                </a:lnTo>
                <a:close/>
                <a:moveTo>
                  <a:pt x="144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8"/>
                  <a:pt x="110" y="96"/>
                  <a:pt x="108" y="96"/>
                </a:cubicBezTo>
                <a:cubicBezTo>
                  <a:pt x="68" y="96"/>
                  <a:pt x="68" y="96"/>
                  <a:pt x="68" y="96"/>
                </a:cubicBezTo>
                <a:cubicBezTo>
                  <a:pt x="66" y="96"/>
                  <a:pt x="64" y="98"/>
                  <a:pt x="64" y="100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66"/>
                  <a:pt x="32" y="66"/>
                  <a:pt x="32" y="66"/>
                </a:cubicBezTo>
                <a:cubicBezTo>
                  <a:pt x="88" y="10"/>
                  <a:pt x="88" y="10"/>
                  <a:pt x="88" y="10"/>
                </a:cubicBezTo>
                <a:cubicBezTo>
                  <a:pt x="144" y="66"/>
                  <a:pt x="144" y="66"/>
                  <a:pt x="144" y="66"/>
                </a:cubicBezTo>
                <a:lnTo>
                  <a:pt x="144" y="152"/>
                </a:lnTo>
                <a:close/>
                <a:moveTo>
                  <a:pt x="92" y="144"/>
                </a:moveTo>
                <a:cubicBezTo>
                  <a:pt x="94" y="144"/>
                  <a:pt x="96" y="142"/>
                  <a:pt x="96" y="140"/>
                </a:cubicBezTo>
                <a:cubicBezTo>
                  <a:pt x="96" y="138"/>
                  <a:pt x="94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558936" y="3217721"/>
            <a:ext cx="320675" cy="320675"/>
          </a:xfrm>
          <a:custGeom>
            <a:avLst/>
            <a:gdLst>
              <a:gd name="T0" fmla="*/ 175 w 176"/>
              <a:gd name="T1" fmla="*/ 85 h 176"/>
              <a:gd name="T2" fmla="*/ 144 w 176"/>
              <a:gd name="T3" fmla="*/ 54 h 176"/>
              <a:gd name="T4" fmla="*/ 144 w 176"/>
              <a:gd name="T5" fmla="*/ 12 h 176"/>
              <a:gd name="T6" fmla="*/ 140 w 176"/>
              <a:gd name="T7" fmla="*/ 8 h 176"/>
              <a:gd name="T8" fmla="*/ 116 w 176"/>
              <a:gd name="T9" fmla="*/ 8 h 176"/>
              <a:gd name="T10" fmla="*/ 112 w 176"/>
              <a:gd name="T11" fmla="*/ 12 h 176"/>
              <a:gd name="T12" fmla="*/ 112 w 176"/>
              <a:gd name="T13" fmla="*/ 22 h 176"/>
              <a:gd name="T14" fmla="*/ 91 w 176"/>
              <a:gd name="T15" fmla="*/ 1 h 176"/>
              <a:gd name="T16" fmla="*/ 88 w 176"/>
              <a:gd name="T17" fmla="*/ 0 h 176"/>
              <a:gd name="T18" fmla="*/ 85 w 176"/>
              <a:gd name="T19" fmla="*/ 1 h 176"/>
              <a:gd name="T20" fmla="*/ 1 w 176"/>
              <a:gd name="T21" fmla="*/ 85 h 176"/>
              <a:gd name="T22" fmla="*/ 0 w 176"/>
              <a:gd name="T23" fmla="*/ 88 h 176"/>
              <a:gd name="T24" fmla="*/ 4 w 176"/>
              <a:gd name="T25" fmla="*/ 92 h 176"/>
              <a:gd name="T26" fmla="*/ 7 w 176"/>
              <a:gd name="T27" fmla="*/ 91 h 176"/>
              <a:gd name="T28" fmla="*/ 24 w 176"/>
              <a:gd name="T29" fmla="*/ 74 h 176"/>
              <a:gd name="T30" fmla="*/ 24 w 176"/>
              <a:gd name="T31" fmla="*/ 172 h 176"/>
              <a:gd name="T32" fmla="*/ 28 w 176"/>
              <a:gd name="T33" fmla="*/ 176 h 176"/>
              <a:gd name="T34" fmla="*/ 148 w 176"/>
              <a:gd name="T35" fmla="*/ 176 h 176"/>
              <a:gd name="T36" fmla="*/ 152 w 176"/>
              <a:gd name="T37" fmla="*/ 172 h 176"/>
              <a:gd name="T38" fmla="*/ 152 w 176"/>
              <a:gd name="T39" fmla="*/ 74 h 176"/>
              <a:gd name="T40" fmla="*/ 169 w 176"/>
              <a:gd name="T41" fmla="*/ 91 h 176"/>
              <a:gd name="T42" fmla="*/ 172 w 176"/>
              <a:gd name="T43" fmla="*/ 92 h 176"/>
              <a:gd name="T44" fmla="*/ 176 w 176"/>
              <a:gd name="T45" fmla="*/ 88 h 176"/>
              <a:gd name="T46" fmla="*/ 175 w 176"/>
              <a:gd name="T47" fmla="*/ 85 h 176"/>
              <a:gd name="T48" fmla="*/ 120 w 176"/>
              <a:gd name="T49" fmla="*/ 16 h 176"/>
              <a:gd name="T50" fmla="*/ 136 w 176"/>
              <a:gd name="T51" fmla="*/ 16 h 176"/>
              <a:gd name="T52" fmla="*/ 136 w 176"/>
              <a:gd name="T53" fmla="*/ 46 h 176"/>
              <a:gd name="T54" fmla="*/ 120 w 176"/>
              <a:gd name="T55" fmla="*/ 30 h 176"/>
              <a:gd name="T56" fmla="*/ 120 w 176"/>
              <a:gd name="T57" fmla="*/ 16 h 176"/>
              <a:gd name="T58" fmla="*/ 64 w 176"/>
              <a:gd name="T59" fmla="*/ 168 h 176"/>
              <a:gd name="T60" fmla="*/ 32 w 176"/>
              <a:gd name="T61" fmla="*/ 168 h 176"/>
              <a:gd name="T62" fmla="*/ 32 w 176"/>
              <a:gd name="T63" fmla="*/ 160 h 176"/>
              <a:gd name="T64" fmla="*/ 64 w 176"/>
              <a:gd name="T65" fmla="*/ 160 h 176"/>
              <a:gd name="T66" fmla="*/ 64 w 176"/>
              <a:gd name="T67" fmla="*/ 168 h 176"/>
              <a:gd name="T68" fmla="*/ 104 w 176"/>
              <a:gd name="T69" fmla="*/ 168 h 176"/>
              <a:gd name="T70" fmla="*/ 72 w 176"/>
              <a:gd name="T71" fmla="*/ 168 h 176"/>
              <a:gd name="T72" fmla="*/ 72 w 176"/>
              <a:gd name="T73" fmla="*/ 104 h 176"/>
              <a:gd name="T74" fmla="*/ 104 w 176"/>
              <a:gd name="T75" fmla="*/ 104 h 176"/>
              <a:gd name="T76" fmla="*/ 104 w 176"/>
              <a:gd name="T77" fmla="*/ 168 h 176"/>
              <a:gd name="T78" fmla="*/ 144 w 176"/>
              <a:gd name="T79" fmla="*/ 168 h 176"/>
              <a:gd name="T80" fmla="*/ 112 w 176"/>
              <a:gd name="T81" fmla="*/ 168 h 176"/>
              <a:gd name="T82" fmla="*/ 112 w 176"/>
              <a:gd name="T83" fmla="*/ 160 h 176"/>
              <a:gd name="T84" fmla="*/ 144 w 176"/>
              <a:gd name="T85" fmla="*/ 160 h 176"/>
              <a:gd name="T86" fmla="*/ 144 w 176"/>
              <a:gd name="T87" fmla="*/ 168 h 176"/>
              <a:gd name="T88" fmla="*/ 144 w 176"/>
              <a:gd name="T89" fmla="*/ 152 h 176"/>
              <a:gd name="T90" fmla="*/ 112 w 176"/>
              <a:gd name="T91" fmla="*/ 152 h 176"/>
              <a:gd name="T92" fmla="*/ 112 w 176"/>
              <a:gd name="T93" fmla="*/ 100 h 176"/>
              <a:gd name="T94" fmla="*/ 108 w 176"/>
              <a:gd name="T95" fmla="*/ 96 h 176"/>
              <a:gd name="T96" fmla="*/ 68 w 176"/>
              <a:gd name="T97" fmla="*/ 96 h 176"/>
              <a:gd name="T98" fmla="*/ 64 w 176"/>
              <a:gd name="T99" fmla="*/ 100 h 176"/>
              <a:gd name="T100" fmla="*/ 64 w 176"/>
              <a:gd name="T101" fmla="*/ 152 h 176"/>
              <a:gd name="T102" fmla="*/ 32 w 176"/>
              <a:gd name="T103" fmla="*/ 152 h 176"/>
              <a:gd name="T104" fmla="*/ 32 w 176"/>
              <a:gd name="T105" fmla="*/ 66 h 176"/>
              <a:gd name="T106" fmla="*/ 88 w 176"/>
              <a:gd name="T107" fmla="*/ 10 h 176"/>
              <a:gd name="T108" fmla="*/ 144 w 176"/>
              <a:gd name="T109" fmla="*/ 66 h 176"/>
              <a:gd name="T110" fmla="*/ 144 w 176"/>
              <a:gd name="T111" fmla="*/ 152 h 176"/>
              <a:gd name="T112" fmla="*/ 92 w 176"/>
              <a:gd name="T113" fmla="*/ 144 h 176"/>
              <a:gd name="T114" fmla="*/ 96 w 176"/>
              <a:gd name="T115" fmla="*/ 140 h 176"/>
              <a:gd name="T116" fmla="*/ 92 w 176"/>
              <a:gd name="T117" fmla="*/ 136 h 176"/>
              <a:gd name="T118" fmla="*/ 88 w 176"/>
              <a:gd name="T119" fmla="*/ 140 h 176"/>
              <a:gd name="T120" fmla="*/ 92 w 176"/>
              <a:gd name="T12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44" y="54"/>
                  <a:pt x="144" y="54"/>
                  <a:pt x="144" y="54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8"/>
                  <a:pt x="112" y="10"/>
                  <a:pt x="112" y="1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5" y="92"/>
                  <a:pt x="6" y="92"/>
                  <a:pt x="7" y="91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70" y="92"/>
                  <a:pt x="171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moveTo>
                  <a:pt x="120" y="16"/>
                </a:moveTo>
                <a:cubicBezTo>
                  <a:pt x="136" y="16"/>
                  <a:pt x="136" y="16"/>
                  <a:pt x="136" y="16"/>
                </a:cubicBezTo>
                <a:cubicBezTo>
                  <a:pt x="136" y="46"/>
                  <a:pt x="136" y="46"/>
                  <a:pt x="136" y="46"/>
                </a:cubicBezTo>
                <a:cubicBezTo>
                  <a:pt x="120" y="30"/>
                  <a:pt x="120" y="30"/>
                  <a:pt x="120" y="30"/>
                </a:cubicBezTo>
                <a:lnTo>
                  <a:pt x="120" y="16"/>
                </a:lnTo>
                <a:close/>
                <a:moveTo>
                  <a:pt x="6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64" y="160"/>
                  <a:pt x="64" y="160"/>
                  <a:pt x="64" y="160"/>
                </a:cubicBezTo>
                <a:lnTo>
                  <a:pt x="64" y="168"/>
                </a:lnTo>
                <a:close/>
                <a:moveTo>
                  <a:pt x="104" y="168"/>
                </a:moveTo>
                <a:cubicBezTo>
                  <a:pt x="72" y="168"/>
                  <a:pt x="72" y="168"/>
                  <a:pt x="72" y="16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68"/>
                </a:lnTo>
                <a:close/>
                <a:moveTo>
                  <a:pt x="144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12" y="160"/>
                  <a:pt x="112" y="160"/>
                  <a:pt x="112" y="160"/>
                </a:cubicBezTo>
                <a:cubicBezTo>
                  <a:pt x="144" y="160"/>
                  <a:pt x="144" y="160"/>
                  <a:pt x="144" y="160"/>
                </a:cubicBezTo>
                <a:lnTo>
                  <a:pt x="144" y="168"/>
                </a:lnTo>
                <a:close/>
                <a:moveTo>
                  <a:pt x="144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8"/>
                  <a:pt x="110" y="96"/>
                  <a:pt x="108" y="96"/>
                </a:cubicBezTo>
                <a:cubicBezTo>
                  <a:pt x="68" y="96"/>
                  <a:pt x="68" y="96"/>
                  <a:pt x="68" y="96"/>
                </a:cubicBezTo>
                <a:cubicBezTo>
                  <a:pt x="66" y="96"/>
                  <a:pt x="64" y="98"/>
                  <a:pt x="64" y="100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66"/>
                  <a:pt x="32" y="66"/>
                  <a:pt x="32" y="66"/>
                </a:cubicBezTo>
                <a:cubicBezTo>
                  <a:pt x="88" y="10"/>
                  <a:pt x="88" y="10"/>
                  <a:pt x="88" y="10"/>
                </a:cubicBezTo>
                <a:cubicBezTo>
                  <a:pt x="144" y="66"/>
                  <a:pt x="144" y="66"/>
                  <a:pt x="144" y="66"/>
                </a:cubicBezTo>
                <a:lnTo>
                  <a:pt x="144" y="152"/>
                </a:lnTo>
                <a:close/>
                <a:moveTo>
                  <a:pt x="92" y="144"/>
                </a:moveTo>
                <a:cubicBezTo>
                  <a:pt x="94" y="144"/>
                  <a:pt x="96" y="142"/>
                  <a:pt x="96" y="140"/>
                </a:cubicBezTo>
                <a:cubicBezTo>
                  <a:pt x="96" y="138"/>
                  <a:pt x="94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46" name="Picture 2" descr="C:\Users\Slobodyan-RA\Desktop\Картинки\36d9c26dd7c9ac5f2d144289b3c808e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94" b="4595"/>
          <a:stretch/>
        </p:blipFill>
        <p:spPr bwMode="auto">
          <a:xfrm>
            <a:off x="6095991" y="800563"/>
            <a:ext cx="6096009" cy="295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6890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812" y="800563"/>
            <a:ext cx="6102000" cy="2958757"/>
          </a:xfrm>
          <a:custGeom>
            <a:avLst/>
            <a:gdLst/>
            <a:ahLst/>
            <a:cxnLst/>
            <a:rect l="l" t="t" r="r" b="b"/>
            <a:pathLst>
              <a:path w="4641215" h="1467485">
                <a:moveTo>
                  <a:pt x="4640872" y="1467053"/>
                </a:moveTo>
                <a:lnTo>
                  <a:pt x="4640872" y="0"/>
                </a:lnTo>
                <a:lnTo>
                  <a:pt x="0" y="0"/>
                </a:lnTo>
                <a:lnTo>
                  <a:pt x="0" y="1467053"/>
                </a:lnTo>
                <a:lnTo>
                  <a:pt x="4640872" y="1467053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6188110" y="3877782"/>
            <a:ext cx="2344538" cy="2319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ПРОЦЕНТН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ЫЕ</a:t>
            </a: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  СТАВК</a:t>
            </a:r>
            <a:r>
              <a:rPr lang="ru-RU" sz="1400" spc="-20" dirty="0" smtClean="0">
                <a:latin typeface="Proxima Nova" charset="0"/>
                <a:ea typeface="Proxima Nova" charset="0"/>
                <a:cs typeface="Proxima Nova" charset="0"/>
              </a:rPr>
              <a:t>И</a:t>
            </a:r>
            <a:endParaRPr sz="1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43" name="Заголовок 2"/>
          <p:cNvSpPr txBox="1">
            <a:spLocks/>
          </p:cNvSpPr>
          <p:nvPr/>
        </p:nvSpPr>
        <p:spPr>
          <a:xfrm>
            <a:off x="113490" y="105690"/>
            <a:ext cx="7805812" cy="6339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1"/>
                </a:solidFill>
                <a:latin typeface="Montserrat ExtraBold" pitchFamily="2" charset="0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altLang="ru-RU" sz="2400" b="0" spc="-20" dirty="0" smtClean="0">
                <a:latin typeface="Proxima Nova" charset="0"/>
                <a:ea typeface="Proxima Nova" charset="0"/>
                <a:cs typeface="Proxima Nova" charset="0"/>
              </a:rPr>
              <a:t>НЕЦЕЛЕВАЯ ИПОТЕКА</a:t>
            </a:r>
            <a:endParaRPr lang="ru-RU" sz="2400" b="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436005" y="835961"/>
            <a:ext cx="44930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19,55%</a:t>
            </a:r>
            <a:endParaRPr lang="ru-RU" sz="66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1" name="object 29"/>
          <p:cNvSpPr txBox="1"/>
          <p:nvPr/>
        </p:nvSpPr>
        <p:spPr>
          <a:xfrm>
            <a:off x="583248" y="3870161"/>
            <a:ext cx="1486368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120"/>
              </a:spcBef>
            </a:pPr>
            <a:r>
              <a:rPr sz="1400" spc="-20" dirty="0" smtClean="0">
                <a:latin typeface="Proxima Nova" charset="0"/>
                <a:ea typeface="Proxima Nova" charset="0"/>
                <a:cs typeface="Proxima Nova" charset="0"/>
              </a:rPr>
              <a:t>СУММА </a:t>
            </a:r>
            <a:r>
              <a:rPr sz="1400" spc="-20" dirty="0">
                <a:latin typeface="Proxima Nova" charset="0"/>
                <a:ea typeface="Proxima Nova" charset="0"/>
                <a:cs typeface="Proxima Nova" charset="0"/>
              </a:rPr>
              <a:t>КРЕДИТА</a:t>
            </a:r>
          </a:p>
        </p:txBody>
      </p:sp>
      <p:sp>
        <p:nvSpPr>
          <p:cNvPr id="52" name="object 30"/>
          <p:cNvSpPr txBox="1"/>
          <p:nvPr/>
        </p:nvSpPr>
        <p:spPr>
          <a:xfrm>
            <a:off x="2671672" y="3890739"/>
            <a:ext cx="2852828" cy="926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100 тыс. руб. – 10 млн. руб.</a:t>
            </a:r>
          </a:p>
          <a:p>
            <a:pPr fontAlgn="base"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не более 50% от стоимости</a:t>
            </a:r>
          </a:p>
          <a:p>
            <a:pPr fontAlgn="base">
              <a:spcAft>
                <a:spcPct val="0"/>
              </a:spcAft>
              <a:defRPr/>
            </a:pPr>
            <a:r>
              <a:rPr lang="ru-RU" sz="1100" spc="-20" dirty="0">
                <a:latin typeface="Proxima Nova" charset="0"/>
                <a:ea typeface="Proxima Nova" charset="0"/>
                <a:cs typeface="Proxima Nova" charset="0"/>
              </a:rPr>
              <a:t>недвижимости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endParaRPr lang="ru-RU" sz="1100" spc="-20" dirty="0">
              <a:latin typeface="Proxima Nova" charset="0"/>
              <a:ea typeface="Proxima Nova" charset="0"/>
              <a:cs typeface="Proxima Nova" charset="0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endParaRPr lang="ru-RU" sz="11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579120" y="4663130"/>
            <a:ext cx="5446666" cy="1388206"/>
            <a:chOff x="579120" y="4955230"/>
            <a:chExt cx="5446666" cy="1388206"/>
          </a:xfrm>
        </p:grpSpPr>
        <p:sp>
          <p:nvSpPr>
            <p:cNvPr id="55" name="object 34"/>
            <p:cNvSpPr txBox="1"/>
            <p:nvPr/>
          </p:nvSpPr>
          <p:spPr>
            <a:xfrm>
              <a:off x="584518" y="4955230"/>
              <a:ext cx="1202555" cy="230832"/>
            </a:xfrm>
            <a:prstGeom prst="rect">
              <a:avLst/>
            </a:prstGeom>
          </p:spPr>
          <p:txBody>
            <a:bodyPr vert="horz" wrap="square" lIns="0" tIns="15240" rIns="0" bIns="0" rtlCol="0">
              <a:spAutoFit/>
            </a:bodyPr>
            <a:lstStyle/>
            <a:p>
              <a:pPr marL="12700" marR="5080">
                <a:lnSpc>
                  <a:spcPct val="100000"/>
                </a:lnSpc>
                <a:spcBef>
                  <a:spcPts val="120"/>
                </a:spcBef>
              </a:pPr>
              <a:r>
                <a:rPr lang="ru-RU" sz="1400" spc="-20" dirty="0" smtClean="0">
                  <a:latin typeface="Proxima Nova" charset="0"/>
                  <a:ea typeface="Proxima Nova" charset="0"/>
                  <a:cs typeface="Proxima Nova" charset="0"/>
                </a:rPr>
                <a:t>СРОК</a:t>
              </a:r>
              <a:endParaRPr sz="14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56" name="object 35"/>
            <p:cNvSpPr txBox="1"/>
            <p:nvPr/>
          </p:nvSpPr>
          <p:spPr>
            <a:xfrm>
              <a:off x="2671659" y="4962334"/>
              <a:ext cx="3045828" cy="188065"/>
            </a:xfrm>
            <a:prstGeom prst="rect">
              <a:avLst/>
            </a:prstGeom>
          </p:spPr>
          <p:txBody>
            <a:bodyPr vert="horz" wrap="square" lIns="0" tIns="15240" rIns="0" bIns="0" rtlCol="0">
              <a:spAutoFit/>
            </a:bodyPr>
            <a:lstStyle/>
            <a:p>
              <a:pPr marR="5080" indent="-1270" fontAlgn="base">
                <a:lnSpc>
                  <a:spcPct val="102200"/>
                </a:lnSpc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До 10 лет</a:t>
              </a:r>
              <a:endParaRPr sz="11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57" name="object 34"/>
            <p:cNvSpPr txBox="1"/>
            <p:nvPr/>
          </p:nvSpPr>
          <p:spPr>
            <a:xfrm>
              <a:off x="579120" y="5363758"/>
              <a:ext cx="1784350" cy="446276"/>
            </a:xfrm>
            <a:prstGeom prst="rect">
              <a:avLst/>
            </a:prstGeom>
          </p:spPr>
          <p:txBody>
            <a:bodyPr vert="horz" wrap="square" lIns="0" tIns="15240" rIns="0" bIns="0" rtlCol="0">
              <a:spAutoFit/>
            </a:bodyPr>
            <a:lstStyle/>
            <a:p>
              <a:pPr marL="12700" marR="5080">
                <a:lnSpc>
                  <a:spcPct val="100000"/>
                </a:lnSpc>
                <a:spcBef>
                  <a:spcPts val="120"/>
                </a:spcBef>
              </a:pPr>
              <a:r>
                <a:rPr sz="1400" spc="-20" dirty="0" smtClean="0">
                  <a:latin typeface="Proxima Nova" charset="0"/>
                  <a:ea typeface="Proxima Nova" charset="0"/>
                  <a:cs typeface="Proxima Nova" charset="0"/>
                </a:rPr>
                <a:t>ДО</a:t>
              </a:r>
              <a:r>
                <a:rPr lang="ru-RU" sz="1400" spc="-20" dirty="0" smtClean="0">
                  <a:latin typeface="Proxima Nova" charset="0"/>
                  <a:ea typeface="Proxima Nova" charset="0"/>
                  <a:cs typeface="Proxima Nova" charset="0"/>
                </a:rPr>
                <a:t>ПОЛНИТЕЛЬНЫЕ ВОЗМОЖНОСТИ</a:t>
              </a:r>
              <a:endParaRPr sz="14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58" name="object 35"/>
            <p:cNvSpPr txBox="1"/>
            <p:nvPr/>
          </p:nvSpPr>
          <p:spPr>
            <a:xfrm>
              <a:off x="2664048" y="5370862"/>
              <a:ext cx="3361738" cy="972574"/>
            </a:xfrm>
            <a:prstGeom prst="rect">
              <a:avLst/>
            </a:prstGeom>
          </p:spPr>
          <p:txBody>
            <a:bodyPr vert="horz" wrap="square" lIns="0" tIns="15240" rIns="0" bIns="0" rtlCol="0">
              <a:spAutoFit/>
            </a:bodyPr>
            <a:lstStyle/>
            <a:p>
              <a:pPr marL="171450" lvl="0" indent="-171450" fontAlgn="base">
                <a:spcBef>
                  <a:spcPts val="600"/>
                </a:spcBef>
                <a:spcAft>
                  <a:spcPct val="0"/>
                </a:spcAft>
                <a:buFont typeface="Wingdings" panose="05000000000000000000" pitchFamily="2" charset="2"/>
                <a:buChar char="q"/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Учет </a:t>
              </a:r>
              <a:r>
                <a:rPr lang="ru-RU" sz="1100" spc="-20" dirty="0">
                  <a:latin typeface="Proxima Nova" charset="0"/>
                  <a:ea typeface="Proxima Nova" charset="0"/>
                  <a:cs typeface="Proxima Nova" charset="0"/>
                </a:rPr>
                <a:t>доходов третьих лиц</a:t>
              </a:r>
            </a:p>
            <a:p>
              <a:pPr marL="171450" lvl="0" indent="-171450" fontAlgn="base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q"/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Ставка ниже чем по потребительскому кредиту  или кредиту малому бизнесу</a:t>
              </a:r>
              <a:endParaRPr lang="ru-RU" sz="1100" spc="-20" dirty="0">
                <a:latin typeface="Proxima Nova" charset="0"/>
                <a:ea typeface="Proxima Nova" charset="0"/>
                <a:cs typeface="Proxima Nova" charset="0"/>
              </a:endParaRPr>
            </a:p>
            <a:p>
              <a:pPr marL="171450" lvl="0" indent="-171450" fontAlgn="base">
                <a:spcBef>
                  <a:spcPts val="600"/>
                </a:spcBef>
                <a:spcAft>
                  <a:spcPct val="0"/>
                </a:spcAft>
                <a:buFont typeface="Wingdings" panose="05000000000000000000" pitchFamily="2" charset="2"/>
                <a:buChar char="q"/>
                <a:defRPr/>
              </a:pPr>
              <a:r>
                <a:rPr lang="ru-RU" sz="1100" spc="-20" dirty="0" smtClean="0">
                  <a:latin typeface="Proxima Nova" charset="0"/>
                  <a:ea typeface="Proxima Nova" charset="0"/>
                  <a:cs typeface="Proxima Nova" charset="0"/>
                </a:rPr>
                <a:t>Не нужно подтверждать целевое использование средств</a:t>
              </a:r>
              <a:endParaRPr lang="ru-RU" sz="1100" spc="-20" dirty="0">
                <a:latin typeface="Proxima Nova" charset="0"/>
                <a:ea typeface="Proxima Nova" charset="0"/>
                <a:cs typeface="Proxima Nova" charset="0"/>
              </a:endParaRPr>
            </a:p>
          </p:txBody>
        </p:sp>
      </p:grp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04657289"/>
              </p:ext>
            </p:extLst>
          </p:nvPr>
        </p:nvGraphicFramePr>
        <p:xfrm>
          <a:off x="6190883" y="4258739"/>
          <a:ext cx="5812587" cy="1679031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4657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46794">
                  <a:extLst>
                    <a:ext uri="{9D8B030D-6E8A-4147-A177-3AD203B41FA5}">
                      <a16:colId xmlns:a16="http://schemas.microsoft.com/office/drawing/2014/main" xmlns="" val="980704619"/>
                    </a:ext>
                  </a:extLst>
                </a:gridCol>
              </a:tblGrid>
              <a:tr h="44642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Сумма кредита 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Процентная ставка</a:t>
                      </a:r>
                      <a:endParaRPr lang="ru-RU" sz="11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00447">
                <a:tc gridSpan="2">
                  <a:txBody>
                    <a:bodyPr/>
                    <a:lstStyle/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</a:t>
                      </a:r>
                    </a:p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Жилой дом с земельным участком</a:t>
                      </a:r>
                    </a:p>
                    <a:p>
                      <a:pPr marL="0" marR="5080" lvl="0" indent="-1270" algn="l" defTabSz="914400" rtl="0" eaLnBrk="1" fontAlgn="base" latinLnBrk="0" hangingPunct="1">
                        <a:lnSpc>
                          <a:spcPct val="10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baseline="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endParaRPr lang="ru-RU" sz="1000" b="1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2158">
                <a:tc>
                  <a:txBody>
                    <a:bodyPr/>
                    <a:lstStyle/>
                    <a:p>
                      <a:pPr algn="l"/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</a:t>
                      </a:r>
                      <a:r>
                        <a:rPr lang="en-US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</a:t>
                      </a: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0 млн.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0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19,55%</a:t>
                      </a:r>
                      <a:endParaRPr lang="ru-RU" sz="100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1405" y="1943957"/>
            <a:ext cx="539329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Программа кредитования под залог </a:t>
            </a: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(ипотека) объекта недвижимости, имеющегося в собственности Заемщика и/или </a:t>
            </a:r>
            <a:r>
              <a:rPr lang="ru-RU" sz="1400" b="1" spc="-20" dirty="0" err="1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Созаемщика</a:t>
            </a: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и/или Поручителя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964911" y="2710159"/>
            <a:ext cx="42950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Покупка недвижимости заграницей, </a:t>
            </a:r>
          </a:p>
          <a:p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развитие бизнеса, ремонт</a:t>
            </a:r>
          </a:p>
          <a:p>
            <a:endParaRPr lang="ru-RU" sz="600" spc="-20" dirty="0" smtClean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На любые иные цели</a:t>
            </a:r>
          </a:p>
        </p:txBody>
      </p:sp>
      <p:sp>
        <p:nvSpPr>
          <p:cNvPr id="24" name="Freeform 5"/>
          <p:cNvSpPr>
            <a:spLocks noEditPoints="1"/>
          </p:cNvSpPr>
          <p:nvPr/>
        </p:nvSpPr>
        <p:spPr bwMode="auto">
          <a:xfrm>
            <a:off x="558941" y="2746656"/>
            <a:ext cx="320675" cy="320675"/>
          </a:xfrm>
          <a:custGeom>
            <a:avLst/>
            <a:gdLst>
              <a:gd name="T0" fmla="*/ 175 w 176"/>
              <a:gd name="T1" fmla="*/ 85 h 176"/>
              <a:gd name="T2" fmla="*/ 144 w 176"/>
              <a:gd name="T3" fmla="*/ 54 h 176"/>
              <a:gd name="T4" fmla="*/ 144 w 176"/>
              <a:gd name="T5" fmla="*/ 12 h 176"/>
              <a:gd name="T6" fmla="*/ 140 w 176"/>
              <a:gd name="T7" fmla="*/ 8 h 176"/>
              <a:gd name="T8" fmla="*/ 116 w 176"/>
              <a:gd name="T9" fmla="*/ 8 h 176"/>
              <a:gd name="T10" fmla="*/ 112 w 176"/>
              <a:gd name="T11" fmla="*/ 12 h 176"/>
              <a:gd name="T12" fmla="*/ 112 w 176"/>
              <a:gd name="T13" fmla="*/ 22 h 176"/>
              <a:gd name="T14" fmla="*/ 91 w 176"/>
              <a:gd name="T15" fmla="*/ 1 h 176"/>
              <a:gd name="T16" fmla="*/ 88 w 176"/>
              <a:gd name="T17" fmla="*/ 0 h 176"/>
              <a:gd name="T18" fmla="*/ 85 w 176"/>
              <a:gd name="T19" fmla="*/ 1 h 176"/>
              <a:gd name="T20" fmla="*/ 1 w 176"/>
              <a:gd name="T21" fmla="*/ 85 h 176"/>
              <a:gd name="T22" fmla="*/ 0 w 176"/>
              <a:gd name="T23" fmla="*/ 88 h 176"/>
              <a:gd name="T24" fmla="*/ 4 w 176"/>
              <a:gd name="T25" fmla="*/ 92 h 176"/>
              <a:gd name="T26" fmla="*/ 7 w 176"/>
              <a:gd name="T27" fmla="*/ 91 h 176"/>
              <a:gd name="T28" fmla="*/ 24 w 176"/>
              <a:gd name="T29" fmla="*/ 74 h 176"/>
              <a:gd name="T30" fmla="*/ 24 w 176"/>
              <a:gd name="T31" fmla="*/ 172 h 176"/>
              <a:gd name="T32" fmla="*/ 28 w 176"/>
              <a:gd name="T33" fmla="*/ 176 h 176"/>
              <a:gd name="T34" fmla="*/ 148 w 176"/>
              <a:gd name="T35" fmla="*/ 176 h 176"/>
              <a:gd name="T36" fmla="*/ 152 w 176"/>
              <a:gd name="T37" fmla="*/ 172 h 176"/>
              <a:gd name="T38" fmla="*/ 152 w 176"/>
              <a:gd name="T39" fmla="*/ 74 h 176"/>
              <a:gd name="T40" fmla="*/ 169 w 176"/>
              <a:gd name="T41" fmla="*/ 91 h 176"/>
              <a:gd name="T42" fmla="*/ 172 w 176"/>
              <a:gd name="T43" fmla="*/ 92 h 176"/>
              <a:gd name="T44" fmla="*/ 176 w 176"/>
              <a:gd name="T45" fmla="*/ 88 h 176"/>
              <a:gd name="T46" fmla="*/ 175 w 176"/>
              <a:gd name="T47" fmla="*/ 85 h 176"/>
              <a:gd name="T48" fmla="*/ 120 w 176"/>
              <a:gd name="T49" fmla="*/ 16 h 176"/>
              <a:gd name="T50" fmla="*/ 136 w 176"/>
              <a:gd name="T51" fmla="*/ 16 h 176"/>
              <a:gd name="T52" fmla="*/ 136 w 176"/>
              <a:gd name="T53" fmla="*/ 46 h 176"/>
              <a:gd name="T54" fmla="*/ 120 w 176"/>
              <a:gd name="T55" fmla="*/ 30 h 176"/>
              <a:gd name="T56" fmla="*/ 120 w 176"/>
              <a:gd name="T57" fmla="*/ 16 h 176"/>
              <a:gd name="T58" fmla="*/ 64 w 176"/>
              <a:gd name="T59" fmla="*/ 168 h 176"/>
              <a:gd name="T60" fmla="*/ 32 w 176"/>
              <a:gd name="T61" fmla="*/ 168 h 176"/>
              <a:gd name="T62" fmla="*/ 32 w 176"/>
              <a:gd name="T63" fmla="*/ 160 h 176"/>
              <a:gd name="T64" fmla="*/ 64 w 176"/>
              <a:gd name="T65" fmla="*/ 160 h 176"/>
              <a:gd name="T66" fmla="*/ 64 w 176"/>
              <a:gd name="T67" fmla="*/ 168 h 176"/>
              <a:gd name="T68" fmla="*/ 104 w 176"/>
              <a:gd name="T69" fmla="*/ 168 h 176"/>
              <a:gd name="T70" fmla="*/ 72 w 176"/>
              <a:gd name="T71" fmla="*/ 168 h 176"/>
              <a:gd name="T72" fmla="*/ 72 w 176"/>
              <a:gd name="T73" fmla="*/ 104 h 176"/>
              <a:gd name="T74" fmla="*/ 104 w 176"/>
              <a:gd name="T75" fmla="*/ 104 h 176"/>
              <a:gd name="T76" fmla="*/ 104 w 176"/>
              <a:gd name="T77" fmla="*/ 168 h 176"/>
              <a:gd name="T78" fmla="*/ 144 w 176"/>
              <a:gd name="T79" fmla="*/ 168 h 176"/>
              <a:gd name="T80" fmla="*/ 112 w 176"/>
              <a:gd name="T81" fmla="*/ 168 h 176"/>
              <a:gd name="T82" fmla="*/ 112 w 176"/>
              <a:gd name="T83" fmla="*/ 160 h 176"/>
              <a:gd name="T84" fmla="*/ 144 w 176"/>
              <a:gd name="T85" fmla="*/ 160 h 176"/>
              <a:gd name="T86" fmla="*/ 144 w 176"/>
              <a:gd name="T87" fmla="*/ 168 h 176"/>
              <a:gd name="T88" fmla="*/ 144 w 176"/>
              <a:gd name="T89" fmla="*/ 152 h 176"/>
              <a:gd name="T90" fmla="*/ 112 w 176"/>
              <a:gd name="T91" fmla="*/ 152 h 176"/>
              <a:gd name="T92" fmla="*/ 112 w 176"/>
              <a:gd name="T93" fmla="*/ 100 h 176"/>
              <a:gd name="T94" fmla="*/ 108 w 176"/>
              <a:gd name="T95" fmla="*/ 96 h 176"/>
              <a:gd name="T96" fmla="*/ 68 w 176"/>
              <a:gd name="T97" fmla="*/ 96 h 176"/>
              <a:gd name="T98" fmla="*/ 64 w 176"/>
              <a:gd name="T99" fmla="*/ 100 h 176"/>
              <a:gd name="T100" fmla="*/ 64 w 176"/>
              <a:gd name="T101" fmla="*/ 152 h 176"/>
              <a:gd name="T102" fmla="*/ 32 w 176"/>
              <a:gd name="T103" fmla="*/ 152 h 176"/>
              <a:gd name="T104" fmla="*/ 32 w 176"/>
              <a:gd name="T105" fmla="*/ 66 h 176"/>
              <a:gd name="T106" fmla="*/ 88 w 176"/>
              <a:gd name="T107" fmla="*/ 10 h 176"/>
              <a:gd name="T108" fmla="*/ 144 w 176"/>
              <a:gd name="T109" fmla="*/ 66 h 176"/>
              <a:gd name="T110" fmla="*/ 144 w 176"/>
              <a:gd name="T111" fmla="*/ 152 h 176"/>
              <a:gd name="T112" fmla="*/ 92 w 176"/>
              <a:gd name="T113" fmla="*/ 144 h 176"/>
              <a:gd name="T114" fmla="*/ 96 w 176"/>
              <a:gd name="T115" fmla="*/ 140 h 176"/>
              <a:gd name="T116" fmla="*/ 92 w 176"/>
              <a:gd name="T117" fmla="*/ 136 h 176"/>
              <a:gd name="T118" fmla="*/ 88 w 176"/>
              <a:gd name="T119" fmla="*/ 140 h 176"/>
              <a:gd name="T120" fmla="*/ 92 w 176"/>
              <a:gd name="T12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44" y="54"/>
                  <a:pt x="144" y="54"/>
                  <a:pt x="144" y="54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8"/>
                  <a:pt x="112" y="10"/>
                  <a:pt x="112" y="1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5" y="92"/>
                  <a:pt x="6" y="92"/>
                  <a:pt x="7" y="91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70" y="92"/>
                  <a:pt x="171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moveTo>
                  <a:pt x="120" y="16"/>
                </a:moveTo>
                <a:cubicBezTo>
                  <a:pt x="136" y="16"/>
                  <a:pt x="136" y="16"/>
                  <a:pt x="136" y="16"/>
                </a:cubicBezTo>
                <a:cubicBezTo>
                  <a:pt x="136" y="46"/>
                  <a:pt x="136" y="46"/>
                  <a:pt x="136" y="46"/>
                </a:cubicBezTo>
                <a:cubicBezTo>
                  <a:pt x="120" y="30"/>
                  <a:pt x="120" y="30"/>
                  <a:pt x="120" y="30"/>
                </a:cubicBezTo>
                <a:lnTo>
                  <a:pt x="120" y="16"/>
                </a:lnTo>
                <a:close/>
                <a:moveTo>
                  <a:pt x="6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64" y="160"/>
                  <a:pt x="64" y="160"/>
                  <a:pt x="64" y="160"/>
                </a:cubicBezTo>
                <a:lnTo>
                  <a:pt x="64" y="168"/>
                </a:lnTo>
                <a:close/>
                <a:moveTo>
                  <a:pt x="104" y="168"/>
                </a:moveTo>
                <a:cubicBezTo>
                  <a:pt x="72" y="168"/>
                  <a:pt x="72" y="168"/>
                  <a:pt x="72" y="16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68"/>
                </a:lnTo>
                <a:close/>
                <a:moveTo>
                  <a:pt x="144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12" y="160"/>
                  <a:pt x="112" y="160"/>
                  <a:pt x="112" y="160"/>
                </a:cubicBezTo>
                <a:cubicBezTo>
                  <a:pt x="144" y="160"/>
                  <a:pt x="144" y="160"/>
                  <a:pt x="144" y="160"/>
                </a:cubicBezTo>
                <a:lnTo>
                  <a:pt x="144" y="168"/>
                </a:lnTo>
                <a:close/>
                <a:moveTo>
                  <a:pt x="144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8"/>
                  <a:pt x="110" y="96"/>
                  <a:pt x="108" y="96"/>
                </a:cubicBezTo>
                <a:cubicBezTo>
                  <a:pt x="68" y="96"/>
                  <a:pt x="68" y="96"/>
                  <a:pt x="68" y="96"/>
                </a:cubicBezTo>
                <a:cubicBezTo>
                  <a:pt x="66" y="96"/>
                  <a:pt x="64" y="98"/>
                  <a:pt x="64" y="100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66"/>
                  <a:pt x="32" y="66"/>
                  <a:pt x="32" y="66"/>
                </a:cubicBezTo>
                <a:cubicBezTo>
                  <a:pt x="88" y="10"/>
                  <a:pt x="88" y="10"/>
                  <a:pt x="88" y="10"/>
                </a:cubicBezTo>
                <a:cubicBezTo>
                  <a:pt x="144" y="66"/>
                  <a:pt x="144" y="66"/>
                  <a:pt x="144" y="66"/>
                </a:cubicBezTo>
                <a:lnTo>
                  <a:pt x="144" y="152"/>
                </a:lnTo>
                <a:close/>
                <a:moveTo>
                  <a:pt x="92" y="144"/>
                </a:moveTo>
                <a:cubicBezTo>
                  <a:pt x="94" y="144"/>
                  <a:pt x="96" y="142"/>
                  <a:pt x="96" y="140"/>
                </a:cubicBezTo>
                <a:cubicBezTo>
                  <a:pt x="96" y="138"/>
                  <a:pt x="94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558936" y="3217721"/>
            <a:ext cx="320675" cy="320675"/>
          </a:xfrm>
          <a:custGeom>
            <a:avLst/>
            <a:gdLst>
              <a:gd name="T0" fmla="*/ 175 w 176"/>
              <a:gd name="T1" fmla="*/ 85 h 176"/>
              <a:gd name="T2" fmla="*/ 144 w 176"/>
              <a:gd name="T3" fmla="*/ 54 h 176"/>
              <a:gd name="T4" fmla="*/ 144 w 176"/>
              <a:gd name="T5" fmla="*/ 12 h 176"/>
              <a:gd name="T6" fmla="*/ 140 w 176"/>
              <a:gd name="T7" fmla="*/ 8 h 176"/>
              <a:gd name="T8" fmla="*/ 116 w 176"/>
              <a:gd name="T9" fmla="*/ 8 h 176"/>
              <a:gd name="T10" fmla="*/ 112 w 176"/>
              <a:gd name="T11" fmla="*/ 12 h 176"/>
              <a:gd name="T12" fmla="*/ 112 w 176"/>
              <a:gd name="T13" fmla="*/ 22 h 176"/>
              <a:gd name="T14" fmla="*/ 91 w 176"/>
              <a:gd name="T15" fmla="*/ 1 h 176"/>
              <a:gd name="T16" fmla="*/ 88 w 176"/>
              <a:gd name="T17" fmla="*/ 0 h 176"/>
              <a:gd name="T18" fmla="*/ 85 w 176"/>
              <a:gd name="T19" fmla="*/ 1 h 176"/>
              <a:gd name="T20" fmla="*/ 1 w 176"/>
              <a:gd name="T21" fmla="*/ 85 h 176"/>
              <a:gd name="T22" fmla="*/ 0 w 176"/>
              <a:gd name="T23" fmla="*/ 88 h 176"/>
              <a:gd name="T24" fmla="*/ 4 w 176"/>
              <a:gd name="T25" fmla="*/ 92 h 176"/>
              <a:gd name="T26" fmla="*/ 7 w 176"/>
              <a:gd name="T27" fmla="*/ 91 h 176"/>
              <a:gd name="T28" fmla="*/ 24 w 176"/>
              <a:gd name="T29" fmla="*/ 74 h 176"/>
              <a:gd name="T30" fmla="*/ 24 w 176"/>
              <a:gd name="T31" fmla="*/ 172 h 176"/>
              <a:gd name="T32" fmla="*/ 28 w 176"/>
              <a:gd name="T33" fmla="*/ 176 h 176"/>
              <a:gd name="T34" fmla="*/ 148 w 176"/>
              <a:gd name="T35" fmla="*/ 176 h 176"/>
              <a:gd name="T36" fmla="*/ 152 w 176"/>
              <a:gd name="T37" fmla="*/ 172 h 176"/>
              <a:gd name="T38" fmla="*/ 152 w 176"/>
              <a:gd name="T39" fmla="*/ 74 h 176"/>
              <a:gd name="T40" fmla="*/ 169 w 176"/>
              <a:gd name="T41" fmla="*/ 91 h 176"/>
              <a:gd name="T42" fmla="*/ 172 w 176"/>
              <a:gd name="T43" fmla="*/ 92 h 176"/>
              <a:gd name="T44" fmla="*/ 176 w 176"/>
              <a:gd name="T45" fmla="*/ 88 h 176"/>
              <a:gd name="T46" fmla="*/ 175 w 176"/>
              <a:gd name="T47" fmla="*/ 85 h 176"/>
              <a:gd name="T48" fmla="*/ 120 w 176"/>
              <a:gd name="T49" fmla="*/ 16 h 176"/>
              <a:gd name="T50" fmla="*/ 136 w 176"/>
              <a:gd name="T51" fmla="*/ 16 h 176"/>
              <a:gd name="T52" fmla="*/ 136 w 176"/>
              <a:gd name="T53" fmla="*/ 46 h 176"/>
              <a:gd name="T54" fmla="*/ 120 w 176"/>
              <a:gd name="T55" fmla="*/ 30 h 176"/>
              <a:gd name="T56" fmla="*/ 120 w 176"/>
              <a:gd name="T57" fmla="*/ 16 h 176"/>
              <a:gd name="T58" fmla="*/ 64 w 176"/>
              <a:gd name="T59" fmla="*/ 168 h 176"/>
              <a:gd name="T60" fmla="*/ 32 w 176"/>
              <a:gd name="T61" fmla="*/ 168 h 176"/>
              <a:gd name="T62" fmla="*/ 32 w 176"/>
              <a:gd name="T63" fmla="*/ 160 h 176"/>
              <a:gd name="T64" fmla="*/ 64 w 176"/>
              <a:gd name="T65" fmla="*/ 160 h 176"/>
              <a:gd name="T66" fmla="*/ 64 w 176"/>
              <a:gd name="T67" fmla="*/ 168 h 176"/>
              <a:gd name="T68" fmla="*/ 104 w 176"/>
              <a:gd name="T69" fmla="*/ 168 h 176"/>
              <a:gd name="T70" fmla="*/ 72 w 176"/>
              <a:gd name="T71" fmla="*/ 168 h 176"/>
              <a:gd name="T72" fmla="*/ 72 w 176"/>
              <a:gd name="T73" fmla="*/ 104 h 176"/>
              <a:gd name="T74" fmla="*/ 104 w 176"/>
              <a:gd name="T75" fmla="*/ 104 h 176"/>
              <a:gd name="T76" fmla="*/ 104 w 176"/>
              <a:gd name="T77" fmla="*/ 168 h 176"/>
              <a:gd name="T78" fmla="*/ 144 w 176"/>
              <a:gd name="T79" fmla="*/ 168 h 176"/>
              <a:gd name="T80" fmla="*/ 112 w 176"/>
              <a:gd name="T81" fmla="*/ 168 h 176"/>
              <a:gd name="T82" fmla="*/ 112 w 176"/>
              <a:gd name="T83" fmla="*/ 160 h 176"/>
              <a:gd name="T84" fmla="*/ 144 w 176"/>
              <a:gd name="T85" fmla="*/ 160 h 176"/>
              <a:gd name="T86" fmla="*/ 144 w 176"/>
              <a:gd name="T87" fmla="*/ 168 h 176"/>
              <a:gd name="T88" fmla="*/ 144 w 176"/>
              <a:gd name="T89" fmla="*/ 152 h 176"/>
              <a:gd name="T90" fmla="*/ 112 w 176"/>
              <a:gd name="T91" fmla="*/ 152 h 176"/>
              <a:gd name="T92" fmla="*/ 112 w 176"/>
              <a:gd name="T93" fmla="*/ 100 h 176"/>
              <a:gd name="T94" fmla="*/ 108 w 176"/>
              <a:gd name="T95" fmla="*/ 96 h 176"/>
              <a:gd name="T96" fmla="*/ 68 w 176"/>
              <a:gd name="T97" fmla="*/ 96 h 176"/>
              <a:gd name="T98" fmla="*/ 64 w 176"/>
              <a:gd name="T99" fmla="*/ 100 h 176"/>
              <a:gd name="T100" fmla="*/ 64 w 176"/>
              <a:gd name="T101" fmla="*/ 152 h 176"/>
              <a:gd name="T102" fmla="*/ 32 w 176"/>
              <a:gd name="T103" fmla="*/ 152 h 176"/>
              <a:gd name="T104" fmla="*/ 32 w 176"/>
              <a:gd name="T105" fmla="*/ 66 h 176"/>
              <a:gd name="T106" fmla="*/ 88 w 176"/>
              <a:gd name="T107" fmla="*/ 10 h 176"/>
              <a:gd name="T108" fmla="*/ 144 w 176"/>
              <a:gd name="T109" fmla="*/ 66 h 176"/>
              <a:gd name="T110" fmla="*/ 144 w 176"/>
              <a:gd name="T111" fmla="*/ 152 h 176"/>
              <a:gd name="T112" fmla="*/ 92 w 176"/>
              <a:gd name="T113" fmla="*/ 144 h 176"/>
              <a:gd name="T114" fmla="*/ 96 w 176"/>
              <a:gd name="T115" fmla="*/ 140 h 176"/>
              <a:gd name="T116" fmla="*/ 92 w 176"/>
              <a:gd name="T117" fmla="*/ 136 h 176"/>
              <a:gd name="T118" fmla="*/ 88 w 176"/>
              <a:gd name="T119" fmla="*/ 140 h 176"/>
              <a:gd name="T120" fmla="*/ 92 w 176"/>
              <a:gd name="T12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44" y="54"/>
                  <a:pt x="144" y="54"/>
                  <a:pt x="144" y="54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8"/>
                  <a:pt x="112" y="10"/>
                  <a:pt x="112" y="1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5" y="92"/>
                  <a:pt x="6" y="92"/>
                  <a:pt x="7" y="91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70" y="92"/>
                  <a:pt x="171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moveTo>
                  <a:pt x="120" y="16"/>
                </a:moveTo>
                <a:cubicBezTo>
                  <a:pt x="136" y="16"/>
                  <a:pt x="136" y="16"/>
                  <a:pt x="136" y="16"/>
                </a:cubicBezTo>
                <a:cubicBezTo>
                  <a:pt x="136" y="46"/>
                  <a:pt x="136" y="46"/>
                  <a:pt x="136" y="46"/>
                </a:cubicBezTo>
                <a:cubicBezTo>
                  <a:pt x="120" y="30"/>
                  <a:pt x="120" y="30"/>
                  <a:pt x="120" y="30"/>
                </a:cubicBezTo>
                <a:lnTo>
                  <a:pt x="120" y="16"/>
                </a:lnTo>
                <a:close/>
                <a:moveTo>
                  <a:pt x="6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64" y="160"/>
                  <a:pt x="64" y="160"/>
                  <a:pt x="64" y="160"/>
                </a:cubicBezTo>
                <a:lnTo>
                  <a:pt x="64" y="168"/>
                </a:lnTo>
                <a:close/>
                <a:moveTo>
                  <a:pt x="104" y="168"/>
                </a:moveTo>
                <a:cubicBezTo>
                  <a:pt x="72" y="168"/>
                  <a:pt x="72" y="168"/>
                  <a:pt x="72" y="16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68"/>
                </a:lnTo>
                <a:close/>
                <a:moveTo>
                  <a:pt x="144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12" y="160"/>
                  <a:pt x="112" y="160"/>
                  <a:pt x="112" y="160"/>
                </a:cubicBezTo>
                <a:cubicBezTo>
                  <a:pt x="144" y="160"/>
                  <a:pt x="144" y="160"/>
                  <a:pt x="144" y="160"/>
                </a:cubicBezTo>
                <a:lnTo>
                  <a:pt x="144" y="168"/>
                </a:lnTo>
                <a:close/>
                <a:moveTo>
                  <a:pt x="144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8"/>
                  <a:pt x="110" y="96"/>
                  <a:pt x="108" y="96"/>
                </a:cubicBezTo>
                <a:cubicBezTo>
                  <a:pt x="68" y="96"/>
                  <a:pt x="68" y="96"/>
                  <a:pt x="68" y="96"/>
                </a:cubicBezTo>
                <a:cubicBezTo>
                  <a:pt x="66" y="96"/>
                  <a:pt x="64" y="98"/>
                  <a:pt x="64" y="100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66"/>
                  <a:pt x="32" y="66"/>
                  <a:pt x="32" y="66"/>
                </a:cubicBezTo>
                <a:cubicBezTo>
                  <a:pt x="88" y="10"/>
                  <a:pt x="88" y="10"/>
                  <a:pt x="88" y="10"/>
                </a:cubicBezTo>
                <a:cubicBezTo>
                  <a:pt x="144" y="66"/>
                  <a:pt x="144" y="66"/>
                  <a:pt x="144" y="66"/>
                </a:cubicBezTo>
                <a:lnTo>
                  <a:pt x="144" y="152"/>
                </a:lnTo>
                <a:close/>
                <a:moveTo>
                  <a:pt x="92" y="144"/>
                </a:moveTo>
                <a:cubicBezTo>
                  <a:pt x="94" y="144"/>
                  <a:pt x="96" y="142"/>
                  <a:pt x="96" y="140"/>
                </a:cubicBezTo>
                <a:cubicBezTo>
                  <a:pt x="96" y="138"/>
                  <a:pt x="94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70" name="Picture 2" descr="C:\Users\Slobodyan-RA\Desktop\Картинки\e721eccf3994128595cabec730086e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3897" y="800531"/>
            <a:ext cx="6098103" cy="295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6770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20125521"/>
              </p:ext>
            </p:extLst>
          </p:nvPr>
        </p:nvGraphicFramePr>
        <p:xfrm>
          <a:off x="62757" y="555018"/>
          <a:ext cx="11966856" cy="3635224"/>
        </p:xfrm>
        <a:graphic>
          <a:graphicData uri="http://schemas.openxmlformats.org/drawingml/2006/table">
            <a:tbl>
              <a:tblPr/>
              <a:tblGrid>
                <a:gridCol w="17710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3971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8811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136222">
                  <a:extLst>
                    <a:ext uri="{9D8B030D-6E8A-4147-A177-3AD203B41FA5}">
                      <a16:colId xmlns:a16="http://schemas.microsoft.com/office/drawing/2014/main" xmlns="" val="4127061749"/>
                    </a:ext>
                  </a:extLst>
                </a:gridCol>
                <a:gridCol w="2864026">
                  <a:extLst>
                    <a:ext uri="{9D8B030D-6E8A-4147-A177-3AD203B41FA5}">
                      <a16:colId xmlns:a16="http://schemas.microsoft.com/office/drawing/2014/main" xmlns="" val="358753591"/>
                    </a:ext>
                  </a:extLst>
                </a:gridCol>
                <a:gridCol w="1467713">
                  <a:extLst>
                    <a:ext uri="{9D8B030D-6E8A-4147-A177-3AD203B41FA5}">
                      <a16:colId xmlns:a16="http://schemas.microsoft.com/office/drawing/2014/main" xmlns="" val="3144846838"/>
                    </a:ext>
                  </a:extLst>
                </a:gridCol>
              </a:tblGrid>
              <a:tr h="579924">
                <a:tc rowSpan="3"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ПРОГРАММА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5341" marT="40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ПРЕДМЕТ </a:t>
                      </a:r>
                    </a:p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ЗАЛОГА</a:t>
                      </a: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СУММА КРЕДИТА, </a:t>
                      </a:r>
                    </a:p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МЛН. РУБ.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ПРОЦЕНТНАЯ СТАВКА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МИНИ</a:t>
                      </a:r>
                    </a:p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МАЛЬНЫЕ</a:t>
                      </a:r>
                      <a:r>
                        <a:rPr lang="ru-RU" sz="1000" b="1" kern="1200" spc="-20" baseline="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ТРЕБОВАНИЯ</a:t>
                      </a:r>
                    </a:p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baseline="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К ПЕРВОНАЧАЛЬНОМУ ВЗНОСУ</a:t>
                      </a:r>
                      <a:endParaRPr lang="ru-RU" sz="1000" b="1" kern="1200" spc="-20" dirty="0" smtClean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89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ПЕРВОНАЧАЛЬНЫЙ</a:t>
                      </a:r>
                      <a:r>
                        <a:rPr lang="ru-RU" sz="1000" b="1" kern="1200" spc="-20" baseline="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ВЗНОС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59117950"/>
                  </a:ext>
                </a:extLst>
              </a:tr>
              <a:tr h="3248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ru-RU" sz="1050" b="1" kern="1200" spc="-20" dirty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20% 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spc="-20" dirty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от 20% и </a:t>
                      </a:r>
                      <a:r>
                        <a:rPr lang="ru-RU" sz="105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более</a:t>
                      </a:r>
                      <a:endParaRPr lang="ru-RU" sz="105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85352800"/>
                  </a:ext>
                </a:extLst>
              </a:tr>
              <a:tr h="589547">
                <a:tc rowSpan="2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b="1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ПРИОБРЕТЕНИЕ НЕДВИЖИМОСТИ </a:t>
                      </a:r>
                    </a:p>
                    <a:p>
                      <a:pPr marL="0" algn="l" defTabSz="914400" rtl="0" eaLnBrk="1" fontAlgn="ctr" latinLnBrk="0" hangingPunct="1"/>
                      <a:r>
                        <a:rPr lang="ru-RU" sz="900" b="1" u="sng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У КЛЮЧЕВЫХ </a:t>
                      </a:r>
                    </a:p>
                    <a:p>
                      <a:pPr marL="0" algn="l" defTabSz="914400" rtl="0" eaLnBrk="1" fontAlgn="ctr" latinLnBrk="0" hangingPunct="1"/>
                      <a:r>
                        <a:rPr lang="ru-RU" sz="900" b="1" u="sng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ПАРТНЕРОВ*</a:t>
                      </a:r>
                    </a:p>
                  </a:txBody>
                  <a:tcPr marL="72000" marR="5341" marT="40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новостройка</a:t>
                      </a: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7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16,49%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ru-RU" sz="1000" b="0" kern="1200" spc="-2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15,99%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15%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базовый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5825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более 7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15,99%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15,49%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55153319"/>
                  </a:ext>
                </a:extLst>
              </a:tr>
              <a:tr h="397042">
                <a:tc rowSpan="2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b="1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ПРИОБРЕТЕНИЕ НЕДВИЖИМОСТИ</a:t>
                      </a:r>
                    </a:p>
                  </a:txBody>
                  <a:tcPr marL="72000" marR="5341" marT="40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F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171450" marR="0" lvl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новостройка</a:t>
                      </a:r>
                    </a:p>
                  </a:txBody>
                  <a:tcPr marL="72000" marR="5341" marT="4006" marB="0" anchor="ctr">
                    <a:lnL w="12700" cap="flat" cmpd="sng" algn="ctr">
                      <a:solidFill>
                        <a:srgbClr val="F0F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7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540385" algn="l"/>
                        </a:tabLst>
                      </a:pPr>
                      <a:r>
                        <a:rPr lang="en-US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17</a:t>
                      </a: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,49%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540385" algn="l"/>
                        </a:tabLst>
                      </a:pP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16,99%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15%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базовый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10% для молодой семьи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60847267"/>
                  </a:ext>
                </a:extLst>
              </a:tr>
              <a:tr h="599874">
                <a:tc vMerge="1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endParaRPr lang="ru-RU" sz="800" b="1" u="sng" kern="1200" dirty="0" smtClean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5341" marT="4006" marB="0" anchor="ctr">
                    <a:lnL w="12700" cap="flat" cmpd="sng" algn="ctr">
                      <a:solidFill>
                        <a:srgbClr val="F0F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более 7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540385" algn="l"/>
                        </a:tabLst>
                      </a:pP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16,99%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  <a:tab pos="540385" algn="l"/>
                        </a:tabLst>
                      </a:pP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16,49%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15%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базовый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0024551"/>
                  </a:ext>
                </a:extLst>
              </a:tr>
            </a:tbl>
          </a:graphicData>
        </a:graphic>
      </p:graphicFrame>
      <p:sp>
        <p:nvSpPr>
          <p:cNvPr id="6" name="Text Placeholder 12"/>
          <p:cNvSpPr txBox="1">
            <a:spLocks/>
          </p:cNvSpPr>
          <p:nvPr/>
        </p:nvSpPr>
        <p:spPr bwMode="auto">
          <a:xfrm>
            <a:off x="62757" y="33059"/>
            <a:ext cx="12192001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11" rIns="91420" bIns="45711" anchor="ctr"/>
          <a:lstStyle>
            <a:lvl1pPr>
              <a:spcBef>
                <a:spcPct val="20000"/>
              </a:spcBef>
              <a:buSzPct val="100000"/>
              <a:buBlip>
                <a:blip r:embed="rId3"/>
              </a:buBlip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8775" indent="-177800">
              <a:spcBef>
                <a:spcPct val="20000"/>
              </a:spcBef>
              <a:buClr>
                <a:srgbClr val="266234"/>
              </a:buClr>
              <a:buSzPct val="14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4988" indent="-155575">
              <a:spcBef>
                <a:spcPct val="20000"/>
              </a:spcBef>
              <a:buClr>
                <a:srgbClr val="266234"/>
              </a:buClr>
              <a:buSzPct val="120000"/>
              <a:buFont typeface="Wingdings" panose="05000000000000000000" pitchFamily="2" charset="2"/>
              <a:buChar char="§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14375" indent="-173038">
              <a:spcBef>
                <a:spcPct val="20000"/>
              </a:spcBef>
              <a:buClr>
                <a:srgbClr val="266234"/>
              </a:buClr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95350" indent="-174625">
              <a:spcBef>
                <a:spcPct val="20000"/>
              </a:spcBef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3525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18097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2669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7241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ru-RU" altLang="ru-RU" sz="2400" spc="-20" dirty="0">
                <a:latin typeface="Proxima Nova" charset="0"/>
                <a:ea typeface="Proxima Nova" charset="0"/>
                <a:cs typeface="Proxima Nova" charset="0"/>
              </a:rPr>
              <a:t>БАЗОВЫЕ ПРОГРАММЫ</a:t>
            </a:r>
            <a:endParaRPr lang="en-US" altLang="ru-RU" sz="2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6624112"/>
            <a:ext cx="11844547" cy="338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chemeClr val="tx1"/>
                </a:solidFill>
              </a:rPr>
              <a:t>* Ставки на цели приобретения объекта недвижимости (оплаты цены по договору купли-продажи или участия в долевом строительстве объекта недвижимости) у ключевых партнеров/застройщиков  и при поступлении заявки от Партнеров, зарегистрированных в экосистеме «Своё Жильё» </a:t>
            </a:r>
          </a:p>
          <a:p>
            <a:endParaRPr lang="ru-RU" sz="800" dirty="0">
              <a:solidFill>
                <a:schemeClr val="tx1"/>
              </a:solidFill>
            </a:endParaRPr>
          </a:p>
          <a:p>
            <a:endParaRPr lang="ru-RU" sz="8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39469760"/>
              </p:ext>
            </p:extLst>
          </p:nvPr>
        </p:nvGraphicFramePr>
        <p:xfrm>
          <a:off x="62757" y="4221706"/>
          <a:ext cx="12000357" cy="2023445"/>
        </p:xfrm>
        <a:graphic>
          <a:graphicData uri="http://schemas.openxmlformats.org/drawingml/2006/table">
            <a:tbl>
              <a:tblPr/>
              <a:tblGrid>
                <a:gridCol w="1405106">
                  <a:extLst>
                    <a:ext uri="{9D8B030D-6E8A-4147-A177-3AD203B41FA5}">
                      <a16:colId xmlns:a16="http://schemas.microsoft.com/office/drawing/2014/main" xmlns="" val="2530834862"/>
                    </a:ext>
                  </a:extLst>
                </a:gridCol>
                <a:gridCol w="1060829">
                  <a:extLst>
                    <a:ext uri="{9D8B030D-6E8A-4147-A177-3AD203B41FA5}">
                      <a16:colId xmlns:a16="http://schemas.microsoft.com/office/drawing/2014/main" xmlns="" val="893000339"/>
                    </a:ext>
                  </a:extLst>
                </a:gridCol>
                <a:gridCol w="725610">
                  <a:extLst>
                    <a:ext uri="{9D8B030D-6E8A-4147-A177-3AD203B41FA5}">
                      <a16:colId xmlns:a16="http://schemas.microsoft.com/office/drawing/2014/main" xmlns="" val="3643319620"/>
                    </a:ext>
                  </a:extLst>
                </a:gridCol>
                <a:gridCol w="3890777">
                  <a:extLst>
                    <a:ext uri="{9D8B030D-6E8A-4147-A177-3AD203B41FA5}">
                      <a16:colId xmlns:a16="http://schemas.microsoft.com/office/drawing/2014/main" xmlns="" val="3278831545"/>
                    </a:ext>
                  </a:extLst>
                </a:gridCol>
                <a:gridCol w="4918035">
                  <a:extLst>
                    <a:ext uri="{9D8B030D-6E8A-4147-A177-3AD203B41FA5}">
                      <a16:colId xmlns:a16="http://schemas.microsoft.com/office/drawing/2014/main" xmlns="" val="2152415901"/>
                    </a:ext>
                  </a:extLst>
                </a:gridCol>
              </a:tblGrid>
              <a:tr h="276852">
                <a:tc gridSpan="5">
                  <a:txBody>
                    <a:bodyPr/>
                    <a:lstStyle/>
                    <a:p>
                      <a:pPr marL="0" marR="0" lvl="0" indent="0" algn="ctr" defTabSz="90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                                                                 Коэффициент Кредит/Залог</a:t>
                      </a: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48878960"/>
                  </a:ext>
                </a:extLst>
              </a:tr>
              <a:tr h="165418">
                <a:tc rowSpan="2" gridSpan="3">
                  <a:txBody>
                    <a:bodyPr/>
                    <a:lstStyle/>
                    <a:p>
                      <a:pPr marL="0" marR="0" lvl="0" indent="0" algn="l" defTabSz="90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от 80% и до 50% </a:t>
                      </a: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50% и менее</a:t>
                      </a: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30494214"/>
                  </a:ext>
                </a:extLst>
              </a:tr>
              <a:tr h="308806">
                <a:tc gridSpan="3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ПРОЦЕНТНАЯ СТАВКА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kern="1200" spc="-20" dirty="0" smtClean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17240626"/>
                  </a:ext>
                </a:extLst>
              </a:tr>
              <a:tr h="390219">
                <a:tc rowSpan="4"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lang="ru-RU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РЕФИНАНСИРОВАНИЕ, В Т.Ч. С ДОПОЛНИТЕЛЬНОЙ СУММОЙ НА ИНЫЕ ЦЕЛИ</a:t>
                      </a: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171450" marR="0" lvl="0" indent="-171450" algn="l" defTabSz="90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</a:t>
                      </a:r>
                    </a:p>
                    <a:p>
                      <a:pPr marL="171450" marR="0" lvl="0" indent="-171450" algn="l" defTabSz="90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новостройка</a:t>
                      </a:r>
                    </a:p>
                    <a:p>
                      <a:pPr marL="171450" marR="0" lvl="0" indent="-171450" algn="l" defTabSz="90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(ДКП)</a:t>
                      </a:r>
                    </a:p>
                    <a:p>
                      <a:pPr marL="171450" marR="0" lvl="0" indent="-171450" algn="l" defTabSz="90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171450" marR="0" lvl="0" indent="-171450" algn="l" defTabSz="90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171450" marR="0" lvl="0" indent="-171450" algn="l" defTabSz="90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жилой дом</a:t>
                      </a:r>
                    </a:p>
                    <a:p>
                      <a:pPr marL="0" marR="0" lvl="0" indent="0" algn="l" defTabSz="90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3</a:t>
                      </a: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05800" rtl="0" eaLnBrk="1" fontAlgn="ctr" latinLnBrk="0" hangingPunct="1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24,30%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05800" rtl="0" eaLnBrk="1" fontAlgn="ctr" latinLnBrk="0" hangingPunct="1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000" b="0" kern="1200" spc="-2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23,95%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06305152"/>
                  </a:ext>
                </a:extLst>
              </a:tr>
              <a:tr h="41238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3 и более </a:t>
                      </a: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05800" rtl="0" eaLnBrk="1" fontAlgn="ctr" latinLnBrk="0" hangingPunct="1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24,10%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05800" rtl="0" eaLnBrk="1" fontAlgn="ctr" latinLnBrk="0" hangingPunct="1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23,75%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1025050"/>
                  </a:ext>
                </a:extLst>
              </a:tr>
              <a:tr h="2414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3</a:t>
                      </a: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05800" rtl="0" eaLnBrk="1" fontAlgn="ctr" latinLnBrk="0" hangingPunct="1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24,85%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74857898"/>
                  </a:ext>
                </a:extLst>
              </a:tr>
              <a:tr h="2282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3 и более </a:t>
                      </a: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05800" rtl="0" eaLnBrk="1" fontAlgn="ctr" latinLnBrk="0" hangingPunct="1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24,60%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738723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4497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34841783"/>
              </p:ext>
            </p:extLst>
          </p:nvPr>
        </p:nvGraphicFramePr>
        <p:xfrm>
          <a:off x="191188" y="608091"/>
          <a:ext cx="11937080" cy="5419729"/>
        </p:xfrm>
        <a:graphic>
          <a:graphicData uri="http://schemas.openxmlformats.org/drawingml/2006/table">
            <a:tbl>
              <a:tblPr/>
              <a:tblGrid>
                <a:gridCol w="18954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182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2151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1268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7498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726958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ПРОГРАММА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36000" marR="5341" marT="4006" marB="0" anchor="ctr">
                    <a:lnL w="31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ПРЕДМЕТ </a:t>
                      </a:r>
                    </a:p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ЗАЛОГА</a:t>
                      </a:r>
                    </a:p>
                  </a:txBody>
                  <a:tcPr marL="5341" marR="5341" marT="4006" marB="0" anchor="ctr">
                    <a:lnL w="31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МАКСИМАЛЬНАЯ</a:t>
                      </a:r>
                      <a:r>
                        <a:rPr lang="ru-RU" sz="1000" b="1" kern="1200" spc="-20" baseline="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</a:t>
                      </a: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СУММА КРЕДИТА, </a:t>
                      </a:r>
                    </a:p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МЛН.РУБЛЕЙ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ПРОЦЕНТНАЯ СТАВКА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МИНИМАЛЬНЫЕ </a:t>
                      </a:r>
                    </a:p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ТРЕБОВАНИЯ К ПЕРВОНАЧАЛЬНОМУ ВЗНОСУ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1757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ИПОТЕКА С ГОСПОДДЕРЖКОЙ</a:t>
                      </a:r>
                    </a:p>
                  </a:txBody>
                  <a:tcPr marL="36000" marR="5341" marT="400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квартира, </a:t>
                      </a:r>
                      <a:r>
                        <a:rPr lang="ru-RU" sz="1000" b="0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r>
                        <a:rPr lang="ru-RU" sz="1000" b="0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на первичном  рынке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квартира,</a:t>
                      </a:r>
                      <a:r>
                        <a:rPr lang="en-US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</a:t>
                      </a:r>
                      <a:r>
                        <a:rPr lang="ru-RU" sz="1000" b="0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000" b="0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     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по ДКП у застройщика</a:t>
                      </a:r>
                    </a:p>
                  </a:txBody>
                  <a:tcPr marL="5341" marR="5341" marT="400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12</a:t>
                      </a: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*</a:t>
                      </a:r>
                      <a:endParaRPr lang="ru-RU" sz="10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от 8,40%</a:t>
                      </a:r>
                      <a:endParaRPr lang="ru-RU" sz="14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Свыше 15%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39076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endParaRPr lang="ru-RU" sz="1000" b="1" kern="1200" spc="-20" dirty="0" smtClean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ГОС.СУБСИДИРОВАНИЕ </a:t>
                      </a:r>
                    </a:p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ДЛЯ СЕМЕЙ С ДЕТЬМИ</a:t>
                      </a:r>
                    </a:p>
                    <a:p>
                      <a:pPr marL="0" algn="l" defTabSz="457200" rtl="0" eaLnBrk="1" fontAlgn="ctr" latinLnBrk="0" hangingPunct="1"/>
                      <a:endParaRPr lang="ru-RU" sz="1000" b="1" kern="1200" spc="-2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36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новостройка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 (ДКП, ДДУ,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     переуступка от </a:t>
                      </a:r>
                      <a:r>
                        <a:rPr lang="ru-RU" sz="1000" b="0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юр.лица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)</a:t>
                      </a: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12</a:t>
                      </a: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*</a:t>
                      </a:r>
                      <a:endParaRPr lang="ru-RU" sz="10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от 5,00%</a:t>
                      </a: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Свыше </a:t>
                      </a:r>
                      <a:r>
                        <a:rPr lang="en-US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15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%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3"/>
                  </a:ext>
                </a:extLst>
              </a:tr>
              <a:tr h="480350">
                <a:tc>
                  <a:txBody>
                    <a:bodyPr/>
                    <a:lstStyle/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РЕФИНАНСИРОВАНИЕ </a:t>
                      </a: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ГОС. СУБСИДИРОВАНИЕ</a:t>
                      </a:r>
                    </a:p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ДЛЯ СЕМЕЙ С ДЕТЬМИ</a:t>
                      </a:r>
                    </a:p>
                  </a:txBody>
                  <a:tcPr marL="36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9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8</a:t>
                      </a:r>
                      <a:r>
                        <a:rPr lang="en-US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5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% </a:t>
                      </a: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от оценочной стоимости объекта</a:t>
                      </a: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4"/>
                  </a:ext>
                </a:extLst>
              </a:tr>
              <a:tr h="466448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СЕЛЬСКАЯ ИПОТЕКА</a:t>
                      </a:r>
                    </a:p>
                  </a:txBody>
                  <a:tcPr marL="36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ИЖС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дом</a:t>
                      </a:r>
                      <a:r>
                        <a:rPr lang="ru-RU" sz="1000" b="0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 землей</a:t>
                      </a: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5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3,00%</a:t>
                      </a: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Свыше 10%</a:t>
                      </a: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9562524"/>
                  </a:ext>
                </a:extLst>
              </a:tr>
              <a:tr h="473845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ВОЕННАЯ ИПОТЕКА</a:t>
                      </a:r>
                    </a:p>
                  </a:txBody>
                  <a:tcPr marL="36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новостройка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дом с землей</a:t>
                      </a: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</a:t>
                      </a:r>
                      <a:r>
                        <a:rPr lang="en-US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3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,06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16,00%</a:t>
                      </a:r>
                      <a:endParaRPr lang="ru-RU" sz="14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Свыше 10</a:t>
                      </a:r>
                      <a:r>
                        <a:rPr lang="ru-RU" sz="10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%</a:t>
                      </a: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30"/>
                  </a:ext>
                </a:extLst>
              </a:tr>
              <a:tr h="473845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ВОЕННАЯ</a:t>
                      </a:r>
                      <a:r>
                        <a:rPr lang="ru-RU" sz="1000" b="1" kern="1200" spc="-2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 ИПОТЕКА</a:t>
                      </a:r>
                    </a:p>
                    <a:p>
                      <a:pPr marL="0" algn="l" defTabSz="457200" rtl="0" eaLnBrk="1" fontAlgn="ctr" latinLnBrk="0" hangingPunct="1"/>
                      <a:r>
                        <a:rPr lang="ru-RU" sz="1000" b="1" kern="1200" spc="-2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ДЛЯ СЕМЕЙ С ДЕТЬМИ</a:t>
                      </a:r>
                      <a:endParaRPr lang="ru-RU" sz="1000" b="1" kern="1200" spc="-2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36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новостройка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 по ДКП у</a:t>
                      </a:r>
                      <a:r>
                        <a:rPr lang="ru-RU" sz="1000" b="0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застройщика</a:t>
                      </a: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4,4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6,00%</a:t>
                      </a:r>
                      <a:endParaRPr lang="ru-RU" sz="14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Свыше</a:t>
                      </a:r>
                      <a:r>
                        <a:rPr lang="ru-RU" sz="1000" b="0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15%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82272798"/>
                  </a:ext>
                </a:extLst>
              </a:tr>
              <a:tr h="630421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РЕФИНАНСИРОВАНИЕ </a:t>
                      </a:r>
                      <a:endParaRPr lang="ru-RU" sz="1000" b="1" kern="1200" spc="-20" dirty="0" smtClean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ВОЕННОЙ </a:t>
                      </a:r>
                      <a:r>
                        <a:rPr lang="ru-RU" sz="1000" b="1" kern="1200" spc="-20" dirty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ИПОТЕКИ</a:t>
                      </a:r>
                    </a:p>
                  </a:txBody>
                  <a:tcPr marL="36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новостройка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endParaRPr lang="ru-RU" sz="10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дом с землей</a:t>
                      </a:r>
                    </a:p>
                  </a:txBody>
                  <a:tcPr marL="5341" marR="5341" marT="4006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3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16,00%</a:t>
                      </a:r>
                      <a:endParaRPr lang="ru-RU" sz="14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80% от оценочной стоимости объекта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31"/>
                  </a:ext>
                </a:extLst>
              </a:tr>
              <a:tr h="393184">
                <a:tc rowSpan="2"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ДАЛЬНЕВОСТОЧНАЯ </a:t>
                      </a:r>
                    </a:p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ИПОТЕКА</a:t>
                      </a:r>
                      <a:endParaRPr lang="ru-RU" sz="1000" b="1" kern="1200" spc="-2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36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новостройка </a:t>
                      </a: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6 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от 2,00%</a:t>
                      </a:r>
                      <a:endParaRPr lang="ru-RU" sz="14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Свыше </a:t>
                      </a:r>
                      <a:r>
                        <a:rPr lang="en-US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15</a:t>
                      </a: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%</a:t>
                      </a:r>
                      <a:endParaRPr lang="ru-RU" sz="10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47384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земельный участок на строительство жилого дома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0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жилой дом с землей</a:t>
                      </a: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65972405"/>
                  </a:ext>
                </a:extLst>
              </a:tr>
            </a:tbl>
          </a:graphicData>
        </a:graphic>
      </p:graphicFrame>
      <p:sp>
        <p:nvSpPr>
          <p:cNvPr id="6" name="Text Placeholder 12"/>
          <p:cNvSpPr txBox="1">
            <a:spLocks/>
          </p:cNvSpPr>
          <p:nvPr/>
        </p:nvSpPr>
        <p:spPr bwMode="auto">
          <a:xfrm>
            <a:off x="124271" y="79456"/>
            <a:ext cx="12003997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11" rIns="91420" bIns="45711" anchor="ctr"/>
          <a:lstStyle>
            <a:lvl1pPr>
              <a:spcBef>
                <a:spcPct val="20000"/>
              </a:spcBef>
              <a:buSzPct val="100000"/>
              <a:buBlip>
                <a:blip r:embed="rId3"/>
              </a:buBlip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8775" indent="-177800">
              <a:spcBef>
                <a:spcPct val="20000"/>
              </a:spcBef>
              <a:buClr>
                <a:srgbClr val="266234"/>
              </a:buClr>
              <a:buSzPct val="14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4988" indent="-155575">
              <a:spcBef>
                <a:spcPct val="20000"/>
              </a:spcBef>
              <a:buClr>
                <a:srgbClr val="266234"/>
              </a:buClr>
              <a:buSzPct val="120000"/>
              <a:buFont typeface="Wingdings" panose="05000000000000000000" pitchFamily="2" charset="2"/>
              <a:buChar char="§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14375" indent="-173038">
              <a:spcBef>
                <a:spcPct val="20000"/>
              </a:spcBef>
              <a:buClr>
                <a:srgbClr val="266234"/>
              </a:buClr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95350" indent="-174625">
              <a:spcBef>
                <a:spcPct val="20000"/>
              </a:spcBef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3525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18097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2669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7241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ru-RU" altLang="ru-RU" sz="2400" spc="-20" dirty="0">
                <a:latin typeface="Proxima Nova" charset="0"/>
                <a:ea typeface="Proxima Nova" charset="0"/>
                <a:cs typeface="Proxima Nova" charset="0"/>
              </a:rPr>
              <a:t>ЛЬГОТНАЯ ИПОТЕКА С ГОСУДАРСТВЕННОЙ ПОДДЕРЖКОЙ</a:t>
            </a:r>
            <a:endParaRPr lang="en-US" altLang="ru-RU" sz="2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4271" y="6301407"/>
            <a:ext cx="111819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/>
              <a:t>* </a:t>
            </a:r>
            <a:r>
              <a:rPr lang="ru-RU" sz="900" spc="-16" dirty="0" smtClean="0"/>
              <a:t>Д</a:t>
            </a:r>
            <a:r>
              <a:rPr lang="ru-RU" sz="900" spc="-16" dirty="0" smtClean="0">
                <a:latin typeface="Proxima Nova" charset="0"/>
                <a:ea typeface="Proxima Nova" charset="0"/>
                <a:cs typeface="Proxima Nova" charset="0"/>
              </a:rPr>
              <a:t>о </a:t>
            </a:r>
            <a:r>
              <a:rPr lang="ru-RU" sz="900" spc="-16" dirty="0">
                <a:latin typeface="Proxima Nova" charset="0"/>
                <a:ea typeface="Proxima Nova" charset="0"/>
                <a:cs typeface="Proxima Nova" charset="0"/>
              </a:rPr>
              <a:t>6 млн. руб. в регионах отличных от Москвы, Московской обл., Санкт-Петербурга и Ленинградской </a:t>
            </a:r>
            <a:r>
              <a:rPr lang="ru-RU" sz="900" spc="-16" dirty="0" smtClean="0">
                <a:latin typeface="Proxima Nova" charset="0"/>
                <a:ea typeface="Proxima Nova" charset="0"/>
                <a:cs typeface="Proxima Nova" charset="0"/>
              </a:rPr>
              <a:t>обл.</a:t>
            </a:r>
          </a:p>
          <a:p>
            <a:r>
              <a:rPr lang="ru-RU" sz="900" dirty="0" smtClean="0"/>
              <a:t>*</a:t>
            </a:r>
            <a:r>
              <a:rPr lang="ru-RU" sz="900" dirty="0" smtClean="0">
                <a:cs typeface="Arial" panose="020B0604020202020204" pitchFamily="34" charset="0"/>
              </a:rPr>
              <a:t>* </a:t>
            </a:r>
            <a:r>
              <a:rPr lang="ru-RU" sz="900" dirty="0" smtClean="0"/>
              <a:t>Специальные процентные ставки </a:t>
            </a:r>
            <a:r>
              <a:rPr lang="ru-RU" sz="900" dirty="0"/>
              <a:t>по 30.06.2022 (п</a:t>
            </a:r>
            <a:r>
              <a:rPr lang="ru-RU" sz="900" dirty="0">
                <a:cs typeface="Arial" panose="020B0604020202020204" pitchFamily="34" charset="0"/>
              </a:rPr>
              <a:t>рименяется только в случае выбора клиентом условий кредитования со страхованием жизни, здоровья и временной утраты трудоспособности)</a:t>
            </a:r>
          </a:p>
          <a:p>
            <a:r>
              <a:rPr lang="ru-RU" sz="900" dirty="0" smtClean="0"/>
              <a:t>***В </a:t>
            </a:r>
            <a:r>
              <a:rPr lang="ru-RU" sz="900" dirty="0"/>
              <a:t>случае отсутствия личного страхования ставка 3%</a:t>
            </a:r>
          </a:p>
          <a:p>
            <a:endParaRPr lang="ru-RU" sz="700" dirty="0"/>
          </a:p>
        </p:txBody>
      </p:sp>
      <p:sp>
        <p:nvSpPr>
          <p:cNvPr id="8" name="TextBox 7"/>
          <p:cNvSpPr txBox="1"/>
          <p:nvPr/>
        </p:nvSpPr>
        <p:spPr>
          <a:xfrm>
            <a:off x="8093556" y="1411551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</a:t>
            </a:r>
            <a:r>
              <a:rPr lang="ru-RU" dirty="0" smtClean="0"/>
              <a:t>*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09831" y="5384612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**</a:t>
            </a:r>
            <a:r>
              <a:rPr lang="en-US" dirty="0" smtClean="0"/>
              <a:t>*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048672" y="2301802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</a:t>
            </a:r>
            <a:r>
              <a:rPr lang="ru-RU" dirty="0" smtClean="0"/>
              <a:t>*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09431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81616301"/>
              </p:ext>
            </p:extLst>
          </p:nvPr>
        </p:nvGraphicFramePr>
        <p:xfrm>
          <a:off x="150229" y="643042"/>
          <a:ext cx="11800765" cy="4880108"/>
        </p:xfrm>
        <a:graphic>
          <a:graphicData uri="http://schemas.openxmlformats.org/drawingml/2006/table">
            <a:tbl>
              <a:tblPr/>
              <a:tblGrid>
                <a:gridCol w="13818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75829">
                  <a:extLst>
                    <a:ext uri="{9D8B030D-6E8A-4147-A177-3AD203B41FA5}">
                      <a16:colId xmlns:a16="http://schemas.microsoft.com/office/drawing/2014/main" xmlns="" val="2111976111"/>
                    </a:ext>
                  </a:extLst>
                </a:gridCol>
                <a:gridCol w="1215189">
                  <a:extLst>
                    <a:ext uri="{9D8B030D-6E8A-4147-A177-3AD203B41FA5}">
                      <a16:colId xmlns:a16="http://schemas.microsoft.com/office/drawing/2014/main" xmlns="" val="3674777357"/>
                    </a:ext>
                  </a:extLst>
                </a:gridCol>
                <a:gridCol w="3212432">
                  <a:extLst>
                    <a:ext uri="{9D8B030D-6E8A-4147-A177-3AD203B41FA5}">
                      <a16:colId xmlns:a16="http://schemas.microsoft.com/office/drawing/2014/main" xmlns="" val="550371865"/>
                    </a:ext>
                  </a:extLst>
                </a:gridCol>
                <a:gridCol w="2767263">
                  <a:extLst>
                    <a:ext uri="{9D8B030D-6E8A-4147-A177-3AD203B41FA5}">
                      <a16:colId xmlns:a16="http://schemas.microsoft.com/office/drawing/2014/main" xmlns="" val="1871156646"/>
                    </a:ext>
                  </a:extLst>
                </a:gridCol>
                <a:gridCol w="1748215">
                  <a:extLst>
                    <a:ext uri="{9D8B030D-6E8A-4147-A177-3AD203B41FA5}">
                      <a16:colId xmlns:a16="http://schemas.microsoft.com/office/drawing/2014/main" xmlns="" val="1065703489"/>
                    </a:ext>
                  </a:extLst>
                </a:gridCol>
              </a:tblGrid>
              <a:tr h="693389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ПРОГРАММА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ПРЕДМЕТ </a:t>
                      </a:r>
                    </a:p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ЗАЛОГА</a:t>
                      </a: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СУММА КРЕДИТА, </a:t>
                      </a:r>
                    </a:p>
                    <a:p>
                      <a:pPr marL="0" algn="l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МЛН. РУБ.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ПРОЦЕНТНАЯ СТАВКА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МИНИМАЛЬНЫЕ </a:t>
                      </a:r>
                    </a:p>
                    <a:p>
                      <a:pPr marL="0" algn="ctr" defTabSz="457200" rtl="0" eaLnBrk="1" fontAlgn="ctr" latinLnBrk="0" hangingPunct="1"/>
                      <a:r>
                        <a:rPr lang="ru-RU" sz="1000" b="1" kern="1200" spc="-20" dirty="0" smtClean="0">
                          <a:solidFill>
                            <a:schemeClr val="bg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ТРЕБОВАНИЯ К ПЕРВОНАЧАЛЬНОМУ ВЗНОСУ</a:t>
                      </a:r>
                      <a:endParaRPr lang="ru-RU" sz="1000" b="1" kern="1200" spc="-20" dirty="0">
                        <a:solidFill>
                          <a:schemeClr val="bg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145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ИПОТЕКА</a:t>
                      </a:r>
                    </a:p>
                    <a:p>
                      <a:pPr algn="l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ПО </a:t>
                      </a:r>
                      <a:r>
                        <a:rPr lang="ru-RU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2-М </a:t>
                      </a:r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ДОКУМЕНТАМ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fontAlgn="ctr">
                        <a:buFont typeface="Wingdings" panose="05000000000000000000" pitchFamily="2" charset="2"/>
                        <a:buChar char="q"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 </a:t>
                      </a:r>
                    </a:p>
                    <a:p>
                      <a:pPr marL="171450" marR="0" lvl="0" indent="-171450" algn="l" defTabSz="90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новостройка</a:t>
                      </a:r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*</a:t>
                      </a:r>
                      <a:endParaRPr lang="ru-RU" sz="11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171450" indent="-171450" algn="l" fontAlgn="ctr">
                        <a:buFont typeface="Wingdings" panose="05000000000000000000" pitchFamily="2" charset="2"/>
                        <a:buChar char="q"/>
                      </a:pPr>
                      <a:r>
                        <a:rPr lang="ru-RU" sz="1100" b="0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endParaRPr lang="ru-RU" sz="11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15</a:t>
                      </a:r>
                      <a:endParaRPr lang="ru-RU" sz="11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17,80%</a:t>
                      </a:r>
                      <a:endParaRPr lang="ru-RU" sz="11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40%</a:t>
                      </a: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  <a:tr h="7194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дом с землей</a:t>
                      </a: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ru-RU" sz="1100" b="0" kern="1200" spc="-20" dirty="0">
                        <a:solidFill>
                          <a:srgbClr val="FF0000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21,50%</a:t>
                      </a:r>
                      <a:endParaRPr lang="ru-RU" sz="11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50%</a:t>
                      </a: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1"/>
                  </a:ext>
                </a:extLst>
              </a:tr>
              <a:tr h="530411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ЦЕЛЕВОЙ </a:t>
                      </a:r>
                    </a:p>
                    <a:p>
                      <a:pPr algn="l" fontAlgn="ctr"/>
                      <a:r>
                        <a:rPr lang="ru-RU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под </a:t>
                      </a: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залог имеющейся недвижимости                           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 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100" b="0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endParaRPr lang="ru-RU" sz="11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20</a:t>
                      </a:r>
                      <a:endParaRPr lang="ru-RU" sz="11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16,80</a:t>
                      </a: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%</a:t>
                      </a:r>
                      <a:endParaRPr lang="ru-RU" sz="11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</a:t>
                      </a:r>
                      <a:r>
                        <a:rPr lang="ru-RU" sz="11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70% от оценочной стоимости объекта</a:t>
                      </a: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6"/>
                  </a:ext>
                </a:extLst>
              </a:tr>
              <a:tr h="5100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дом с землей</a:t>
                      </a: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ru-RU" sz="1100" b="0" kern="1200" spc="-20" dirty="0">
                        <a:solidFill>
                          <a:srgbClr val="FF0000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18,50%</a:t>
                      </a:r>
                      <a:endParaRPr lang="ru-RU" sz="11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28"/>
                  </a:ext>
                </a:extLst>
              </a:tr>
              <a:tr h="8676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НЕЦЕЛЕВОЙ </a:t>
                      </a:r>
                    </a:p>
                    <a:p>
                      <a:pPr algn="l" fontAlgn="ctr"/>
                      <a:r>
                        <a:rPr lang="ru-RU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под </a:t>
                      </a: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залог имеющейся недвижимости         </a:t>
                      </a: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квартира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100" b="0" kern="1200" spc="-20" dirty="0" err="1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таунхаус</a:t>
                      </a: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дом с землей</a:t>
                      </a: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 </a:t>
                      </a: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10</a:t>
                      </a: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19,55</a:t>
                      </a: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%</a:t>
                      </a:r>
                      <a:endParaRPr lang="ru-RU" sz="11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50% от оценочной стоимости объекта</a:t>
                      </a: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9"/>
                  </a:ext>
                </a:extLst>
              </a:tr>
              <a:tr h="8676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ДОМ С ЗЕМЛЕЙ</a:t>
                      </a:r>
                    </a:p>
                    <a:p>
                      <a:pPr algn="l" fontAlgn="ctr"/>
                      <a:r>
                        <a:rPr lang="ru-RU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Segoe UI" panose="020B0502040204020203" pitchFamily="34" charset="0"/>
                          <a:cs typeface="Segoe UI" panose="020B0502040204020203" pitchFamily="34" charset="0"/>
                        </a:rPr>
                        <a:t>ЗЕМЕЛЬНЫЙ УЧАСТОК</a:t>
                      </a:r>
                      <a:endParaRPr lang="ru-RU" sz="1000" b="1" i="0" u="none" strike="noStrike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дом с землей</a:t>
                      </a:r>
                    </a:p>
                    <a:p>
                      <a:pPr marL="171450" marR="0" indent="-1714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участок</a:t>
                      </a: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kern="1200" spc="-20" dirty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до </a:t>
                      </a: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20</a:t>
                      </a:r>
                      <a:endParaRPr lang="ru-RU" sz="11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72000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ПВ</a:t>
                      </a:r>
                      <a:r>
                        <a:rPr lang="ru-RU" sz="1100" b="0" kern="1200" spc="-20" baseline="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 до 50%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18,45%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ПВ более 50%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0" kern="1200" spc="-20" dirty="0" smtClean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17,10%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0" kern="1200" spc="-20" dirty="0">
                        <a:solidFill>
                          <a:schemeClr val="tx1"/>
                        </a:solidFill>
                        <a:latin typeface="Proxima Nova" charset="0"/>
                        <a:ea typeface="Proxima Nova" charset="0"/>
                        <a:cs typeface="Proxima Nova" charset="0"/>
                      </a:endParaRP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25%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100" b="0" kern="1200" spc="-20" dirty="0" smtClean="0">
                          <a:solidFill>
                            <a:schemeClr val="tx1"/>
                          </a:solidFill>
                          <a:latin typeface="Proxima Nova" charset="0"/>
                          <a:ea typeface="Proxima Nova" charset="0"/>
                          <a:cs typeface="Proxima Nova" charset="0"/>
                        </a:rPr>
                        <a:t>базовый</a:t>
                      </a:r>
                    </a:p>
                  </a:txBody>
                  <a:tcPr marL="5341" marR="5341" marT="4006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00735555"/>
                  </a:ext>
                </a:extLst>
              </a:tr>
            </a:tbl>
          </a:graphicData>
        </a:graphic>
      </p:graphicFrame>
      <p:sp>
        <p:nvSpPr>
          <p:cNvPr id="6" name="Text Placeholder 12"/>
          <p:cNvSpPr txBox="1">
            <a:spLocks/>
          </p:cNvSpPr>
          <p:nvPr/>
        </p:nvSpPr>
        <p:spPr bwMode="auto">
          <a:xfrm>
            <a:off x="128337" y="39937"/>
            <a:ext cx="7728484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11" rIns="91420" bIns="45711" anchor="ctr"/>
          <a:lstStyle>
            <a:lvl1pPr>
              <a:spcBef>
                <a:spcPct val="20000"/>
              </a:spcBef>
              <a:buSzPct val="100000"/>
              <a:buBlip>
                <a:blip r:embed="rId3"/>
              </a:buBlip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8775" indent="-177800">
              <a:spcBef>
                <a:spcPct val="20000"/>
              </a:spcBef>
              <a:buClr>
                <a:srgbClr val="266234"/>
              </a:buClr>
              <a:buSzPct val="14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4988" indent="-155575">
              <a:spcBef>
                <a:spcPct val="20000"/>
              </a:spcBef>
              <a:buClr>
                <a:srgbClr val="266234"/>
              </a:buClr>
              <a:buSzPct val="120000"/>
              <a:buFont typeface="Wingdings" panose="05000000000000000000" pitchFamily="2" charset="2"/>
              <a:buChar char="§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14375" indent="-173038">
              <a:spcBef>
                <a:spcPct val="20000"/>
              </a:spcBef>
              <a:buClr>
                <a:srgbClr val="266234"/>
              </a:buClr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95350" indent="-174625">
              <a:spcBef>
                <a:spcPct val="20000"/>
              </a:spcBef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3525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18097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2669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724150" indent="-1746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66234"/>
              </a:buClr>
              <a:buSzPct val="50000"/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ru-RU" altLang="ru-RU" sz="2400" spc="-20" dirty="0">
                <a:latin typeface="Proxima Nova" charset="0"/>
                <a:ea typeface="Proxima Nova" charset="0"/>
                <a:cs typeface="Proxima Nova" charset="0"/>
              </a:rPr>
              <a:t>СПЕЦИАЛЬНЫЕ ПРОГРАММЫ</a:t>
            </a:r>
            <a:endParaRPr lang="en-US" altLang="ru-RU" sz="240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8337" y="6097326"/>
            <a:ext cx="11844547" cy="4939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800" dirty="0" smtClean="0">
              <a:solidFill>
                <a:schemeClr val="tx1"/>
              </a:solidFill>
            </a:endParaRPr>
          </a:p>
          <a:p>
            <a:r>
              <a:rPr lang="ru-RU" sz="800" dirty="0" smtClean="0">
                <a:solidFill>
                  <a:schemeClr val="tx1"/>
                </a:solidFill>
              </a:rPr>
              <a:t>* Ставки по кредитам на </a:t>
            </a:r>
            <a:r>
              <a:rPr lang="ru-RU" sz="800" dirty="0">
                <a:solidFill>
                  <a:schemeClr val="tx1"/>
                </a:solidFill>
              </a:rPr>
              <a:t>цели </a:t>
            </a:r>
            <a:r>
              <a:rPr lang="ru-RU" sz="800" dirty="0" smtClean="0">
                <a:solidFill>
                  <a:schemeClr val="tx1"/>
                </a:solidFill>
              </a:rPr>
              <a:t>оплаты </a:t>
            </a:r>
            <a:r>
              <a:rPr lang="ru-RU" sz="800" dirty="0">
                <a:solidFill>
                  <a:schemeClr val="tx1"/>
                </a:solidFill>
              </a:rPr>
              <a:t>цены по договору участия в долевом строительстве (в том числе по договору уступки прав (требований)) объекта недвижимости, строительство которого </a:t>
            </a:r>
            <a:r>
              <a:rPr lang="ru-RU" sz="800" dirty="0" smtClean="0">
                <a:solidFill>
                  <a:schemeClr val="tx1"/>
                </a:solidFill>
              </a:rPr>
              <a:t>финансируется АО </a:t>
            </a:r>
            <a:r>
              <a:rPr lang="ru-RU" sz="800" dirty="0">
                <a:solidFill>
                  <a:schemeClr val="tx1"/>
                </a:solidFill>
              </a:rPr>
              <a:t>«</a:t>
            </a:r>
            <a:r>
              <a:rPr lang="ru-RU" sz="800" dirty="0" err="1">
                <a:solidFill>
                  <a:schemeClr val="tx1"/>
                </a:solidFill>
              </a:rPr>
              <a:t>Россельхозбанк</a:t>
            </a:r>
            <a:r>
              <a:rPr lang="ru-RU" sz="800" dirty="0">
                <a:solidFill>
                  <a:schemeClr val="tx1"/>
                </a:solidFill>
              </a:rPr>
              <a:t>» либо у застройщиков, входящих в группу компаний «ПИК</a:t>
            </a:r>
            <a:r>
              <a:rPr lang="ru-RU" sz="800" dirty="0" smtClean="0">
                <a:solidFill>
                  <a:schemeClr val="tx1"/>
                </a:solidFill>
              </a:rPr>
              <a:t>».</a:t>
            </a:r>
            <a:endParaRPr lang="ru-RU" sz="800" dirty="0">
              <a:solidFill>
                <a:schemeClr val="tx1"/>
              </a:solidFill>
            </a:endParaRPr>
          </a:p>
          <a:p>
            <a:endParaRPr lang="ru-RU" sz="800" dirty="0">
              <a:solidFill>
                <a:schemeClr val="tx1"/>
              </a:solidFill>
            </a:endParaRPr>
          </a:p>
          <a:p>
            <a:endParaRPr lang="ru-RU" sz="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741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812" y="1841963"/>
            <a:ext cx="6102000" cy="4064745"/>
          </a:xfrm>
          <a:custGeom>
            <a:avLst/>
            <a:gdLst/>
            <a:ahLst/>
            <a:cxnLst/>
            <a:rect l="l" t="t" r="r" b="b"/>
            <a:pathLst>
              <a:path w="4641215" h="1467485">
                <a:moveTo>
                  <a:pt x="4640872" y="1467053"/>
                </a:moveTo>
                <a:lnTo>
                  <a:pt x="4640872" y="0"/>
                </a:lnTo>
                <a:lnTo>
                  <a:pt x="0" y="0"/>
                </a:lnTo>
                <a:lnTo>
                  <a:pt x="0" y="1467053"/>
                </a:lnTo>
                <a:lnTo>
                  <a:pt x="4640872" y="1467053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Заголовок 2"/>
          <p:cNvSpPr txBox="1">
            <a:spLocks/>
          </p:cNvSpPr>
          <p:nvPr/>
        </p:nvSpPr>
        <p:spPr>
          <a:xfrm>
            <a:off x="113490" y="105690"/>
            <a:ext cx="7805812" cy="6339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1"/>
                </a:solidFill>
                <a:latin typeface="Montserrat ExtraBold" pitchFamily="2" charset="0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endParaRPr lang="ru-RU" sz="2400" b="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  <p:pic>
        <p:nvPicPr>
          <p:cNvPr id="3074" name="Picture 2" descr="C:\Users\Slobodyan-RA\Desktop\Картинки\iSRDTHYX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852" y="1839912"/>
            <a:ext cx="6095148" cy="406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object 8"/>
          <p:cNvSpPr txBox="1"/>
          <p:nvPr/>
        </p:nvSpPr>
        <p:spPr>
          <a:xfrm>
            <a:off x="215007" y="2162876"/>
            <a:ext cx="4752274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83310" indent="-12700">
              <a:lnSpc>
                <a:spcPct val="100000"/>
              </a:lnSpc>
              <a:spcBef>
                <a:spcPts val="100"/>
              </a:spcBef>
            </a:pPr>
            <a:r>
              <a:rPr lang="ru-RU"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Наш офис</a:t>
            </a:r>
            <a:r>
              <a:rPr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в Санкт-Петербурге</a:t>
            </a: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4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pPr marL="28575">
              <a:lnSpc>
                <a:spcPct val="100000"/>
              </a:lnSpc>
              <a:spcBef>
                <a:spcPts val="5"/>
              </a:spcBef>
            </a:pPr>
            <a:r>
              <a:rPr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Адрес: Санкт-Петербург, </a:t>
            </a:r>
            <a:r>
              <a: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Невский </a:t>
            </a:r>
            <a:r>
              <a:rPr lang="ru-RU" sz="1100" spc="-2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проспект, </a:t>
            </a:r>
            <a:r>
              <a:rPr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д. </a:t>
            </a:r>
            <a:r>
              <a:rPr lang="ru-RU" sz="1100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15</a:t>
            </a:r>
            <a:endParaRPr sz="1100" spc="-20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28" name="object 8"/>
          <p:cNvSpPr txBox="1"/>
          <p:nvPr/>
        </p:nvSpPr>
        <p:spPr>
          <a:xfrm>
            <a:off x="215007" y="3059056"/>
            <a:ext cx="4752274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5"/>
              </a:spcBef>
            </a:pPr>
            <a:r>
              <a:rPr sz="1400" b="1" spc="-20" dirty="0" err="1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Ответственные</a:t>
            </a:r>
            <a:r>
              <a:rPr sz="1400" b="1" spc="-2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сотрудники:</a:t>
            </a:r>
          </a:p>
        </p:txBody>
      </p:sp>
      <p:sp>
        <p:nvSpPr>
          <p:cNvPr id="29" name="object 11"/>
          <p:cNvSpPr txBox="1"/>
          <p:nvPr/>
        </p:nvSpPr>
        <p:spPr>
          <a:xfrm>
            <a:off x="208897" y="3448494"/>
            <a:ext cx="2657769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ru-RU"/>
            </a:defPPr>
            <a:lvl1pPr marL="12700">
              <a:spcBef>
                <a:spcPts val="5"/>
              </a:spcBef>
              <a:defRPr sz="1400" b="1" spc="-20">
                <a:latin typeface="Proxima Nova" charset="0"/>
                <a:ea typeface="Proxima Nova" charset="0"/>
                <a:cs typeface="Proxima Nova" charset="0"/>
              </a:defRPr>
            </a:lvl1pPr>
          </a:lstStyle>
          <a:p>
            <a:r>
              <a:rPr lang="ru-RU" dirty="0">
                <a:solidFill>
                  <a:schemeClr val="bg1"/>
                </a:solidFill>
              </a:rPr>
              <a:t>Руководитель отдела ипотеки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30" name="object 12"/>
          <p:cNvSpPr txBox="1"/>
          <p:nvPr/>
        </p:nvSpPr>
        <p:spPr>
          <a:xfrm>
            <a:off x="217072" y="3739365"/>
            <a:ext cx="1271327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5"/>
              </a:spcBef>
              <a:defRPr sz="1100" spc="-20">
                <a:latin typeface="Proxima Nova" charset="0"/>
                <a:ea typeface="Proxima Nova" charset="0"/>
                <a:cs typeface="Proxima Nova" charset="0"/>
              </a:defRPr>
            </a:lvl1pPr>
          </a:lstStyle>
          <a:p>
            <a:r>
              <a:rPr lang="ru-RU" dirty="0">
                <a:solidFill>
                  <a:schemeClr val="bg1"/>
                </a:solidFill>
              </a:rPr>
              <a:t>Иванов Иван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31" name="object 13"/>
          <p:cNvSpPr txBox="1"/>
          <p:nvPr/>
        </p:nvSpPr>
        <p:spPr>
          <a:xfrm>
            <a:off x="217071" y="3954013"/>
            <a:ext cx="192509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5"/>
              </a:spcBef>
              <a:defRPr sz="1100" spc="-20">
                <a:latin typeface="Proxima Nova" charset="0"/>
                <a:ea typeface="Proxima Nova" charset="0"/>
                <a:cs typeface="Proxima Nova" charset="0"/>
              </a:defRPr>
            </a:lvl1pPr>
          </a:lstStyle>
          <a:p>
            <a:r>
              <a:rPr dirty="0">
                <a:solidFill>
                  <a:schemeClr val="bg1"/>
                </a:solidFill>
              </a:rPr>
              <a:t>Моб.: +7 </a:t>
            </a:r>
            <a:r>
              <a:rPr dirty="0" smtClean="0">
                <a:solidFill>
                  <a:schemeClr val="bg1"/>
                </a:solidFill>
              </a:rPr>
              <a:t>91</a:t>
            </a:r>
            <a:r>
              <a:rPr lang="ru-RU" dirty="0" smtClean="0">
                <a:solidFill>
                  <a:schemeClr val="bg1"/>
                </a:solidFill>
              </a:rPr>
              <a:t>1 238 22 33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32" name="object 14"/>
          <p:cNvSpPr txBox="1"/>
          <p:nvPr/>
        </p:nvSpPr>
        <p:spPr>
          <a:xfrm>
            <a:off x="209122" y="4164200"/>
            <a:ext cx="2630981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5"/>
              </a:spcBef>
              <a:defRPr sz="1100" spc="-20">
                <a:latin typeface="Proxima Nova" charset="0"/>
                <a:ea typeface="Proxima Nova" charset="0"/>
                <a:cs typeface="Proxima Nova" charset="0"/>
              </a:defRPr>
            </a:lvl1pPr>
          </a:lstStyle>
          <a:p>
            <a:r>
              <a:rPr dirty="0">
                <a:solidFill>
                  <a:schemeClr val="bg1"/>
                </a:solidFill>
              </a:rPr>
              <a:t>E-mail: </a:t>
            </a:r>
            <a:r>
              <a:rPr lang="en-US" dirty="0" smtClean="0">
                <a:solidFill>
                  <a:schemeClr val="bg1"/>
                </a:solidFill>
                <a:hlinkClick r:id="rId3"/>
              </a:rPr>
              <a:t>Ivanov</a:t>
            </a:r>
            <a:r>
              <a:rPr dirty="0" smtClean="0">
                <a:solidFill>
                  <a:schemeClr val="bg1"/>
                </a:solidFill>
                <a:hlinkClick r:id="rId3"/>
              </a:rPr>
              <a:t>@r</a:t>
            </a:r>
            <a:r>
              <a:rPr lang="en-US" dirty="0" smtClean="0">
                <a:solidFill>
                  <a:schemeClr val="bg1"/>
                </a:solidFill>
                <a:hlinkClick r:id="rId3"/>
              </a:rPr>
              <a:t>shbank</a:t>
            </a:r>
            <a:r>
              <a:rPr dirty="0" smtClean="0">
                <a:solidFill>
                  <a:schemeClr val="bg1"/>
                </a:solidFill>
                <a:hlinkClick r:id="rId3"/>
              </a:rPr>
              <a:t>.ru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33" name="object 16"/>
          <p:cNvSpPr txBox="1"/>
          <p:nvPr/>
        </p:nvSpPr>
        <p:spPr>
          <a:xfrm>
            <a:off x="3236125" y="3448598"/>
            <a:ext cx="1951154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ru-RU"/>
            </a:defPPr>
            <a:lvl1pPr marL="12700">
              <a:spcBef>
                <a:spcPts val="5"/>
              </a:spcBef>
              <a:defRPr sz="1400" b="1" spc="-20">
                <a:latin typeface="Proxima Nova" charset="0"/>
                <a:ea typeface="Proxima Nova" charset="0"/>
                <a:cs typeface="Proxima Nova" charset="0"/>
              </a:defRPr>
            </a:lvl1pPr>
          </a:lstStyle>
          <a:p>
            <a:r>
              <a:rPr dirty="0">
                <a:solidFill>
                  <a:schemeClr val="bg1"/>
                </a:solidFill>
              </a:rPr>
              <a:t>Ведущий специалист:</a:t>
            </a:r>
          </a:p>
        </p:txBody>
      </p:sp>
      <p:sp>
        <p:nvSpPr>
          <p:cNvPr id="34" name="object 17"/>
          <p:cNvSpPr txBox="1"/>
          <p:nvPr/>
        </p:nvSpPr>
        <p:spPr>
          <a:xfrm>
            <a:off x="3245903" y="3739473"/>
            <a:ext cx="1338658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5"/>
              </a:spcBef>
              <a:defRPr sz="1100" spc="-20">
                <a:latin typeface="Proxima Nova" charset="0"/>
                <a:ea typeface="Proxima Nova" charset="0"/>
                <a:cs typeface="Proxima Nova" charset="0"/>
              </a:defRPr>
            </a:lvl1pPr>
          </a:lstStyle>
          <a:p>
            <a:r>
              <a:rPr lang="ru-RU" dirty="0" smtClean="0">
                <a:solidFill>
                  <a:schemeClr val="bg1"/>
                </a:solidFill>
              </a:rPr>
              <a:t>Петрова Наталья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35" name="object 18"/>
          <p:cNvSpPr txBox="1"/>
          <p:nvPr/>
        </p:nvSpPr>
        <p:spPr>
          <a:xfrm>
            <a:off x="3245904" y="3950811"/>
            <a:ext cx="1972149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5"/>
              </a:spcBef>
              <a:defRPr sz="1100" spc="-20">
                <a:latin typeface="Proxima Nova" charset="0"/>
                <a:ea typeface="Proxima Nova" charset="0"/>
                <a:cs typeface="Proxima Nova" charset="0"/>
              </a:defRPr>
            </a:lvl1pPr>
          </a:lstStyle>
          <a:p>
            <a:r>
              <a:rPr dirty="0">
                <a:solidFill>
                  <a:schemeClr val="bg1"/>
                </a:solidFill>
              </a:rPr>
              <a:t>Моб.: +7 </a:t>
            </a:r>
            <a:r>
              <a:rPr lang="ru-RU" dirty="0" smtClean="0">
                <a:solidFill>
                  <a:schemeClr val="bg1"/>
                </a:solidFill>
              </a:rPr>
              <a:t>916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587 34 98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37" name="object 14"/>
          <p:cNvSpPr txBox="1"/>
          <p:nvPr/>
        </p:nvSpPr>
        <p:spPr>
          <a:xfrm>
            <a:off x="3239784" y="4157580"/>
            <a:ext cx="2630981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5"/>
              </a:spcBef>
              <a:defRPr sz="1100" spc="-20">
                <a:latin typeface="Proxima Nova" charset="0"/>
                <a:ea typeface="Proxima Nova" charset="0"/>
                <a:cs typeface="Proxima Nova" charset="0"/>
              </a:defRPr>
            </a:lvl1pPr>
          </a:lstStyle>
          <a:p>
            <a:r>
              <a:rPr dirty="0">
                <a:solidFill>
                  <a:schemeClr val="bg1"/>
                </a:solidFill>
              </a:rPr>
              <a:t>E-mail: </a:t>
            </a:r>
            <a:r>
              <a:rPr lang="en-US" dirty="0" smtClean="0">
                <a:solidFill>
                  <a:schemeClr val="bg1"/>
                </a:solidFill>
                <a:hlinkClick r:id="rId4"/>
              </a:rPr>
              <a:t>petrova</a:t>
            </a:r>
            <a:r>
              <a:rPr dirty="0" smtClean="0">
                <a:solidFill>
                  <a:schemeClr val="bg1"/>
                </a:solidFill>
                <a:hlinkClick r:id="rId4"/>
              </a:rPr>
              <a:t>@r</a:t>
            </a:r>
            <a:r>
              <a:rPr lang="en-US" dirty="0" smtClean="0">
                <a:solidFill>
                  <a:schemeClr val="bg1"/>
                </a:solidFill>
                <a:hlinkClick r:id="rId4"/>
              </a:rPr>
              <a:t>shbank</a:t>
            </a:r>
            <a:r>
              <a:rPr dirty="0" smtClean="0">
                <a:solidFill>
                  <a:schemeClr val="bg1"/>
                </a:solidFill>
                <a:hlinkClick r:id="rId4"/>
              </a:rPr>
              <a:t>.ru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38" name="Заголовок 2"/>
          <p:cNvSpPr txBox="1">
            <a:spLocks/>
          </p:cNvSpPr>
          <p:nvPr/>
        </p:nvSpPr>
        <p:spPr>
          <a:xfrm>
            <a:off x="265890" y="83168"/>
            <a:ext cx="7805812" cy="6339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1"/>
                </a:solidFill>
                <a:latin typeface="Montserrat ExtraBold" pitchFamily="2" charset="0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sz="2400" b="0" spc="-20" dirty="0" smtClean="0">
                <a:latin typeface="Proxima Nova" charset="0"/>
                <a:ea typeface="Proxima Nova" charset="0"/>
                <a:cs typeface="Proxima Nova" charset="0"/>
              </a:rPr>
              <a:t>КОНТАКТЫ</a:t>
            </a:r>
            <a:endParaRPr lang="ru-RU" sz="2400" b="0" spc="-20" dirty="0">
              <a:latin typeface="Proxima Nova" charset="0"/>
              <a:ea typeface="Proxima Nova" charset="0"/>
              <a:cs typeface="Proxima Nova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5956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Тема Office">
  <a:themeElements>
    <a:clrScheme name="РСХБ 1">
      <a:dk1>
        <a:srgbClr val="000000"/>
      </a:dk1>
      <a:lt1>
        <a:srgbClr val="FFFFFF"/>
      </a:lt1>
      <a:dk2>
        <a:srgbClr val="424242"/>
      </a:dk2>
      <a:lt2>
        <a:srgbClr val="E7E6E6"/>
      </a:lt2>
      <a:accent1>
        <a:srgbClr val="5DA338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IT Services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enc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enc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>
    <a:spDef>
      <a:spPr bwMode="auto">
        <a:solidFill>
          <a:srgbClr val="05889A"/>
        </a:solidFill>
        <a:ln>
          <a:noFill/>
        </a:ln>
      </a:spPr>
      <a:bodyPr lIns="0" tIns="0" rIns="0" bIns="0" rtlCol="0" anchor="ctr"/>
      <a:lstStyle>
        <a:defPPr algn="ctr">
          <a:defRPr/>
        </a:defPPr>
      </a:lstStyle>
    </a:spDef>
  </a:objectDefaults>
  <a:extraClrSchemeLst/>
</a:theme>
</file>

<file path=ppt/theme/theme3.xml><?xml version="1.0" encoding="utf-8"?>
<a:theme xmlns:a="http://schemas.openxmlformats.org/drawingml/2006/main" name="Специальное оформление">
  <a:themeElements>
    <a:clrScheme name="Другая 2">
      <a:dk1>
        <a:srgbClr val="333333"/>
      </a:dk1>
      <a:lt1>
        <a:srgbClr val="FFFFFF"/>
      </a:lt1>
      <a:dk2>
        <a:srgbClr val="333333"/>
      </a:dk2>
      <a:lt2>
        <a:srgbClr val="FFFFFF"/>
      </a:lt2>
      <a:accent1>
        <a:srgbClr val="2B6030"/>
      </a:accent1>
      <a:accent2>
        <a:srgbClr val="6AA744"/>
      </a:accent2>
      <a:accent3>
        <a:srgbClr val="FFCB05"/>
      </a:accent3>
      <a:accent4>
        <a:srgbClr val="A17711"/>
      </a:accent4>
      <a:accent5>
        <a:srgbClr val="A6CE39"/>
      </a:accent5>
      <a:accent6>
        <a:srgbClr val="65CCFF"/>
      </a:accent6>
      <a:hlink>
        <a:srgbClr val="00AAFF"/>
      </a:hlink>
      <a:folHlink>
        <a:srgbClr val="99DDFF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88964CC9E0EDB34386107033A95C442E" ma:contentTypeVersion="0" ma:contentTypeDescription="Создание документа." ma:contentTypeScope="" ma:versionID="b42b9bd8b3942b3458508d2fdf67ce26">
  <xsd:schema xmlns:xsd="http://www.w3.org/2001/XMLSchema" xmlns:xs="http://www.w3.org/2001/XMLSchema" xmlns:p="http://schemas.microsoft.com/office/2006/metadata/properties" xmlns:ns2="667ea8c4-e13b-4022-ae41-c146554f18f0" targetNamespace="http://schemas.microsoft.com/office/2006/metadata/properties" ma:root="true" ma:fieldsID="089ef0accd68cf71d77274146770523a" ns2:_="">
    <xsd:import namespace="667ea8c4-e13b-4022-ae41-c146554f18f0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ea8c4-e13b-4022-ae41-c146554f18f0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Значение идентификатора документа" ma:description="Значение идентификатора документа, присвоенного данному элементу." ma:internalName="_dlc_DocId" ma:readOnly="true">
      <xsd:simpleType>
        <xsd:restriction base="dms:Text"/>
      </xsd:simpleType>
    </xsd:element>
    <xsd:element name="_dlc_DocIdUrl" ma:index="9" nillable="true" ma:displayName="Идентификатор документа" ma:description="Постоянная ссылка на этот документ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Сохранить идентификатор" ma:description="Сохранять идентификатор при добавлении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667ea8c4-e13b-4022-ae41-c146554f18f0">DRRB-25-3713</_dlc_DocId>
    <_dlc_DocIdUrl xmlns="667ea8c4-e13b-4022-ae41-c146554f18f0">
      <Url>https://portal/departments/drrb/_layouts/15/DocIdRedir.aspx?ID=DRRB-25-3713</Url>
      <Description>DRRB-25-3713</Description>
    </_dlc_DocIdUrl>
  </documentManagement>
</p:properties>
</file>

<file path=customXml/itemProps1.xml><?xml version="1.0" encoding="utf-8"?>
<ds:datastoreItem xmlns:ds="http://schemas.openxmlformats.org/officeDocument/2006/customXml" ds:itemID="{2B029244-7593-4A46-9D1F-E7F56EDFD04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F66449-E84D-4E57-A9E1-2E00B170EC12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25587FB3-1FEE-4295-B3F0-1B035E1C40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7ea8c4-e13b-4022-ae41-c146554f18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4865F892-53B7-4E06-B0C4-82993803D707}">
  <ds:schemaRefs>
    <ds:schemaRef ds:uri="http://purl.org/dc/terms/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667ea8c4-e13b-4022-ae41-c146554f18f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55850</TotalTime>
  <Words>2151</Words>
  <Application>Microsoft Office PowerPoint</Application>
  <PresentationFormat>Произвольный</PresentationFormat>
  <Paragraphs>518</Paragraphs>
  <Slides>18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Тема Office</vt:lpstr>
      <vt:lpstr>IT Services</vt:lpstr>
      <vt:lpstr>Специальное оформление</vt:lpstr>
      <vt:lpstr>Слайд 1</vt:lpstr>
      <vt:lpstr>Слайд 2</vt:lpstr>
      <vt:lpstr>Слайд 3</vt:lpstr>
      <vt:lpstr>ДАЛЬНЕВОСТОЧНАЯ ИПОТЕКА</vt:lpstr>
      <vt:lpstr>Слайд 5</vt:lpstr>
      <vt:lpstr>Семейная ИПОТЕКА</vt:lpstr>
      <vt:lpstr>ИПОТЕКА С ГОСПОДДЕРЖКОЙ</vt:lpstr>
      <vt:lpstr>ВОЕННАЯ ИПОТЕКА.  РЕФИНАНСИРОВАНИЕ ВОЕННОЙ ИПОТЕКИ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Типовой портрет клиента</dc:title>
  <dc:creator>Microsoft Office User</dc:creator>
  <cp:lastModifiedBy>1</cp:lastModifiedBy>
  <cp:revision>2554</cp:revision>
  <cp:lastPrinted>2021-09-24T10:24:40Z</cp:lastPrinted>
  <dcterms:created xsi:type="dcterms:W3CDTF">2019-06-12T06:44:14Z</dcterms:created>
  <dcterms:modified xsi:type="dcterms:W3CDTF">2022-05-17T06:35:24Z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0x01010088964CC9E0EDB34386107033A95C442E</vt:lpwstr>
  </property>
  <property fmtid="{D5CDD505-2E9C-101B-9397-08002B2CF9AE}" pid="3" name="_dlc_DocIdItemGuid">
    <vt:lpwstr>c5f647e1-9436-4ee6-8bc3-cf43a406beb6</vt:lpwstr>
  </property>
</Properties>
</file>