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1"/>
            <a:ext cx="9144000" cy="1000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Программа государственной поддержки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работодателей при трудоустройстве молодежи до 30 лет</a:t>
            </a:r>
          </a:p>
        </p:txBody>
      </p:sp>
      <p:sp>
        <p:nvSpPr>
          <p:cNvPr id="18" name="Прямоугольник: скругленные углы 15">
            <a:extLst>
              <a:ext uri="{FF2B5EF4-FFF2-40B4-BE49-F238E27FC236}">
                <a16:creationId xmlns:a16="http://schemas.microsoft.com/office/drawing/2014/main" xmlns="" id="{72DE4426-9135-41F8-9925-BF7561CFBEC0}"/>
              </a:ext>
            </a:extLst>
          </p:cNvPr>
          <p:cNvSpPr/>
          <p:nvPr/>
        </p:nvSpPr>
        <p:spPr>
          <a:xfrm>
            <a:off x="214282" y="1285860"/>
            <a:ext cx="8501122" cy="71438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285750" indent="-285750" algn="ctr"/>
            <a:r>
              <a:rPr lang="ru-RU" b="1" dirty="0" smtClean="0">
                <a:solidFill>
                  <a:schemeClr val="bg1"/>
                </a:solidFill>
              </a:rPr>
              <a:t>Постановление Правительства РФ от 18.03.2022 г. № 398</a:t>
            </a:r>
          </a:p>
          <a:p>
            <a:pPr marL="285750" indent="-285750" algn="ctr"/>
            <a:r>
              <a:rPr lang="ru-RU" b="1" dirty="0" smtClean="0">
                <a:solidFill>
                  <a:schemeClr val="bg1"/>
                </a:solidFill>
              </a:rPr>
              <a:t>«О внесении изменений в постановление Правительства РФ</a:t>
            </a:r>
          </a:p>
          <a:p>
            <a:pPr marL="285750" indent="-285750" algn="ctr"/>
            <a:r>
              <a:rPr lang="ru-RU" b="1" dirty="0" smtClean="0">
                <a:solidFill>
                  <a:schemeClr val="bg1"/>
                </a:solidFill>
              </a:rPr>
              <a:t>от 13 марта 2021 г. № 362»</a:t>
            </a:r>
            <a:endParaRPr lang="ru-RU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: скругленные углы 15">
            <a:extLst>
              <a:ext uri="{FF2B5EF4-FFF2-40B4-BE49-F238E27FC236}">
                <a16:creationId xmlns:a16="http://schemas.microsoft.com/office/drawing/2014/main" xmlns="" id="{72DE4426-9135-41F8-9925-BF7561CFBEC0}"/>
              </a:ext>
            </a:extLst>
          </p:cNvPr>
          <p:cNvSpPr/>
          <p:nvPr/>
        </p:nvSpPr>
        <p:spPr>
          <a:xfrm>
            <a:off x="214282" y="3357562"/>
            <a:ext cx="4357718" cy="207170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285750" indent="-285750"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</a:rPr>
              <a:t>  Категории граждан до 30 лет:</a:t>
            </a:r>
          </a:p>
          <a:p>
            <a:pPr marL="285750" indent="-285750"/>
            <a:endParaRPr lang="ru-RU" sz="500" b="1" dirty="0" smtClean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</a:pPr>
            <a:r>
              <a:rPr lang="ru-RU" sz="1200" dirty="0" smtClean="0">
                <a:solidFill>
                  <a:schemeClr val="bg1"/>
                </a:solidFill>
                <a:cs typeface="Arial" pitchFamily="34" charset="0"/>
              </a:rPr>
              <a:t>      инвалиды, 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 smtClean="0">
                <a:solidFill>
                  <a:schemeClr val="bg1"/>
                </a:solidFill>
              </a:rPr>
              <a:t>      выпускники колледжей и вузов без опыта работы, 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 smtClean="0">
                <a:solidFill>
                  <a:schemeClr val="bg1"/>
                </a:solidFill>
              </a:rPr>
              <a:t>      молодые люди без среднего  профессионального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 smtClean="0">
                <a:solidFill>
                  <a:schemeClr val="bg1"/>
                </a:solidFill>
              </a:rPr>
              <a:t>      или высшего образования,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 smtClean="0">
                <a:solidFill>
                  <a:schemeClr val="bg1"/>
                </a:solidFill>
              </a:rPr>
              <a:t>      дети-сироты,</a:t>
            </a:r>
          </a:p>
          <a:p>
            <a:pPr marL="285750" indent="-285750">
              <a:lnSpc>
                <a:spcPct val="150000"/>
              </a:lnSpc>
            </a:pPr>
            <a:r>
              <a:rPr lang="ru-RU" sz="1200" dirty="0" smtClean="0">
                <a:solidFill>
                  <a:schemeClr val="bg1"/>
                </a:solidFill>
              </a:rPr>
              <a:t>      родители несовершеннолетних детей</a:t>
            </a:r>
            <a:endParaRPr lang="ru-RU" sz="1200" dirty="0" smtClean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4286248" y="2214554"/>
            <a:ext cx="5009537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</a:rPr>
              <a:t> Размер субсидии на одного работника:</a:t>
            </a:r>
          </a:p>
          <a:p>
            <a:endParaRPr lang="ru-RU" sz="1400" dirty="0" smtClean="0">
              <a:solidFill>
                <a:schemeClr val="bg1"/>
              </a:solidFill>
            </a:endParaRPr>
          </a:p>
          <a:p>
            <a:r>
              <a:rPr lang="ru-RU" sz="1400" dirty="0" smtClean="0">
                <a:solidFill>
                  <a:schemeClr val="bg1"/>
                </a:solidFill>
              </a:rPr>
              <a:t>МРОТ </a:t>
            </a:r>
            <a:r>
              <a:rPr lang="ru-RU" sz="1400" dirty="0">
                <a:solidFill>
                  <a:schemeClr val="bg1"/>
                </a:solidFill>
              </a:rPr>
              <a:t>(</a:t>
            </a:r>
            <a:r>
              <a:rPr lang="ru-RU" sz="1400" dirty="0" smtClean="0">
                <a:solidFill>
                  <a:schemeClr val="bg1"/>
                </a:solidFill>
              </a:rPr>
              <a:t>1</a:t>
            </a:r>
            <a:r>
              <a:rPr lang="en-US" sz="1400" dirty="0" smtClean="0">
                <a:solidFill>
                  <a:schemeClr val="bg1"/>
                </a:solidFill>
              </a:rPr>
              <a:t>5</a:t>
            </a:r>
            <a:r>
              <a:rPr lang="ru-RU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smtClean="0">
                <a:solidFill>
                  <a:schemeClr val="bg1"/>
                </a:solidFill>
              </a:rPr>
              <a:t>279</a:t>
            </a:r>
            <a:r>
              <a:rPr lang="ru-RU" sz="1400" dirty="0" smtClean="0">
                <a:solidFill>
                  <a:schemeClr val="bg1"/>
                </a:solidFill>
              </a:rPr>
              <a:t> ) + страховые взносы  </a:t>
            </a:r>
            <a:r>
              <a:rPr lang="ru-RU" sz="1400" dirty="0">
                <a:solidFill>
                  <a:schemeClr val="bg1"/>
                </a:solidFill>
              </a:rPr>
              <a:t>(30,2%) или </a:t>
            </a:r>
            <a:r>
              <a:rPr lang="ru-RU" sz="1400" dirty="0" smtClean="0">
                <a:solidFill>
                  <a:schemeClr val="bg1"/>
                </a:solidFill>
              </a:rPr>
              <a:t>1</a:t>
            </a:r>
            <a:r>
              <a:rPr lang="en-US" sz="1400" dirty="0" smtClean="0">
                <a:solidFill>
                  <a:schemeClr val="bg1"/>
                </a:solidFill>
              </a:rPr>
              <a:t>9</a:t>
            </a:r>
            <a:r>
              <a:rPr lang="ru-RU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smtClean="0">
                <a:solidFill>
                  <a:schemeClr val="bg1"/>
                </a:solidFill>
              </a:rPr>
              <a:t>894</a:t>
            </a:r>
            <a:r>
              <a:rPr lang="ru-RU" sz="1400" dirty="0" smtClean="0">
                <a:solidFill>
                  <a:schemeClr val="bg1"/>
                </a:solidFill>
              </a:rPr>
              <a:t> руб.</a:t>
            </a:r>
            <a:endParaRPr lang="en-US" sz="1400" dirty="0" smtClean="0">
              <a:solidFill>
                <a:schemeClr val="bg1"/>
              </a:solidFill>
            </a:endParaRPr>
          </a:p>
          <a:p>
            <a:r>
              <a:rPr lang="ru-RU" sz="1400" b="1" dirty="0" smtClean="0">
                <a:solidFill>
                  <a:srgbClr val="0065C0"/>
                </a:solidFill>
              </a:rPr>
              <a:t> </a:t>
            </a:r>
            <a:endParaRPr lang="ru-RU" sz="1400" b="1" dirty="0">
              <a:solidFill>
                <a:srgbClr val="0065C0"/>
              </a:solidFill>
            </a:endParaRPr>
          </a:p>
          <a:p>
            <a:endParaRPr lang="ru-RU" sz="800" dirty="0">
              <a:solidFill>
                <a:srgbClr val="0065C0"/>
              </a:solidFill>
            </a:endParaRPr>
          </a:p>
        </p:txBody>
      </p:sp>
      <p:sp>
        <p:nvSpPr>
          <p:cNvPr id="12" name="Text Box 20"/>
          <p:cNvSpPr txBox="1">
            <a:spLocks noChangeArrowheads="1"/>
          </p:cNvSpPr>
          <p:nvPr/>
        </p:nvSpPr>
        <p:spPr bwMode="auto">
          <a:xfrm>
            <a:off x="4286248" y="3286124"/>
            <a:ext cx="4639412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</a:rPr>
              <a:t> Периоды выплат:</a:t>
            </a:r>
          </a:p>
          <a:p>
            <a:endParaRPr lang="ru-RU" sz="500" b="1" dirty="0">
              <a:solidFill>
                <a:srgbClr val="0065C0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ru-RU" sz="1400" b="1" dirty="0" smtClean="0">
                <a:solidFill>
                  <a:schemeClr val="bg1"/>
                </a:solidFill>
              </a:rPr>
              <a:t>1-я выплата </a:t>
            </a:r>
            <a:r>
              <a:rPr lang="ru-RU" sz="1400" dirty="0">
                <a:solidFill>
                  <a:schemeClr val="bg1"/>
                </a:solidFill>
              </a:rPr>
              <a:t>– через месяц после трудоустройства</a:t>
            </a:r>
            <a:r>
              <a:rPr lang="ru-RU" sz="1400" dirty="0" smtClean="0">
                <a:solidFill>
                  <a:schemeClr val="bg1"/>
                </a:solidFill>
              </a:rPr>
              <a:t>;</a:t>
            </a:r>
          </a:p>
          <a:p>
            <a:pPr marL="342900" indent="-342900">
              <a:lnSpc>
                <a:spcPct val="150000"/>
              </a:lnSpc>
            </a:pPr>
            <a:r>
              <a:rPr lang="ru-RU" sz="1400" b="1" dirty="0" smtClean="0">
                <a:solidFill>
                  <a:schemeClr val="bg1"/>
                </a:solidFill>
              </a:rPr>
              <a:t>2-я выплата  </a:t>
            </a:r>
            <a:r>
              <a:rPr lang="ru-RU" sz="1400" dirty="0">
                <a:solidFill>
                  <a:schemeClr val="bg1"/>
                </a:solidFill>
              </a:rPr>
              <a:t>– через три месяца после трудоустройства</a:t>
            </a:r>
            <a:r>
              <a:rPr lang="ru-RU" sz="1400" dirty="0" smtClean="0">
                <a:solidFill>
                  <a:schemeClr val="bg1"/>
                </a:solidFill>
              </a:rPr>
              <a:t>;</a:t>
            </a:r>
          </a:p>
          <a:p>
            <a:pPr marL="342900" indent="-342900">
              <a:lnSpc>
                <a:spcPct val="150000"/>
              </a:lnSpc>
            </a:pPr>
            <a:r>
              <a:rPr lang="ru-RU" sz="1400" b="1" dirty="0" smtClean="0">
                <a:solidFill>
                  <a:schemeClr val="bg1"/>
                </a:solidFill>
              </a:rPr>
              <a:t>3-я выплата  </a:t>
            </a:r>
            <a:r>
              <a:rPr lang="ru-RU" sz="1400" dirty="0" smtClean="0">
                <a:solidFill>
                  <a:schemeClr val="bg1"/>
                </a:solidFill>
              </a:rPr>
              <a:t>–  по истечении 6-го месяца трудоустройства 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5" name="Прямоугольник: скругленные углы 15">
            <a:extLst>
              <a:ext uri="{FF2B5EF4-FFF2-40B4-BE49-F238E27FC236}">
                <a16:creationId xmlns:a16="http://schemas.microsoft.com/office/drawing/2014/main" xmlns="" id="{72DE4426-9135-41F8-9925-BF7561CFBEC0}"/>
              </a:ext>
            </a:extLst>
          </p:cNvPr>
          <p:cNvSpPr/>
          <p:nvPr/>
        </p:nvSpPr>
        <p:spPr>
          <a:xfrm>
            <a:off x="214282" y="1857364"/>
            <a:ext cx="3429024" cy="175760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</a:rPr>
              <a:t>Категории  работодателей:</a:t>
            </a:r>
          </a:p>
          <a:p>
            <a:pPr marL="285750" indent="-285750" algn="just"/>
            <a:r>
              <a:rPr lang="ru-RU" dirty="0" smtClean="0">
                <a:solidFill>
                  <a:schemeClr val="bg1"/>
                </a:solidFill>
                <a:cs typeface="Arial" pitchFamily="34" charset="0"/>
              </a:rPr>
              <a:t>     </a:t>
            </a:r>
            <a:r>
              <a:rPr lang="ru-RU" sz="1200" dirty="0" smtClean="0">
                <a:solidFill>
                  <a:schemeClr val="bg1"/>
                </a:solidFill>
                <a:cs typeface="Arial" pitchFamily="34" charset="0"/>
              </a:rPr>
              <a:t>Юридические лица; </a:t>
            </a:r>
          </a:p>
          <a:p>
            <a:pPr marL="285750" indent="-285750" algn="just"/>
            <a:r>
              <a:rPr lang="ru-RU" sz="1200" dirty="0" smtClean="0">
                <a:solidFill>
                  <a:schemeClr val="bg1"/>
                </a:solidFill>
              </a:rPr>
              <a:t>       Некоммерческие организации;</a:t>
            </a:r>
          </a:p>
          <a:p>
            <a:pPr marL="285750" indent="-285750" algn="just"/>
            <a:r>
              <a:rPr lang="ru-RU" sz="1200" dirty="0" smtClean="0">
                <a:solidFill>
                  <a:schemeClr val="bg1"/>
                </a:solidFill>
              </a:rPr>
              <a:t>       Индивидуальные предприниматели </a:t>
            </a:r>
            <a:endParaRPr lang="ru-RU" sz="1200" dirty="0" smtClean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357686" y="5143512"/>
            <a:ext cx="3398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b="1" i="1" dirty="0" smtClean="0">
                <a:solidFill>
                  <a:schemeClr val="bg1"/>
                </a:solidFill>
              </a:rPr>
              <a:t>Всего около 60 тысяч рублей </a:t>
            </a:r>
            <a:endParaRPr lang="ru-RU" b="1" i="1" dirty="0">
              <a:solidFill>
                <a:schemeClr val="bg1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0" y="1071546"/>
            <a:ext cx="9144000" cy="1588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285720" y="5857892"/>
            <a:ext cx="62342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dirty="0" smtClean="0">
                <a:solidFill>
                  <a:schemeClr val="bg1"/>
                </a:solidFill>
              </a:rPr>
              <a:t>  Подробности можно узнать в центре занятости населения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      по месту нахождения организации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504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160</Words>
  <PresentationFormat>Экран (4:3)</PresentationFormat>
  <Paragraphs>29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Егорова Ольга Васильевна</dc:creator>
  <cp:lastModifiedBy>EgorovaOV</cp:lastModifiedBy>
  <cp:revision>12</cp:revision>
  <dcterms:created xsi:type="dcterms:W3CDTF">2022-06-15T07:37:37Z</dcterms:created>
  <dcterms:modified xsi:type="dcterms:W3CDTF">2022-06-15T08:15:25Z</dcterms:modified>
</cp:coreProperties>
</file>