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1"/>
  </p:notesMasterIdLst>
  <p:sldIdLst>
    <p:sldId id="390" r:id="rId2"/>
    <p:sldId id="388" r:id="rId3"/>
    <p:sldId id="385" r:id="rId4"/>
    <p:sldId id="384" r:id="rId5"/>
    <p:sldId id="372" r:id="rId6"/>
    <p:sldId id="374" r:id="rId7"/>
    <p:sldId id="376" r:id="rId8"/>
    <p:sldId id="377" r:id="rId9"/>
    <p:sldId id="266" r:id="rId10"/>
    <p:sldId id="307" r:id="rId11"/>
    <p:sldId id="311" r:id="rId12"/>
    <p:sldId id="389" r:id="rId13"/>
    <p:sldId id="297" r:id="rId14"/>
    <p:sldId id="318" r:id="rId15"/>
    <p:sldId id="319" r:id="rId16"/>
    <p:sldId id="378" r:id="rId17"/>
    <p:sldId id="380" r:id="rId18"/>
    <p:sldId id="391" r:id="rId19"/>
    <p:sldId id="392" r:id="rId20"/>
    <p:sldId id="381" r:id="rId21"/>
    <p:sldId id="379" r:id="rId22"/>
    <p:sldId id="386" r:id="rId23"/>
    <p:sldId id="395" r:id="rId24"/>
    <p:sldId id="396" r:id="rId25"/>
    <p:sldId id="397" r:id="rId26"/>
    <p:sldId id="398" r:id="rId27"/>
    <p:sldId id="399" r:id="rId28"/>
    <p:sldId id="400" r:id="rId29"/>
    <p:sldId id="387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B7437C7C-5D6C-461F-9E0D-FAA49C39B75E}">
          <p14:sldIdLst>
            <p14:sldId id="390"/>
            <p14:sldId id="388"/>
            <p14:sldId id="385"/>
            <p14:sldId id="384"/>
            <p14:sldId id="372"/>
            <p14:sldId id="374"/>
            <p14:sldId id="376"/>
            <p14:sldId id="377"/>
            <p14:sldId id="266"/>
            <p14:sldId id="307"/>
            <p14:sldId id="311"/>
            <p14:sldId id="389"/>
            <p14:sldId id="297"/>
            <p14:sldId id="318"/>
            <p14:sldId id="319"/>
            <p14:sldId id="378"/>
            <p14:sldId id="380"/>
            <p14:sldId id="391"/>
            <p14:sldId id="392"/>
            <p14:sldId id="381"/>
            <p14:sldId id="379"/>
            <p14:sldId id="386"/>
            <p14:sldId id="395"/>
            <p14:sldId id="396"/>
            <p14:sldId id="397"/>
            <p14:sldId id="398"/>
            <p14:sldId id="399"/>
            <p14:sldId id="400"/>
            <p14:sldId id="387"/>
          </p14:sldIdLst>
        </p14:section>
        <p14:section name="Раздел без заголовка" id="{8F92D12D-EE9F-4060-8D90-BCD0524A28C7}">
          <p14:sldIdLst/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галя" initials="г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6171" autoAdjust="0"/>
  </p:normalViewPr>
  <p:slideViewPr>
    <p:cSldViewPr>
      <p:cViewPr>
        <p:scale>
          <a:sx n="64" d="100"/>
          <a:sy n="64" d="100"/>
        </p:scale>
        <p:origin x="-3780" y="-11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06"/>
    </p:cViewPr>
  </p:sorterViewPr>
  <p:notesViewPr>
    <p:cSldViewPr>
      <p:cViewPr varScale="1">
        <p:scale>
          <a:sx n="85" d="100"/>
          <a:sy n="85" d="100"/>
        </p:scale>
        <p:origin x="-383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0347661176048671E-2"/>
          <c:y val="0.51260676423158369"/>
          <c:w val="0.80692788520573733"/>
          <c:h val="0.3971797746378348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Национальный состав населения (%)</c:v>
                </c:pt>
              </c:strCache>
            </c:strRef>
          </c:tx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русские</c:v>
                </c:pt>
                <c:pt idx="1">
                  <c:v>мордва</c:v>
                </c:pt>
                <c:pt idx="2">
                  <c:v>татары</c:v>
                </c:pt>
                <c:pt idx="3">
                  <c:v>другие национальности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</c:v>
                </c:pt>
                <c:pt idx="1">
                  <c:v>38</c:v>
                </c:pt>
                <c:pt idx="2">
                  <c:v>18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effectLst>
          <a:outerShdw blurRad="50800" dist="38100" dir="8100000" algn="tr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  <c:spPr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dk1"/>
          </a:solidFill>
          <a:prstDash val="solid"/>
        </a:ln>
        <a:effectLst/>
      </c:spPr>
    </c:legend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4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9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1355486</c:v>
                </c:pt>
                <c:pt idx="1">
                  <c:v>1385331</c:v>
                </c:pt>
                <c:pt idx="2">
                  <c:v>1227394</c:v>
                </c:pt>
                <c:pt idx="3">
                  <c:v>1218831</c:v>
                </c:pt>
                <c:pt idx="4">
                  <c:v>1306989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59933056"/>
        <c:axId val="59934592"/>
        <c:axId val="0"/>
      </c:bar3DChart>
      <c:catAx>
        <c:axId val="599330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59934592"/>
        <c:crosses val="autoZero"/>
        <c:auto val="1"/>
        <c:lblAlgn val="ctr"/>
        <c:lblOffset val="100"/>
        <c:noMultiLvlLbl val="0"/>
      </c:catAx>
      <c:valAx>
        <c:axId val="599345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599330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Валовая продукция сельского хозяйства в хозяйствах всех категорий,тыс.руб.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732940</c:v>
                </c:pt>
                <c:pt idx="1">
                  <c:v>1031886</c:v>
                </c:pt>
                <c:pt idx="2">
                  <c:v>1310490</c:v>
                </c:pt>
                <c:pt idx="3">
                  <c:v>1556873</c:v>
                </c:pt>
                <c:pt idx="4">
                  <c:v>1636336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9335424"/>
        <c:axId val="59336960"/>
        <c:axId val="0"/>
      </c:bar3DChart>
      <c:catAx>
        <c:axId val="59335424"/>
        <c:scaling>
          <c:orientation val="minMax"/>
        </c:scaling>
        <c:delete val="0"/>
        <c:axPos val="b"/>
        <c:majorTickMark val="out"/>
        <c:minorTickMark val="none"/>
        <c:tickLblPos val="nextTo"/>
        <c:crossAx val="59336960"/>
        <c:crosses val="autoZero"/>
        <c:auto val="1"/>
        <c:lblAlgn val="ctr"/>
        <c:lblOffset val="100"/>
        <c:noMultiLvlLbl val="0"/>
      </c:catAx>
      <c:valAx>
        <c:axId val="593369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93354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рублей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22718.7</c:v>
                </c:pt>
                <c:pt idx="1">
                  <c:v>23719.7</c:v>
                </c:pt>
                <c:pt idx="2">
                  <c:v>24601.1</c:v>
                </c:pt>
                <c:pt idx="3">
                  <c:v>25617.200000000001</c:v>
                </c:pt>
                <c:pt idx="4">
                  <c:v>29949.9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gapDepth val="55"/>
        <c:shape val="cylinder"/>
        <c:axId val="61009280"/>
        <c:axId val="59114624"/>
        <c:axId val="0"/>
      </c:bar3DChart>
      <c:catAx>
        <c:axId val="6100928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59114624"/>
        <c:crosses val="autoZero"/>
        <c:auto val="1"/>
        <c:lblAlgn val="ctr"/>
        <c:lblOffset val="100"/>
        <c:noMultiLvlLbl val="0"/>
      </c:catAx>
      <c:valAx>
        <c:axId val="5911462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61009280"/>
        <c:crosses val="autoZero"/>
        <c:crossBetween val="between"/>
      </c:valAx>
    </c:plotArea>
    <c:legend>
      <c:legendPos val="r"/>
      <c:legendEntry>
        <c:idx val="0"/>
        <c:delete val="1"/>
      </c:legendEntry>
      <c:legendEntry>
        <c:idx val="1"/>
        <c:delete val="1"/>
      </c:legendEntry>
      <c:layout>
        <c:manualLayout>
          <c:xMode val="edge"/>
          <c:yMode val="edge"/>
          <c:x val="0.77705702191281956"/>
          <c:y val="0.44977487069337974"/>
          <c:w val="0.15418884719023687"/>
          <c:h val="0.10044987285363355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762163275081831"/>
          <c:y val="0.23509241707208223"/>
          <c:w val="0.83324523476377954"/>
          <c:h val="0.5491494952899833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176</c:v>
                </c:pt>
                <c:pt idx="1">
                  <c:v>213</c:v>
                </c:pt>
                <c:pt idx="2">
                  <c:v>219</c:v>
                </c:pt>
                <c:pt idx="3">
                  <c:v>250</c:v>
                </c:pt>
                <c:pt idx="4">
                  <c:v>252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61647872"/>
        <c:axId val="61661952"/>
      </c:barChart>
      <c:catAx>
        <c:axId val="616478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61661952"/>
        <c:crosses val="autoZero"/>
        <c:auto val="1"/>
        <c:lblAlgn val="ctr"/>
        <c:lblOffset val="100"/>
        <c:noMultiLvlLbl val="0"/>
      </c:catAx>
      <c:valAx>
        <c:axId val="61661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616478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sz="11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Объем оборота розничной торговли во всех каналах реализации(тыс. рублей)</a:t>
            </a:r>
            <a:endParaRPr lang="ru-RU" sz="1100" b="1" dirty="0"/>
          </a:p>
        </c:rich>
      </c:tx>
      <c:layout>
        <c:manualLayout>
          <c:xMode val="edge"/>
          <c:yMode val="edge"/>
          <c:x val="0.21291660476402713"/>
          <c:y val="0"/>
        </c:manualLayout>
      </c:layout>
      <c:overlay val="0"/>
      <c:spPr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960184222255238"/>
          <c:y val="0.13502849098638162"/>
          <c:w val="0.79524092507304511"/>
          <c:h val="0.3416241182910749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561783.69999999995</c:v>
                </c:pt>
                <c:pt idx="1">
                  <c:v>570357.4</c:v>
                </c:pt>
                <c:pt idx="2">
                  <c:v>546276.69999999995</c:v>
                </c:pt>
                <c:pt idx="3">
                  <c:v>557098.69999999995</c:v>
                </c:pt>
                <c:pt idx="4">
                  <c:v>384927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61711488"/>
        <c:axId val="61713024"/>
        <c:axId val="0"/>
      </c:bar3DChart>
      <c:catAx>
        <c:axId val="617114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61713024"/>
        <c:crosses val="autoZero"/>
        <c:auto val="1"/>
        <c:lblAlgn val="ctr"/>
        <c:lblOffset val="100"/>
        <c:noMultiLvlLbl val="0"/>
      </c:catAx>
      <c:valAx>
        <c:axId val="617130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617114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0.31179</cdr:x>
      <cdr:y>0.54839</cdr:y>
    </cdr:from>
    <cdr:to>
      <cdr:x>0.53821</cdr:x>
      <cdr:y>0.95802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59207" y="122413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FD1FC-425E-460D-A59F-ECE607EA15DC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5CFDCA-3738-4962-AA70-7C93F52124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029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948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397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943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529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16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850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623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62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557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506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057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760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2.emf"/><Relationship Id="rId4" Type="http://schemas.openxmlformats.org/officeDocument/2006/relationships/package" Target="../embeddings/Microsoft_Word_Document7.docx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3.emf"/><Relationship Id="rId4" Type="http://schemas.openxmlformats.org/officeDocument/2006/relationships/package" Target="../embeddings/Microsoft_Word_Document8.docx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4.emf"/><Relationship Id="rId4" Type="http://schemas.openxmlformats.org/officeDocument/2006/relationships/package" Target="../embeddings/Microsoft_Word_Document9.docx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5.emf"/><Relationship Id="rId4" Type="http://schemas.openxmlformats.org/officeDocument/2006/relationships/package" Target="../embeddings/Microsoft_Word_Document10.docx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46.emf"/><Relationship Id="rId4" Type="http://schemas.openxmlformats.org/officeDocument/2006/relationships/package" Target="../embeddings/Microsoft_Word_Document11.docx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80120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ИНВЕСТИЦИОННЫЙ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</a:t>
            </a:r>
            <a:endParaRPr lang="ru-RU" sz="2200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22" y="2708920"/>
            <a:ext cx="3603741" cy="172924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62" y="4695976"/>
            <a:ext cx="3641738" cy="1671072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2636912"/>
            <a:ext cx="3737172" cy="1789734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667376"/>
            <a:ext cx="3600400" cy="1591811"/>
          </a:xfrm>
          <a:prstGeom prst="rect">
            <a:avLst/>
          </a:prstGeom>
          <a:ln/>
          <a:effectLst>
            <a:glow rad="1397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33276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404665"/>
            <a:ext cx="6118448" cy="1080119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Обращение Главы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 района Республики Мордовия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492896"/>
            <a:ext cx="8496944" cy="4104456"/>
          </a:xfrm>
        </p:spPr>
        <p:txBody>
          <a:bodyPr>
            <a:normAutofit fontScale="25000" lnSpcReduction="20000"/>
          </a:bodyPr>
          <a:lstStyle/>
          <a:p>
            <a:pPr marL="347345" indent="-347345">
              <a:lnSpc>
                <a:spcPct val="115000"/>
              </a:lnSpc>
              <a:spcBef>
                <a:spcPts val="1000"/>
              </a:spcBef>
            </a:pPr>
            <a:r>
              <a:rPr lang="ru-RU" sz="80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 </a:t>
            </a:r>
            <a:r>
              <a:rPr lang="ru-RU" sz="80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инвесторы!</a:t>
            </a:r>
            <a:endParaRPr lang="ru-RU" sz="8000" i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628650" algn="l"/>
              </a:tabLst>
            </a:pPr>
            <a:r>
              <a:rPr lang="ru-RU" sz="6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64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64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 это земельные ресурсы, развитая экономика, хорошая транспортная доступность.</a:t>
            </a:r>
            <a:endParaRPr lang="ru-RU" sz="64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ru-RU" sz="6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64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Администрация </a:t>
            </a:r>
            <a:r>
              <a:rPr lang="ru-RU" sz="64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64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гарантирует потенциальным инвесторам создание оптимальных условий для успешного ведения бизнеса: оперативное решение вопросов, прозрачность процессов, открытый диалог, предоставление незадействованных свободных площадей. Мы заинтересованы в том, чтобы Ваш бизнес был эффективным, стабильным и безопасным. Мы заинтересованы в том, чтобы налоги поступали в местный бюджет, чтобы развивалась экономика района, и улучшалось качество жизни его жителей.  Приглашаем Вас к долгосрочному и взаимовыгодному сотрудничеству. Убежден, что  </a:t>
            </a:r>
            <a:r>
              <a:rPr lang="ru-RU" sz="64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6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 откроет новые горизонты для развития Вашего бизнеса</a:t>
            </a:r>
            <a:r>
              <a:rPr lang="ru-RU" sz="64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ru-RU" sz="6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39750" algn="l"/>
                <a:tab pos="6457950" algn="l"/>
                <a:tab pos="8305800" algn="l"/>
              </a:tabLst>
            </a:pPr>
            <a:r>
              <a:rPr lang="ru-RU" sz="5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Глава </a:t>
            </a:r>
            <a:r>
              <a:rPr lang="ru-RU" sz="56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5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ru-RU" sz="5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ru-RU" sz="56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муниципального района</a:t>
            </a:r>
            <a:r>
              <a:rPr lang="ru-RU" sz="5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56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39750" algn="l"/>
                <a:tab pos="6457950" algn="l"/>
              </a:tabLst>
            </a:pPr>
            <a:r>
              <a:rPr lang="ru-RU" sz="5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Республики </a:t>
            </a:r>
            <a:r>
              <a:rPr lang="ru-RU" sz="5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ru-RU" sz="5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56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А.В</a:t>
            </a:r>
            <a:r>
              <a:rPr lang="ru-RU" sz="56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56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Чаткин</a:t>
            </a:r>
            <a:endParaRPr lang="ru-RU" sz="56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40385" algn="l"/>
              </a:tabLst>
            </a:pPr>
            <a:endParaRPr lang="ru-RU" sz="5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94421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481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характеристика </a:t>
            </a:r>
            <a:r>
              <a:rPr 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608512"/>
          </a:xfrm>
        </p:spPr>
        <p:txBody>
          <a:bodyPr>
            <a:noAutofit/>
          </a:bodyPr>
          <a:lstStyle/>
          <a:p>
            <a:pPr lvl="0" algn="just">
              <a:tabLst>
                <a:tab pos="538163" algn="l"/>
              </a:tabLst>
            </a:pP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район образован в мае 1991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года.</a:t>
            </a:r>
          </a:p>
          <a:p>
            <a:pPr lvl="0" algn="just">
              <a:tabLst>
                <a:tab pos="538163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Расположен в юго-восточной части Республики Мордовия, граничит с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Инсарским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Ковылкинским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Краснослободским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Старо-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Шайговским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Рузаевским районами республики.</a:t>
            </a: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Административным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центром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Кадошкинского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муниципального района является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рп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который расположен в 70 км от столицы Мордовии - г. Саранска.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tabLst>
                <a:tab pos="923925" algn="l"/>
              </a:tabLst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состав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Кадошкинского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муниципального района входят 1 городское –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Кадошкинское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и 5 сельских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поселений (20 сельских населенных пунктов).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  <a:tabLst>
                <a:tab pos="923925" algn="l"/>
              </a:tabLst>
            </a:pP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Территория района составляет 612,639 км</a:t>
            </a:r>
            <a:r>
              <a:rPr lang="ru-RU" sz="1400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63420"/>
            <a:ext cx="3960439" cy="464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27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Демография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600200"/>
            <a:ext cx="4248472" cy="4525963"/>
          </a:xfrm>
        </p:spPr>
        <p:txBody>
          <a:bodyPr>
            <a:normAutofit/>
          </a:bodyPr>
          <a:lstStyle/>
          <a:p>
            <a:pPr lvl="0" algn="just"/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составляет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6058 человек (на 01.01.2022 г.).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Доля населения, проживающего в городском поселении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- 63,7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%, в сельских поселениях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- 36,3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%.</a:t>
            </a:r>
          </a:p>
          <a:p>
            <a:pPr lvl="0" algn="just"/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Население моложе трудоспособного возраста составляет 17,4 %, в трудоспособном возрасте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- 51,4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%, старше трудоспособного возраста - 31,2 %.</a:t>
            </a:r>
          </a:p>
          <a:p>
            <a:pPr marL="361950" lvl="2" indent="-36195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родившихся человек на 1000   человек населения в 2021 году  - 8,5.</a:t>
            </a:r>
          </a:p>
          <a:p>
            <a:pPr marL="361950" lvl="2" indent="-36195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умерших человек на 1000 человек населения в 2021 году – 22,9.</a:t>
            </a:r>
          </a:p>
          <a:p>
            <a:pPr marL="361950" lvl="2" indent="-361950" algn="just">
              <a:tabLst>
                <a:tab pos="3848100" algn="l"/>
              </a:tabLst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Миграционная убыль  в 2020 г. - 94 человека.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59459044"/>
              </p:ext>
            </p:extLst>
          </p:nvPr>
        </p:nvGraphicFramePr>
        <p:xfrm>
          <a:off x="467544" y="1556792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1237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и культура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04048" y="1340768"/>
            <a:ext cx="3682752" cy="5328592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зарегистрировано 26 памятников: 11 – истории, 4 – градостроительства и архитектуры, 5 – искусства, 6 – археологии. О древности культурного ландшафта свидетельствуют поселения эпохи бронзы у сел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Сиалеевский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Майдан и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Паёво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городище у д. Экономические Полянки, курган у с.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Адашево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рабочий поселок городского типа с 1968 года, районный центр в 1935-1963 годах и с 1991 года.</a:t>
            </a:r>
          </a:p>
          <a:p>
            <a:pPr algn="just"/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Поселок основан в 90-х годах XIX в. при строительстве Московско-Казанской железной дороги. В 1930 г. в населенном пункте проживало 59 человек. Название-антропоним: до основания населенного пункта путеобходчиком на разъезде, как утверждают старожилы, работал человек по фамилии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поселке установлены памятники воинам, погибшим в годы Великой Отечественной войны.</a:t>
            </a:r>
          </a:p>
          <a:p>
            <a:pPr algn="just"/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 — родина Героев Советского Союза М. Т.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Антясова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Г. Л.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Евишева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П. М. Мещерякова, Н. С. Чапаева.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27" y="4149080"/>
            <a:ext cx="4392488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12776"/>
            <a:ext cx="208823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2227535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85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География и климатические условия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4038600" cy="4392488"/>
          </a:xfrm>
        </p:spPr>
        <p:txBody>
          <a:bodyPr>
            <a:normAutofit fontScale="25000" lnSpcReduction="20000"/>
          </a:bodyPr>
          <a:lstStyle/>
          <a:p>
            <a:pPr lvl="0"/>
            <a:endParaRPr lang="ru-RU" sz="13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3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3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6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Климат на всей территории района умеренно-континентальный. Наблюдается четкое разделение сезонов. Погодные условия достаточно ровные. Зимы с умеренными отрицательными температурами длятся на протяжении пяти месяцев. В зимний период возможны как значительные оттепели, так и достаточно сильные морозные периоды. Уверенный снежный покров ложится в конце ноября, в отдельные годы покров способен образовываться только в середине декабря. Высота покрова к концу периода достигает 30-35 см, в лощинах и в лесных массивах высота доходит до 50 см. Весенний период кратковременный, температуры достаточно быстро поднимаются, что позволяет к середине апреля полностью сойти снегу.</a:t>
            </a:r>
            <a:endParaRPr lang="en-US" sz="6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4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3717032"/>
            <a:ext cx="4038600" cy="2088232"/>
          </a:xfrm>
        </p:spPr>
        <p:txBody>
          <a:bodyPr>
            <a:normAutofit fontScale="25000" lnSpcReduction="20000"/>
          </a:bodyPr>
          <a:lstStyle/>
          <a:p>
            <a:pPr lvl="0" algn="just"/>
            <a:r>
              <a:rPr lang="ru-RU" sz="6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Лето в районе </a:t>
            </a:r>
            <a:r>
              <a:rPr lang="ru-RU" sz="6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умеренно </a:t>
            </a:r>
            <a:r>
              <a:rPr lang="ru-RU" sz="6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теплое. Возможны </a:t>
            </a:r>
            <a:r>
              <a:rPr lang="ru-RU" sz="6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жаркие </a:t>
            </a:r>
            <a:r>
              <a:rPr lang="ru-RU" sz="6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сухие периоды. Основная масса летних дождей и гроз приходится на июль месяц. Осенний период начинается в середине сентября, когда температуры в среднем опускаются ниже +15 градусов. Первые заморозки отмечаются во второй половине октября. Среднегодовая </a:t>
            </a:r>
            <a:r>
              <a:rPr lang="ru-RU" sz="6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 </a:t>
            </a:r>
            <a:r>
              <a:rPr lang="ru-RU" sz="6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осадков составляет 450 мм.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00808"/>
            <a:ext cx="3744416" cy="1800200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98097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Природно-сырьевой потенциал</a:t>
            </a:r>
          </a:p>
        </p:txBody>
      </p:sp>
      <p:pic>
        <p:nvPicPr>
          <p:cNvPr id="4" name="Picture 2" descr="\\192.168.1.2\SharedDocs\Колябина\полезные эскопаемые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338395" y="1627311"/>
            <a:ext cx="1008112" cy="54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1233571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Полезные ископаемые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1556792"/>
            <a:ext cx="72728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7089775" algn="l"/>
              </a:tabLst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 представлены месторождениями кирпичных глин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Кадошкинское-2), кирпичных суглинков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Юматовское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 др. На территории района эксплуатируется среднекаменноугольный водоносный горизонт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564904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Водные </a:t>
            </a:r>
            <a:r>
              <a:rPr lang="ru-RU" dirty="0"/>
              <a:t>ресурсы</a:t>
            </a:r>
          </a:p>
        </p:txBody>
      </p:sp>
      <p:pic>
        <p:nvPicPr>
          <p:cNvPr id="2050" name="Picture 2" descr="\\192.168.1.2\SharedDocs\Колябина\водные ресурсы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77749"/>
            <a:ext cx="972108" cy="56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475656" y="3077749"/>
            <a:ext cx="72728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юго-восточной части района протекает его основная река —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Исса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Кроме нее здесь протекают реки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Сивинь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Потиж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Эксплуатационные запасы подземных вод 46,5 тыс. м3/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Минерализация извлекаемых вод изменяется в пределах от 0,4 до 0,5 г/дм3. По химическому составу воды хлоридно-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сульфатногидрокарбонатные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Отмечается повышенное содержание фтора – до 3,0 мг/дм3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4431966"/>
            <a:ext cx="2303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Почвенные </a:t>
            </a:r>
            <a:r>
              <a:rPr lang="ru-RU" dirty="0"/>
              <a:t>ресурсы</a:t>
            </a:r>
          </a:p>
        </p:txBody>
      </p:sp>
      <p:pic>
        <p:nvPicPr>
          <p:cNvPr id="2052" name="Picture 4" descr="https://thumbs.dreamstime.com/b/green-plant-growing-natural-soil-361160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5020311"/>
            <a:ext cx="1116124" cy="85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583668" y="5119914"/>
            <a:ext cx="70207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структуре почвенного покрова преобладают серые лесные (43%), черноземные (26%) и пойменные (16%) почвы. Естественная растительность представлена дубравами. Под лесами занято 30,7%, под кустарниками – 0,9% площади района</a:t>
            </a:r>
          </a:p>
        </p:txBody>
      </p:sp>
    </p:spTree>
    <p:extLst>
      <p:ext uri="{BB962C8B-B14F-4D97-AF65-F5344CB8AC3E}">
        <p14:creationId xmlns:p14="http://schemas.microsoft.com/office/powerpoint/2010/main" val="330331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Инженерная и транспортная инфраструктура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83968" y="1124744"/>
            <a:ext cx="4536504" cy="5688632"/>
          </a:xfrm>
        </p:spPr>
        <p:txBody>
          <a:bodyPr>
            <a:noAutofit/>
          </a:bodyPr>
          <a:lstStyle/>
          <a:p>
            <a:pPr algn="just"/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станцией Куйбышевской железной дороги.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 экономическое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поселения определилось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расположением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ж/д магистрали и автодороге областного значения. Планировочная структура районного центра компактна. Железнодорожная магистраль проходит полукольцом по его территории с запада на северо-восток. Протяженность автомобильных дорог общего пользования составила на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01.01.2022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.: с твердым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покрытием – 41,1 км;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усовершенствованным (цементобетонные, асфальтобетонные и типа асфальтобетона, из щебня и гравия, обработанных вяжущими материалами) покрытием – 29,9 км. До ближайшей федеральной автотрассы Р158 Нижний Новгород-Саратов - 43 км (через Арзамас, Саранск,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Иссу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Пензу). Через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проходит автомобильная дорога общего пользования регионального значения г. Рузаевка – г.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Торбеево, которая соединяет не только муниципальные районы республики, но и обеспечивает связь районов с г. Саранск, Пензенской, Ульяновской, Рязанской, Московской областями. Большинство населенных пунктов района соединены дорогами с твердым покрытием, во всех селах имеются газ и телефонная связь.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3816423" cy="2376264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861048"/>
            <a:ext cx="3888432" cy="2880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41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55155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Промышленный комплекс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1059235"/>
            <a:ext cx="4040188" cy="720079"/>
          </a:xfrm>
          <a:solidFill>
            <a:schemeClr val="bg2"/>
          </a:solidFill>
          <a:ln>
            <a:solidFill>
              <a:srgbClr val="0070C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ctr"/>
            <a:r>
              <a:rPr lang="ru-RU" dirty="0" smtClean="0"/>
              <a:t>Объем отгруженных товаров собственного производства, выполненных работ и услуг собственными силами (тыс. руб.)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75514233"/>
              </p:ext>
            </p:extLst>
          </p:nvPr>
        </p:nvGraphicFramePr>
        <p:xfrm>
          <a:off x="142844" y="1779315"/>
          <a:ext cx="4213132" cy="1721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580112" y="1128142"/>
            <a:ext cx="3001119" cy="1050131"/>
          </a:xfrm>
        </p:spPr>
        <p:txBody>
          <a:bodyPr>
            <a:normAutofit/>
          </a:bodyPr>
          <a:lstStyle/>
          <a:p>
            <a:endParaRPr lang="ru-RU" sz="10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6016" y="2708920"/>
            <a:ext cx="3960440" cy="4032448"/>
          </a:xfrm>
        </p:spPr>
        <p:txBody>
          <a:bodyPr>
            <a:noAutofit/>
          </a:bodyPr>
          <a:lstStyle/>
          <a:p>
            <a:pPr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 работает современное градообразующее промышленное предприятие - АО «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электротехнический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завод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который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производит более 300 наименований электротехнической продукции различного назначения: светильники (уличные, промышленные, тепличные), прожекторы, пускорегулирующие аппараты, импульсно-зажигающие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устройства.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2004 года на предприятии внедрена Система Менеджмента Качества (СМК) в соответствии с требованиями международных стандартов серии ISO 9001:2000. Система Менеджмента Качества ОАО  «КЭТЗ» является важной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составной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частью общей системы управления предприятием. </a:t>
            </a: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Предусматривается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дальнейшее развитие градообразующего предприятия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электротехнический завод»  в рамках реализации программы развития кластера «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Энергоэффективная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светотехника и интеллектуальные системы управления освещением». </a:t>
            </a:r>
          </a:p>
        </p:txBody>
      </p:sp>
      <p:pic>
        <p:nvPicPr>
          <p:cNvPr id="9" name="Рисунок 8" descr="http://bl-g.ru/upload/iblock/b4e/DSC030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005064"/>
            <a:ext cx="4392488" cy="2736304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026" name="Picture 2" descr="F:\ФОТО\завод\4 0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1167247"/>
            <a:ext cx="3001119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http://tehnostroy13.ru/wp-content/uploads/2015/01/SC0116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059235"/>
            <a:ext cx="3505174" cy="1440160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Агропромышленный комплекс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402832" cy="5328592"/>
          </a:xfrm>
        </p:spPr>
        <p:txBody>
          <a:bodyPr>
            <a:noAutofit/>
          </a:bodyPr>
          <a:lstStyle/>
          <a:p>
            <a:pPr marL="0" indent="0" algn="just"/>
            <a:r>
              <a:rPr lang="ru-RU" sz="1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Ведущее место в хозяйственном комплексе района занимает сельское хозяйство. Район специализируется на производстве цветочных культур - тепличных роз, зерновых культур, мяса и молока.</a:t>
            </a:r>
          </a:p>
          <a:p>
            <a:pPr marL="0" indent="360363"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Площадь 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сельскохозяйственных угодий района на 1 января 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2022 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г. составила  33,5 тыс. га, в том числе пашня 25,5 тыс. га.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 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 территории </a:t>
            </a:r>
            <a:r>
              <a:rPr lang="ru-RU" sz="12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Кадошкинского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района производством сельскохозяйственной продукции заняты 7 сельскохозяйственных организаций:   ООО «Магма ХД», ООО «Хорошее дело», АО «Мир цветов», ООО «Мир цветов ТК», ООО «АГРОГЛУШКОВО», ООО «Возрождение», ООО ПМК «</a:t>
            </a:r>
            <a:r>
              <a:rPr lang="ru-RU" sz="12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Кадошкинское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», 1 индивидуальный предприниматель </a:t>
            </a:r>
            <a:r>
              <a:rPr lang="ru-RU" sz="12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Долотказин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А.Р. 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5 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крестьянских (фермерских) 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хозяйств и</a:t>
            </a:r>
            <a:r>
              <a:rPr lang="ru-RU" sz="1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1920 </a:t>
            </a:r>
            <a:r>
              <a:rPr lang="ru-RU" sz="1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личных подсобных </a:t>
            </a:r>
            <a:r>
              <a:rPr lang="ru-RU" sz="1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хозяйств. </a:t>
            </a:r>
          </a:p>
          <a:p>
            <a:pPr marL="0" indent="0"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Объем сельскохозяйственного производства в сельскохозяйственных организациях и КФХ увеличился  в 2021 году по сравнению с 2017 годом  в 2,2 раза.</a:t>
            </a:r>
          </a:p>
          <a:p>
            <a:pPr marL="0" indent="0" algn="just"/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Среднемесячная 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начисленная заработная плата работников сельскохозяйственных предприятий района по итогам 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года 2021 года  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составила 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44024 руб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., что 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1,6 раза выше 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уровня 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2017 года.</a:t>
            </a:r>
          </a:p>
          <a:p>
            <a:pPr marL="0" indent="0"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Валовой сбор зерновых культур в 202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году составил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45,0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тонн. Урожайность зерновых в среднем по району–29,3 ц/га.      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27270254"/>
              </p:ext>
            </p:extLst>
          </p:nvPr>
        </p:nvGraphicFramePr>
        <p:xfrm>
          <a:off x="4987711" y="4293096"/>
          <a:ext cx="4038600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40768"/>
            <a:ext cx="3960440" cy="28083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58636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Агропромышленный комплекс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3898776" cy="4968552"/>
          </a:xfrm>
        </p:spPr>
        <p:txBody>
          <a:bodyPr>
            <a:noAutofit/>
          </a:bodyPr>
          <a:lstStyle/>
          <a:p>
            <a:pPr lvl="0" indent="450215" algn="just">
              <a:lnSpc>
                <a:spcPct val="115000"/>
              </a:lnSpc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потребителями выращиваемой предприятием продукции являются жители городов Москва, Нижний Новгород, Казань, Саратов, Самара, Тольятти, Ижевск, Екатеринбург, Краснодар, Ростов-на -Дону, Тамбов, Саранск. Продукция предприятия пользуется устойчивым спросом у покупателей и считается голландскими и отечественными экспертами одной из лучших среди выращиваемых в Российской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</a:p>
          <a:p>
            <a:pPr lvl="0" indent="450215" algn="just">
              <a:lnSpc>
                <a:spcPct val="115000"/>
              </a:lnSpc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Успешными предприятиями </a:t>
            </a:r>
            <a:r>
              <a:rPr lang="ru-RU" sz="1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в отрасли сельского хозяйства является АО «Мир цветов»  и ООО « Мир цветов ТК» – одни из самых современных в России </a:t>
            </a:r>
            <a:r>
              <a:rPr lang="ru-RU" sz="1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агроформирований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выращиванию роз.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1628800"/>
            <a:ext cx="4176464" cy="2088232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933056"/>
            <a:ext cx="4176464" cy="2448272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2906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Социально-культурные объекты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95936" y="1268760"/>
            <a:ext cx="4690864" cy="5400600"/>
          </a:xfrm>
        </p:spPr>
        <p:txBody>
          <a:bodyPr>
            <a:noAutofit/>
          </a:bodyPr>
          <a:lstStyle/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районе  функционируют семь общеобразовательных  учреждений: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комбинированного типа МБУДОД «Теремок»;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Большеполянская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основная общеобразовательная школа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 МБОУ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Латышовская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общеобразовательная школа»;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Адашевская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общеобразовательная школа»;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Кадошкинская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общеобразовательная школа»;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МБУДОД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«ДДТ»;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МБУДОД «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Кадошкинская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детская школа искусств». </a:t>
            </a:r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культуры: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МБУК «Дом культуры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района» (в составе 3 структурных подразделения);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МБУК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«Центральная библиотека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района» (в составе 5 структурных подразделений). </a:t>
            </a:r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здравоохранения: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Кадошкинское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поликлиническое отделении ГБУЗ РМ «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Ковылкинская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межрайонная больница». </a:t>
            </a:r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sz="1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спортивное учреждение: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МБУДОД «ДЮСШ». В 2008 году введен в эксплуатацию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Оздоровительный Комплекс в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10060"/>
            <a:ext cx="2077519" cy="110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74" y="4271965"/>
            <a:ext cx="2689174" cy="1058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74" y="5445224"/>
            <a:ext cx="2652984" cy="1080120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477411"/>
            <a:ext cx="2713316" cy="1093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08" y="2852936"/>
            <a:ext cx="2652983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51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населения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052736"/>
            <a:ext cx="3682752" cy="504056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200" dirty="0" smtClean="0"/>
              <a:t>Среднемесячная  </a:t>
            </a:r>
            <a:r>
              <a:rPr lang="ru-RU" sz="1200" dirty="0"/>
              <a:t>заработная плата по кругу крупных и средних </a:t>
            </a:r>
            <a:r>
              <a:rPr lang="ru-RU" sz="1200" dirty="0" smtClean="0"/>
              <a:t>организаций </a:t>
            </a:r>
            <a:r>
              <a:rPr lang="ru-RU" sz="1200" dirty="0"/>
              <a:t>района </a:t>
            </a:r>
            <a:r>
              <a:rPr lang="ru-RU" sz="1200" dirty="0" smtClean="0"/>
              <a:t>(рублей)</a:t>
            </a:r>
            <a:endParaRPr lang="ru-RU" sz="1200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53490951"/>
              </p:ext>
            </p:extLst>
          </p:nvPr>
        </p:nvGraphicFramePr>
        <p:xfrm>
          <a:off x="323528" y="1844824"/>
          <a:ext cx="4248472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58258" y="980728"/>
            <a:ext cx="3928542" cy="2448272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342900" lvl="0" indent="-342900" algn="just">
              <a:buFont typeface="Arial" pitchFamily="34" charset="0"/>
              <a:buChar char="•"/>
            </a:pPr>
            <a:r>
              <a:rPr lang="ru-RU" sz="10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период 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года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среднемесячная заработная плата работников крупных и средних предприятий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увеличилась по сравнению с 201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годом в 1,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раза и составила в 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29949,9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рублей.</a:t>
            </a:r>
            <a:endParaRPr lang="ru-RU" sz="1400" b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itchFamily="34" charset="0"/>
              <a:buChar char="•"/>
              <a:tabLst>
                <a:tab pos="180975" algn="l"/>
              </a:tabLst>
            </a:pP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 на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среднемесячная  заработная плата по кругу крупных и средних предприятий района составит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32326,6 рублей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–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35462,3 рублей,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- 39292,2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рублей.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 flipV="1">
            <a:off x="6300192" y="5373216"/>
            <a:ext cx="504056" cy="72008"/>
          </a:xfrm>
        </p:spPr>
        <p:txBody>
          <a:bodyPr>
            <a:noAutofit/>
          </a:bodyPr>
          <a:lstStyle/>
          <a:p>
            <a:pPr lvl="0" algn="just"/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https://byrich.ru/uploads/posts/2019-08/1565555748_obem-investicii-rossii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258" y="3573017"/>
            <a:ext cx="3918198" cy="257475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7414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Малое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предпринимательство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47664" y="1484784"/>
            <a:ext cx="2007468" cy="72256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5536" y="1412776"/>
            <a:ext cx="4464496" cy="4896544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32500" lnSpcReduction="20000"/>
          </a:bodyPr>
          <a:lstStyle/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2021 года число субъектов малого и среднего предпринимательства составило в районе 158 единиц. В малом и среднем предпринимательстве занято 384 человека.</a:t>
            </a:r>
          </a:p>
          <a:p>
            <a:pPr algn="just"/>
            <a:endParaRPr lang="ru-RU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открыли свою предпринимательскую деятельность 28 индивидуальных предпринимателей, что позволило создать 32 новых рабочих места.</a:t>
            </a:r>
          </a:p>
          <a:p>
            <a:pPr algn="just"/>
            <a:endParaRPr lang="ru-RU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направления деятельности малого и среднего бизнеса района являются  торговля и сельское хозяйство. За последние годы возросло число предпринимателей которые занимаются перевозкой грузов и пассажиров, оказанием бытовых услуг населению.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64088" y="1484784"/>
            <a:ext cx="3322712" cy="1008112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600" dirty="0" smtClean="0"/>
              <a:t>Число субъектов малого и среднего предпринимательства в расчете на 10 тысяч населения (единиц)</a:t>
            </a:r>
            <a:endParaRPr lang="ru-RU" sz="16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1542522"/>
              </p:ext>
            </p:extLst>
          </p:nvPr>
        </p:nvGraphicFramePr>
        <p:xfrm>
          <a:off x="5379355" y="2636912"/>
          <a:ext cx="3569865" cy="1512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365104"/>
            <a:ext cx="3024336" cy="1944216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8704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Потребительский рынок товаров и услуг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762872" cy="5328592"/>
          </a:xfrm>
        </p:spPr>
        <p:txBody>
          <a:bodyPr>
            <a:noAutofit/>
          </a:bodyPr>
          <a:lstStyle/>
          <a:p>
            <a:pPr marL="361950"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Услуги потребительского рынка на территории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оказывают 63 объекта торговли. Сеть стационарной торговли  представлена магазинами в количестве  61 единицы, из них продовольственных – 26  (43%), непродовольственных – 18 (29%) и смешанных – 17 (28%). Нестационарная торговая сеть представлена  двумя павильонами. На территории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функционирует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универсальная ярмарка выходного дня.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торговой инфраструктуре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присутствуют сетевые операторы таких известных торговых брендов, как «Магнит», «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Пятерочка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«Красное-белое», имеется точка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торговых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сетей республиканских товаропроизводителей: магазин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«Птица» ОАО «Агрофирма Октябрьская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 магазин  «Хорошее дело» ООО Мечта-С.</a:t>
            </a:r>
          </a:p>
          <a:p>
            <a:pPr algn="just">
              <a:tabLst>
                <a:tab pos="361950" algn="l"/>
              </a:tabLst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предприятий общественного питания в поселке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действуют кафе «Лагуна», бар,  кафе ИП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Гуреевой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М.А.   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19077033"/>
              </p:ext>
            </p:extLst>
          </p:nvPr>
        </p:nvGraphicFramePr>
        <p:xfrm>
          <a:off x="5072980" y="1484784"/>
          <a:ext cx="4038600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61048"/>
            <a:ext cx="3456384" cy="2736304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6467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Реализованные инвестиционные проекты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713387"/>
          </a:xfrm>
        </p:spPr>
        <p:txBody>
          <a:bodyPr>
            <a:norm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октябре 2020 г. ООО «Мир цветов ТК» реализовал инвестиционный проект «Реконструкция тепличного комплекса по выращиванию роз» стоимостью 516,1 млн. рублей, в том числе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Фонда поддержки моногородов РФ – 249 млн. рублей. В результате реализации проекта создано 40 новых рабочих мест, увеличена площадь теплицы еще на 3 га. Производственная мощность – 7,6 млн. шт. роз в год.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09120"/>
            <a:ext cx="3533775" cy="151216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3074" name="Picture 2" descr="https://sdelanounas.ru/i/c/2/r/f_c2RlbGFub3VuYXMucnUvdXBsb2Fkcy8xLzcvMTc1MTUzODU4MDM4M19vcmlnLmpwZWc_X19pZD0xMTI2NDg=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433469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37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Реализующиеся инвестиционные проекты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988841"/>
            <a:ext cx="4038600" cy="3168352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«Мир цветов ТК» – «Строительство энергетического центра мощностью 6 МВт для обеспечения действующего тепличного комплекса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                   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стоимость проекта - 230 млн. руб.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3960440" cy="3232747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2620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Реализующиеся инвестиционные проекты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988841"/>
            <a:ext cx="4038600" cy="3168352"/>
          </a:xfrm>
        </p:spPr>
        <p:txBody>
          <a:bodyPr>
            <a:normAutofit fontScale="77500" lnSpcReduction="20000"/>
          </a:bodyPr>
          <a:lstStyle/>
          <a:p>
            <a:pPr lvl="0" algn="just" fontAlgn="base">
              <a:lnSpc>
                <a:spcPct val="12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 территории 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р.п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Кадошкино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ООО «Мир цветов ТК»  реализует проект «Строительство  тепличного  комплекса  по выращиванию роз». Стоимость проекта составляет 866,9 млн. рублей, в том числе 249,0 млн. руб. -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займ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от  Фонда развития моногородов РФ. Проект предусматривает  создание  40  новых рабочих мест, производство роз составит 7,5 млн. штук в год, с  выручкой  от  реализации 480 млн. рублей. 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60849"/>
            <a:ext cx="3754760" cy="3146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662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Реализующиеся инвестиционные проекты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228600" lvl="0" indent="-228600" algn="just" fontAlgn="base">
              <a:lnSpc>
                <a:spcPct val="120000"/>
              </a:lnSpc>
              <a:spcBef>
                <a:spcPts val="1000"/>
              </a:spcBef>
            </a:pP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ООО «</a:t>
            </a:r>
            <a:r>
              <a:rPr lang="ru-RU" sz="18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Изолайн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 на территории  </a:t>
            </a:r>
            <a:r>
              <a:rPr lang="ru-RU" sz="18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р.п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18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Кадошкино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реализует  инвестиционный проект «Открытие линии по производству </a:t>
            </a:r>
            <a:r>
              <a:rPr lang="ru-RU" sz="18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геотекстиля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». Производство </a:t>
            </a:r>
            <a:r>
              <a:rPr lang="ru-RU" sz="18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геотекстиля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позволит производить и реализовать продукцию на сумму 200 млн. руб. (1000 тыс. м²), создать 18 рабочих мест. Стоимость проекта 50 млн. руб. </a:t>
            </a: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556792"/>
            <a:ext cx="8280920" cy="2708365"/>
          </a:xfrm>
          <a:prstGeom prst="rect">
            <a:avLst/>
          </a:prstGeom>
          <a:noFill/>
          <a:ln>
            <a:noFill/>
          </a:ln>
          <a:effectLst>
            <a:glow rad="63500">
              <a:srgbClr val="4584D3">
                <a:satMod val="175000"/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295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Инвестиционные преимущества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05293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628801"/>
            <a:ext cx="4038600" cy="4525963"/>
          </a:xfrm>
        </p:spPr>
        <p:txBody>
          <a:bodyPr>
            <a:norm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положение, расстояние до г. Саранска – 70  км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Железнодорожная станция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Развитая транспортная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инфраструктура.</a:t>
            </a: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Агроклиматические ресурсы благоприятны для развития отраслей сельского хозяйства.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1"/>
            <a:ext cx="4032448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4536504" cy="3742309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41928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Инвестиционные ниши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474840" cy="504056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 Строительство 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тепличного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комплекса  по  выращиванию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тюльпанов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Потенциальная   потребность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продукте 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услуге) 10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штук 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цветов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год.  Потенциальная 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емкость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рынка  сбыта  в  год 400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Строительство откормочного комплекса на 400 голов КРС в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селе </a:t>
            </a:r>
            <a:r>
              <a:rPr lang="ru-RU" sz="2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Латышовка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Потенциальная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потребность в продукте (в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услуге) 200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тонн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мяса. Потенциальная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емкость рынка сбыта в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год  24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млн. руб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100" dirty="0" smtClean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100" dirty="0" smtClean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3.</a:t>
            </a:r>
            <a:r>
              <a:rPr lang="ru-RU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Строительство семенного завода в </a:t>
            </a:r>
            <a:r>
              <a:rPr lang="ru-RU" sz="2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рп</a:t>
            </a:r>
            <a:r>
              <a:rPr lang="ru-RU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Кадошкино</a:t>
            </a:r>
            <a:r>
              <a:rPr lang="ru-RU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Потенциальная потребность в продукте (в </a:t>
            </a:r>
            <a:r>
              <a:rPr lang="ru-RU" sz="2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услуге) 9</a:t>
            </a:r>
            <a:r>
              <a:rPr lang="ru-RU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 000 тонн элитных семян в </a:t>
            </a:r>
            <a:r>
              <a:rPr lang="ru-RU" sz="2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год.  </a:t>
            </a:r>
            <a:r>
              <a:rPr lang="ru-RU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Потенциальная емкость </a:t>
            </a:r>
            <a:r>
              <a:rPr lang="ru-RU" sz="2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рынка </a:t>
            </a:r>
            <a:r>
              <a:rPr lang="ru-RU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сбыта в </a:t>
            </a:r>
            <a:r>
              <a:rPr lang="ru-RU" sz="2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 180 </a:t>
            </a:r>
            <a:r>
              <a:rPr lang="ru-RU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млн. руб.                                            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400" b="1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400" b="1" dirty="0">
              <a:ea typeface="Calibri"/>
              <a:cs typeface="Times New Roman"/>
            </a:endParaRPr>
          </a:p>
          <a:p>
            <a:endParaRPr lang="ru-RU" b="1" dirty="0"/>
          </a:p>
        </p:txBody>
      </p:sp>
      <p:pic>
        <p:nvPicPr>
          <p:cNvPr id="11" name="Объект 10" descr="C:\Users\User\AppData\Local\Temp\Rar$DRa21656.7995\Тепличный комплекс.png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240" y="1340768"/>
            <a:ext cx="3466728" cy="136815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2" name="Рисунок 11" descr="C:\Users\User\AppData\Local\Temp\Rar$DRa26264.33609\Откормочный комплекс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600" y="3068960"/>
            <a:ext cx="3456384" cy="136815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3" name="Рисунок 12" descr="C:\Users\User\Desktop\МИНЭКО 2015 666\Без имени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601" y="4797152"/>
            <a:ext cx="3456383" cy="144016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90198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Инвестиционные площадки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8046156" cy="4525963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16694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3512787"/>
              </p:ext>
            </p:extLst>
          </p:nvPr>
        </p:nvGraphicFramePr>
        <p:xfrm>
          <a:off x="1619672" y="-109696"/>
          <a:ext cx="5760640" cy="6635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Документ" r:id="rId4" imgW="6329007" imgH="9422055" progId="Word.Document.12">
                  <p:embed/>
                </p:oleObj>
              </mc:Choice>
              <mc:Fallback>
                <p:oleObj name="Документ" r:id="rId4" imgW="6329007" imgH="942205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9672" y="-109696"/>
                        <a:ext cx="5760640" cy="66350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715799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7456856"/>
              </p:ext>
            </p:extLst>
          </p:nvPr>
        </p:nvGraphicFramePr>
        <p:xfrm>
          <a:off x="1331640" y="116632"/>
          <a:ext cx="7272808" cy="640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Документ" r:id="rId4" imgW="6329007" imgH="9726816" progId="Word.Document.12">
                  <p:embed/>
                </p:oleObj>
              </mc:Choice>
              <mc:Fallback>
                <p:oleObj name="Документ" r:id="rId4" imgW="6329007" imgH="972681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31640" y="116632"/>
                        <a:ext cx="7272808" cy="6408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62522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9665297"/>
              </p:ext>
            </p:extLst>
          </p:nvPr>
        </p:nvGraphicFramePr>
        <p:xfrm>
          <a:off x="1331640" y="37685"/>
          <a:ext cx="6552728" cy="663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8" name="Документ" r:id="rId4" imgW="6329007" imgH="9441125" progId="Word.Document.12">
                  <p:embed/>
                </p:oleObj>
              </mc:Choice>
              <mc:Fallback>
                <p:oleObj name="Документ" r:id="rId4" imgW="6329007" imgH="944112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31640" y="37685"/>
                        <a:ext cx="6552728" cy="6631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359159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8784016"/>
              </p:ext>
            </p:extLst>
          </p:nvPr>
        </p:nvGraphicFramePr>
        <p:xfrm>
          <a:off x="971600" y="548680"/>
          <a:ext cx="7128792" cy="6048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Документ" r:id="rId4" imgW="6329007" imgH="9393630" progId="Word.Document.12">
                  <p:embed/>
                </p:oleObj>
              </mc:Choice>
              <mc:Fallback>
                <p:oleObj name="Документ" r:id="rId4" imgW="6329007" imgH="939363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71600" y="548680"/>
                        <a:ext cx="7128792" cy="60486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85601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9748383"/>
              </p:ext>
            </p:extLst>
          </p:nvPr>
        </p:nvGraphicFramePr>
        <p:xfrm>
          <a:off x="683569" y="332656"/>
          <a:ext cx="7560840" cy="6336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name="Документ" r:id="rId4" imgW="6329007" imgH="9820727" progId="Word.Document.12">
                  <p:embed/>
                </p:oleObj>
              </mc:Choice>
              <mc:Fallback>
                <p:oleObj name="Документ" r:id="rId4" imgW="6329007" imgH="982072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83569" y="332656"/>
                        <a:ext cx="7560840" cy="63367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0102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116632"/>
            <a:ext cx="5937855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49990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443841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 Республики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</a:t>
            </a:r>
          </a:p>
          <a:p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Чаткин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Андрей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Викторович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./факс: (83448) 2-36-89                </a:t>
            </a: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Главы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по строительству, транспорту, промышленности и связи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Давыдкин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Денис Леонидович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./факс: (83448) 2-36-44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Начальник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муниципальному имуществу и земельным отношениям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  <a:p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Канунникова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Татьяна Ивановна</a:t>
            </a:r>
          </a:p>
          <a:p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Тел./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факс: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(83448) 2-34-62</a:t>
            </a: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431900, Республика Мордовия,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ул. Заводская, д. 33        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adm_kadosh@kadoshkino.e-mordovia.ru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http://kadoshkino.e-mordovia.ru </a:t>
            </a:r>
          </a:p>
        </p:txBody>
      </p:sp>
    </p:spTree>
    <p:extLst>
      <p:ext uri="{BB962C8B-B14F-4D97-AF65-F5344CB8AC3E}">
        <p14:creationId xmlns:p14="http://schemas.microsoft.com/office/powerpoint/2010/main" val="387220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5285</TotalTime>
  <Words>2242</Words>
  <Application>Microsoft Office PowerPoint</Application>
  <PresentationFormat>Экран (4:3)</PresentationFormat>
  <Paragraphs>132</Paragraphs>
  <Slides>29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1" baseType="lpstr">
      <vt:lpstr>1_Тема Office</vt:lpstr>
      <vt:lpstr>Документ</vt:lpstr>
      <vt:lpstr> КАДОШКИНСКИЙ МУНИЦИПАЛЬНЫЙ  РАЙОН   ИНВЕСТИЦИОННЫЙ ПАСПОРТ</vt:lpstr>
      <vt:lpstr>Обращение Главы Кадошкинского муниципального  района Республики Мордовия</vt:lpstr>
      <vt:lpstr>Общая характеристика Кадошкинского муниципального района</vt:lpstr>
      <vt:lpstr>Демография</vt:lpstr>
      <vt:lpstr>История и культура</vt:lpstr>
      <vt:lpstr>География и климатические условия</vt:lpstr>
      <vt:lpstr>Природно-сырьевой потенциал</vt:lpstr>
      <vt:lpstr>Инженерная и транспортная инфраструктура </vt:lpstr>
      <vt:lpstr>Промышленный комплекс</vt:lpstr>
      <vt:lpstr>Агропромышленный комплекс</vt:lpstr>
      <vt:lpstr>Агропромышленный комплекс</vt:lpstr>
      <vt:lpstr>Социально-культурные объекты</vt:lpstr>
      <vt:lpstr>Доходы населения</vt:lpstr>
      <vt:lpstr>Малое и среднее предпринимательство</vt:lpstr>
      <vt:lpstr>Потребительский рынок товаров и услуг</vt:lpstr>
      <vt:lpstr>Реализованные инвестиционные проекты</vt:lpstr>
      <vt:lpstr>Реализующиеся инвестиционные проекты</vt:lpstr>
      <vt:lpstr>Реализующиеся инвестиционные проекты</vt:lpstr>
      <vt:lpstr>Реализующиеся инвестиционные проекты</vt:lpstr>
      <vt:lpstr>Инвестиционные преимущества</vt:lpstr>
      <vt:lpstr>Инвестиционные ниши</vt:lpstr>
      <vt:lpstr>Инвестиционные площадки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Контактная информация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галя</dc:creator>
  <cp:lastModifiedBy>User</cp:lastModifiedBy>
  <cp:revision>535</cp:revision>
  <cp:lastPrinted>2016-04-21T07:46:09Z</cp:lastPrinted>
  <dcterms:created xsi:type="dcterms:W3CDTF">2016-04-15T17:25:45Z</dcterms:created>
  <dcterms:modified xsi:type="dcterms:W3CDTF">2022-08-25T11:43:03Z</dcterms:modified>
</cp:coreProperties>
</file>